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6"/>
  </p:notesMasterIdLst>
  <p:handoutMasterIdLst>
    <p:handoutMasterId r:id="rId27"/>
  </p:handoutMasterIdLst>
  <p:sldIdLst>
    <p:sldId id="350" r:id="rId2"/>
    <p:sldId id="438" r:id="rId3"/>
    <p:sldId id="377" r:id="rId4"/>
    <p:sldId id="440" r:id="rId5"/>
    <p:sldId id="442" r:id="rId6"/>
    <p:sldId id="447" r:id="rId7"/>
    <p:sldId id="383" r:id="rId8"/>
    <p:sldId id="387" r:id="rId9"/>
    <p:sldId id="392" r:id="rId10"/>
    <p:sldId id="394" r:id="rId11"/>
    <p:sldId id="441" r:id="rId12"/>
    <p:sldId id="399" r:id="rId13"/>
    <p:sldId id="400" r:id="rId14"/>
    <p:sldId id="401" r:id="rId15"/>
    <p:sldId id="402" r:id="rId16"/>
    <p:sldId id="404" r:id="rId17"/>
    <p:sldId id="448" r:id="rId18"/>
    <p:sldId id="405" r:id="rId19"/>
    <p:sldId id="449" r:id="rId20"/>
    <p:sldId id="462" r:id="rId21"/>
    <p:sldId id="460" r:id="rId22"/>
    <p:sldId id="457" r:id="rId23"/>
    <p:sldId id="461" r:id="rId24"/>
    <p:sldId id="4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CC"/>
    <a:srgbClr val="FF3399"/>
    <a:srgbClr val="FF0000"/>
    <a:srgbClr val="FF66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0" d="100"/>
          <a:sy n="10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592837E5-BB2A-4894-A570-40604AD6142F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A1ABA17-4CF1-4F4E-A509-457D40B7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70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95F3D69A-60C8-44E3-81CA-393F4C8416D0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47C0D456-E0DC-4D2B-8AAB-6174E97E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1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FA9FF-D61E-4336-8BBF-076B925493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F473A-B92F-46A0-B6B8-2CF55E492F9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5579" y="0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5579" y="8688049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8" tIns="0" rIns="19048" bIns="0" anchor="b"/>
          <a:lstStyle/>
          <a:p>
            <a:pPr algn="r" defTabSz="914437" eaLnBrk="0" hangingPunct="0"/>
            <a:r>
              <a:rPr lang="en-US" sz="1100" i="1" dirty="0">
                <a:latin typeface="Times New Roman" pitchFamily="18" charset="0"/>
              </a:rPr>
              <a:t>1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" y="8688049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" y="0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7237" cy="3425825"/>
          </a:xfrm>
          <a:ln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158" y="4369009"/>
            <a:ext cx="5031685" cy="4064521"/>
          </a:xfrm>
          <a:noFill/>
          <a:ln/>
        </p:spPr>
        <p:txBody>
          <a:bodyPr lIns="90478" tIns="44445" rIns="90478" bIns="4444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28181-6B9C-4726-882B-D920794AD0A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91ED-0F43-43C9-9F30-D595774E45C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4375"/>
            <a:ext cx="4565650" cy="34258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69009"/>
            <a:ext cx="5031685" cy="406295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FDBC5-6662-4A0A-BA41-362D283CA3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94B13-E059-439D-B00A-EB69FDA0C1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2947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8B2E09-FE53-4DE9-899A-B2FCFE480237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C57C99-BBDB-46E9-A044-5FB6E8EF8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29D092-E281-47AA-8A4A-37761DC885A7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27E0B7-DBF0-4CB7-829D-A80543524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C287D2-5338-4625-AA3C-9A4502FE7FC5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B048AE-CCE6-44FE-8AE3-88748775B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9EF04-1324-4F79-BE59-990D1EE03E96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C48A2B-6AFF-4B0F-A97A-2136FF344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E0F2C5-50ED-40C2-B513-A407142D89FB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486631-14AA-494A-86AA-2CC59FED0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F427C-D648-414E-85A2-88368680E1A3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B86A15-231B-41F5-97BE-F5AAE69A5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CF372-88F0-4FFE-B64F-BE5C8AC9C337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69BBB4-72DA-4443-92D0-45008AE62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D8197C-4A04-4F6C-B46C-4C5CCC2A2C9C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79A19E-427E-4A49-9A57-76CAFB9B4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B8CE09-6214-4955-B390-E87C0FFF5824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ECCF5A-6BE8-4457-99C9-A41DEF634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5C243B-924D-4912-939B-8CEB3DBC8A65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5AA921-3B75-4BB1-BB28-AD0CFC77B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4660-17A5-4184-83BD-4183E668F1E2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750E4-A3CE-453A-B3FC-9D7649C455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3A551EC-7F93-4357-9482-FB7D7E938521}" type="datetimeFigureOut">
              <a:rPr lang="en-US" smtClean="0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C9691C4-62C4-4ADC-853D-40A4FE1A3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gif"/><Relationship Id="rId7" Type="http://schemas.openxmlformats.org/officeDocument/2006/relationships/image" Target="../media/image2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hr.nlm.nih.gov/chromosome/7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hyperlink" Target="http://ghr.nlm.nih.gov/dynamicImages/chromomap/EGFR.jpeg" TargetMode="Externa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interpedia.blogspot.com/2010/05/lung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8070056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rlin Sans FB Demi" pitchFamily="34" charset="0"/>
              </a:rPr>
              <a:t>Smoking-related lung disease in 3D: not your standard lecture</a:t>
            </a:r>
            <a:endParaRPr lang="en-US" sz="4000" b="1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001000" cy="2133600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err="1" smtClean="0">
                <a:solidFill>
                  <a:schemeClr val="tx1"/>
                </a:solidFill>
              </a:rPr>
              <a:t>Dani</a:t>
            </a:r>
            <a:r>
              <a:rPr lang="en-US" sz="3200" b="1" i="1" dirty="0" smtClean="0">
                <a:solidFill>
                  <a:schemeClr val="tx1"/>
                </a:solidFill>
              </a:rPr>
              <a:t> S. </a:t>
            </a:r>
            <a:r>
              <a:rPr lang="en-US" sz="3200" b="1" i="1" dirty="0" err="1" smtClean="0">
                <a:solidFill>
                  <a:schemeClr val="tx1"/>
                </a:solidFill>
              </a:rPr>
              <a:t>Zander</a:t>
            </a:r>
            <a:r>
              <a:rPr lang="en-US" sz="3200" b="1" i="1" dirty="0" smtClean="0">
                <a:solidFill>
                  <a:schemeClr val="tx1"/>
                </a:solidFill>
              </a:rPr>
              <a:t>, MD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Professor and Chair, Dept. of Pathology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Penn State College of Medicine/Penn State M.S. Hershey Medical Center, Hershey, PA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15250" cy="1219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Why does tobacco smoking predispose to emphysema?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696200" cy="4572000"/>
          </a:xfrm>
          <a:ln w="12700">
            <a:solidFill>
              <a:srgbClr val="66FFFF"/>
            </a:solidFill>
          </a:ln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Smoke particles </a:t>
            </a:r>
            <a:r>
              <a:rPr lang="en-US" i="1" dirty="0" smtClean="0">
                <a:cs typeface="Arial" charset="0"/>
              </a:rPr>
              <a:t>→ small airways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dirty="0" smtClean="0">
                <a:cs typeface="Arial" charset="0"/>
              </a:rPr>
              <a:t>→ </a:t>
            </a:r>
            <a:r>
              <a:rPr lang="en-US" sz="2400" dirty="0" err="1" smtClean="0">
                <a:cs typeface="Arial" charset="0"/>
              </a:rPr>
              <a:t>Neutrophils</a:t>
            </a:r>
            <a:r>
              <a:rPr lang="en-US" sz="2400" dirty="0" smtClean="0">
                <a:cs typeface="Arial" charset="0"/>
              </a:rPr>
              <a:t> and macrophages (white blood cells) accumulate where the smoke particles land, and release </a:t>
            </a:r>
            <a:r>
              <a:rPr lang="en-US" sz="2400" dirty="0" err="1" smtClean="0">
                <a:cs typeface="Arial" charset="0"/>
              </a:rPr>
              <a:t>elastase</a:t>
            </a:r>
            <a:r>
              <a:rPr lang="en-US" sz="2400" dirty="0" smtClean="0">
                <a:cs typeface="Arial" charset="0"/>
              </a:rPr>
              <a:t> and other proteases → “digestion” of the lung tissues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cs typeface="Arial" charset="0"/>
              </a:rPr>
              <a:t>→ Oxidants (ROS) in smoke and </a:t>
            </a:r>
            <a:r>
              <a:rPr lang="en-US" sz="2400" dirty="0" err="1" smtClean="0">
                <a:cs typeface="Arial" charset="0"/>
              </a:rPr>
              <a:t>neutrophil</a:t>
            </a:r>
            <a:r>
              <a:rPr lang="en-US" sz="2400" dirty="0" smtClean="0">
                <a:cs typeface="Arial" charset="0"/>
              </a:rPr>
              <a:t> granules damage the lung and inhibit </a:t>
            </a:r>
            <a:r>
              <a:rPr lang="en-US" sz="2400" dirty="0" err="1" smtClean="0">
                <a:cs typeface="Arial" charset="0"/>
              </a:rPr>
              <a:t>antiproteases</a:t>
            </a:r>
            <a:endParaRPr lang="en-US" sz="2400" dirty="0" smtClean="0">
              <a:cs typeface="Arial" charset="0"/>
            </a:endParaRP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  <a:sym typeface="Symbol" pitchFamily="18" charset="2"/>
              </a:rPr>
              <a:t>L</a:t>
            </a:r>
            <a:r>
              <a:rPr lang="en-US" sz="3000" dirty="0" smtClean="0">
                <a:solidFill>
                  <a:srgbClr val="FFCC00"/>
                </a:solidFill>
              </a:rPr>
              <a:t>ocal destruction of small airways</a:t>
            </a: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</a:rPr>
              <a:t>Airspace enlargement</a:t>
            </a: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</a:rPr>
              <a:t>Decreased elastic recoil of the lung and air trapping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Þ"/>
              <a:defRPr/>
            </a:pPr>
            <a:endParaRPr lang="en-US" sz="3200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1241425"/>
          </a:xfrm>
        </p:spPr>
        <p:txBody>
          <a:bodyPr lIns="90488" tIns="44450" rIns="90488" bIns="44450"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Airway injury leads to decreased elastic recoil and alveolar destruction</a:t>
            </a:r>
          </a:p>
        </p:txBody>
      </p:sp>
      <p:pic>
        <p:nvPicPr>
          <p:cNvPr id="47109" name="Picture 11" descr="Gummi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1943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9" name="Picture 13" descr="20071561"/>
          <p:cNvPicPr>
            <a:picLocks noChangeAspect="1" noChangeArrowheads="1"/>
          </p:cNvPicPr>
          <p:nvPr/>
        </p:nvPicPr>
        <p:blipFill>
          <a:blip r:embed="rId4" cstate="print"/>
          <a:srcRect l="4823" t="8350" r="11363" b="17465"/>
          <a:stretch>
            <a:fillRect/>
          </a:stretch>
        </p:blipFill>
        <p:spPr bwMode="auto">
          <a:xfrm>
            <a:off x="6629400" y="1676400"/>
            <a:ext cx="2514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AutoShape 17"/>
          <p:cNvSpPr>
            <a:spLocks noChangeArrowheads="1"/>
          </p:cNvSpPr>
          <p:nvPr/>
        </p:nvSpPr>
        <p:spPr bwMode="auto">
          <a:xfrm>
            <a:off x="1981200" y="2057400"/>
            <a:ext cx="762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33956820 h 21600"/>
              <a:gd name="T4" fmla="*/ 2147483647 w 21600"/>
              <a:gd name="T5" fmla="*/ 2147483647 h 21600"/>
              <a:gd name="T6" fmla="*/ 2147483647 w 21600"/>
              <a:gd name="T7" fmla="*/ 14339568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1676400"/>
            <a:ext cx="3124200" cy="2286000"/>
            <a:chOff x="0" y="1344"/>
            <a:chExt cx="2982" cy="2100"/>
          </a:xfrm>
        </p:grpSpPr>
        <p:pic>
          <p:nvPicPr>
            <p:cNvPr id="47114" name="Picture 9" descr="seesa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44"/>
              <a:ext cx="2982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2" y="2448"/>
              <a:ext cx="1104" cy="91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Proteases</a:t>
              </a:r>
            </a:p>
          </p:txBody>
        </p:sp>
        <p:sp>
          <p:nvSpPr>
            <p:cNvPr id="4711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584" y="1584"/>
              <a:ext cx="1200" cy="24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Anti-proteases</a:t>
              </a:r>
            </a:p>
          </p:txBody>
        </p:sp>
      </p:grpSp>
      <p:sp>
        <p:nvSpPr>
          <p:cNvPr id="224276" name="AutoShape 20"/>
          <p:cNvSpPr>
            <a:spLocks noChangeArrowheads="1"/>
          </p:cNvSpPr>
          <p:nvPr/>
        </p:nvSpPr>
        <p:spPr bwMode="auto">
          <a:xfrm>
            <a:off x="5867400" y="2057400"/>
            <a:ext cx="762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33956820 h 21600"/>
              <a:gd name="T4" fmla="*/ 2147483647 w 21600"/>
              <a:gd name="T5" fmla="*/ 2147483647 h 21600"/>
              <a:gd name="T6" fmla="*/ 2147483647 w 21600"/>
              <a:gd name="T7" fmla="*/ 14339568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4572000"/>
            <a:ext cx="5943600" cy="2286000"/>
            <a:chOff x="914400" y="3733800"/>
            <a:chExt cx="7467600" cy="3124200"/>
          </a:xfrm>
        </p:grpSpPr>
        <p:pic>
          <p:nvPicPr>
            <p:cNvPr id="14" name="Picture 4" descr="Normal alveolar parenchyma2"/>
            <p:cNvPicPr>
              <a:picLocks noChangeAspect="1" noChangeArrowheads="1"/>
            </p:cNvPicPr>
            <p:nvPr/>
          </p:nvPicPr>
          <p:blipFill>
            <a:blip r:embed="rId6" cstate="print"/>
            <a:srcRect t="15536" r="39506"/>
            <a:stretch>
              <a:fillRect/>
            </a:stretch>
          </p:blipFill>
          <p:spPr bwMode="auto">
            <a:xfrm>
              <a:off x="914400" y="3733800"/>
              <a:ext cx="29718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Panacinar emphysema 2"/>
            <p:cNvPicPr>
              <a:picLocks noChangeAspect="1" noChangeArrowheads="1"/>
            </p:cNvPicPr>
            <p:nvPr/>
          </p:nvPicPr>
          <p:blipFill>
            <a:blip r:embed="rId7" cstate="print"/>
            <a:srcRect l="4932" r="19792"/>
            <a:stretch>
              <a:fillRect/>
            </a:stretch>
          </p:blipFill>
          <p:spPr bwMode="auto">
            <a:xfrm>
              <a:off x="5257800" y="3733801"/>
              <a:ext cx="3124200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4038600" y="5181600"/>
              <a:ext cx="10668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433956820 h 21600"/>
                <a:gd name="T4" fmla="*/ 2147483647 w 21600"/>
                <a:gd name="T5" fmla="*/ 2147483647 h 21600"/>
                <a:gd name="T6" fmla="*/ 2147483647 w 21600"/>
                <a:gd name="T7" fmla="*/ 14339568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3" grpId="0" animBg="1"/>
      <p:bldP spid="224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Emphysema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1450"/>
            <a:ext cx="7778750" cy="6921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sz="2800" dirty="0" smtClean="0"/>
              <a:t>Chest X-ray: hyperinflation, reduced lung markings</a:t>
            </a:r>
          </a:p>
        </p:txBody>
      </p:sp>
      <p:pic>
        <p:nvPicPr>
          <p:cNvPr id="49156" name="Picture 4" descr="CXR hyperinflation"/>
          <p:cNvPicPr>
            <a:picLocks noChangeAspect="1" noChangeArrowheads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 bwMode="auto">
          <a:xfrm>
            <a:off x="4953000" y="2286000"/>
            <a:ext cx="3354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XR NL"/>
          <p:cNvPicPr>
            <a:picLocks noChangeAspect="1" noChangeArrowheads="1"/>
          </p:cNvPicPr>
          <p:nvPr/>
        </p:nvPicPr>
        <p:blipFill>
          <a:blip r:embed="rId4" cstate="print"/>
          <a:srcRect l="6161"/>
          <a:stretch>
            <a:fillRect/>
          </a:stretch>
        </p:blipFill>
        <p:spPr bwMode="auto">
          <a:xfrm>
            <a:off x="990600" y="2286000"/>
            <a:ext cx="33845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638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Normal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6388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Emphysema</a:t>
            </a:r>
            <a:endParaRPr lang="en-U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Emphysema: what happens with time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848600" cy="36576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</a:t>
            </a:r>
          </a:p>
          <a:p>
            <a:pPr lvl="1" eaLnBrk="1" hangingPunct="1">
              <a:defRPr/>
            </a:pPr>
            <a:r>
              <a:rPr lang="en-US" sz="2800" dirty="0" smtClean="0"/>
              <a:t>As airways are damaged, gas exchange (oxygen absorbed, carbon dioxide released) becomes compromised, and patients become progressively more short of breath ….. but</a:t>
            </a:r>
          </a:p>
          <a:p>
            <a:pPr lvl="1" eaLnBrk="1" hangingPunct="1">
              <a:defRPr/>
            </a:pPr>
            <a:r>
              <a:rPr lang="en-US" sz="2800" dirty="0" smtClean="0"/>
              <a:t>Quitting the habit can STOP progression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quamous cell carcinoma (195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4876800" y="1143000"/>
            <a:ext cx="4114800" cy="4648200"/>
          </a:xfrm>
          <a:noFill/>
        </p:spPr>
        <p:txBody>
          <a:bodyPr lIns="90488" tIns="44450" rIns="90488" bIns="44450"/>
          <a:lstStyle/>
          <a:p>
            <a:pPr marL="533400" indent="-533400" eaLnBrk="1" hangingPunct="1"/>
            <a:r>
              <a:rPr lang="en-US" smtClean="0"/>
              <a:t>Lung cancer is the leading cause of cancer death in the U.S.</a:t>
            </a:r>
          </a:p>
          <a:p>
            <a:pPr marL="914400" lvl="1" indent="-457200" eaLnBrk="1" hangingPunct="1"/>
            <a:r>
              <a:rPr lang="en-US" smtClean="0"/>
              <a:t>20% of all cancer deaths in men and 11% in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dirty="0" smtClean="0"/>
              <a:t>Etiology/pathogenesis of lung cancer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876800"/>
          </a:xfrm>
          <a:noFill/>
        </p:spPr>
        <p:txBody>
          <a:bodyPr lIns="90488" tIns="44450" rIns="90488" bIns="44450">
            <a:normAutofit/>
          </a:bodyPr>
          <a:lstStyle/>
          <a:p>
            <a:pPr marL="533400" indent="-533400" eaLnBrk="1" hangingPunct="1"/>
            <a:r>
              <a:rPr lang="en-US" sz="2400" dirty="0" smtClean="0"/>
              <a:t>Tobacco smoking</a:t>
            </a:r>
          </a:p>
          <a:p>
            <a:pPr marL="533400" indent="-533400" eaLnBrk="1" hangingPunct="1"/>
            <a:r>
              <a:rPr lang="en-US" sz="2400" dirty="0" smtClean="0"/>
              <a:t>Industrial hazards: asbestos, radiation, uranium, etc</a:t>
            </a:r>
          </a:p>
          <a:p>
            <a:pPr marL="533400" indent="-533400" eaLnBrk="1" hangingPunct="1"/>
            <a:r>
              <a:rPr lang="en-US" sz="2400" dirty="0" smtClean="0"/>
              <a:t>Air pollution</a:t>
            </a:r>
          </a:p>
          <a:p>
            <a:pPr marL="533400" indent="-533400" eaLnBrk="1" hangingPunct="1"/>
            <a:r>
              <a:rPr lang="en-US" sz="2400" dirty="0" smtClean="0"/>
              <a:t>Genetic influences</a:t>
            </a:r>
          </a:p>
          <a:p>
            <a:pPr marL="914400" lvl="1" indent="-457200" eaLnBrk="1" hangingPunct="1"/>
            <a:r>
              <a:rPr lang="en-US" sz="2000" dirty="0" smtClean="0"/>
              <a:t>Variable risk of lung cancer among smokers</a:t>
            </a:r>
          </a:p>
          <a:p>
            <a:pPr marL="914400" lvl="1" indent="-457200" eaLnBrk="1" hangingPunct="1"/>
            <a:r>
              <a:rPr lang="en-US" sz="2000" dirty="0" smtClean="0"/>
              <a:t>Occasional familial groupings</a:t>
            </a:r>
          </a:p>
          <a:p>
            <a:pPr marL="914400" lvl="1" indent="-457200" eaLnBrk="1" hangingPunct="1"/>
            <a:r>
              <a:rPr lang="en-US" sz="2000" dirty="0" smtClean="0"/>
              <a:t>Common genetic alterations: </a:t>
            </a:r>
            <a:r>
              <a:rPr lang="en-US" sz="2000" i="1" dirty="0" smtClean="0"/>
              <a:t>C-myc</a:t>
            </a:r>
            <a:r>
              <a:rPr lang="en-US" sz="2000" dirty="0" smtClean="0"/>
              <a:t> amplification in small cell carcinomas; </a:t>
            </a:r>
            <a:r>
              <a:rPr lang="en-US" sz="2000" i="1" dirty="0" smtClean="0"/>
              <a:t>EGFR,</a:t>
            </a:r>
            <a:r>
              <a:rPr lang="en-US" sz="2000" dirty="0" smtClean="0"/>
              <a:t> </a:t>
            </a:r>
            <a:r>
              <a:rPr lang="en-US" sz="2000" i="1" dirty="0" smtClean="0"/>
              <a:t>K-ras, </a:t>
            </a:r>
            <a:r>
              <a:rPr lang="en-US" sz="2000" dirty="0" smtClean="0"/>
              <a:t>or </a:t>
            </a:r>
            <a:r>
              <a:rPr lang="en-US" sz="2000" i="1" dirty="0" smtClean="0"/>
              <a:t>EML4-ALK</a:t>
            </a:r>
            <a:r>
              <a:rPr lang="en-US" sz="2000" dirty="0" smtClean="0"/>
              <a:t> mutation in adenocarcinomas; loss or inactivation of p53; retinoblastoma gene or genes on the short arm of chromosome 3 in many lung cancers</a:t>
            </a:r>
          </a:p>
          <a:p>
            <a:pPr marL="533400" indent="-533400" eaLnBrk="1" hangingPunct="1"/>
            <a:r>
              <a:rPr lang="en-US" sz="2400" dirty="0" smtClean="0"/>
              <a:t>Scarring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533400"/>
            <a:ext cx="4114800" cy="5257800"/>
          </a:xfrm>
          <a:noFill/>
        </p:spPr>
        <p:txBody>
          <a:bodyPr lIns="90488" tIns="44450" rIns="90488" bIns="44450"/>
          <a:lstStyle/>
          <a:p>
            <a:pPr marL="533400" indent="-533400" eaLnBrk="1" hangingPunct="1">
              <a:buFontTx/>
              <a:buNone/>
            </a:pPr>
            <a:r>
              <a:rPr lang="en-US" dirty="0" err="1" smtClean="0">
                <a:solidFill>
                  <a:srgbClr val="FF99FF"/>
                </a:solidFill>
              </a:rPr>
              <a:t>Squamous</a:t>
            </a:r>
            <a:r>
              <a:rPr lang="en-US" dirty="0" smtClean="0">
                <a:solidFill>
                  <a:srgbClr val="FF99FF"/>
                </a:solidFill>
              </a:rPr>
              <a:t> cell carcinoma</a:t>
            </a:r>
          </a:p>
          <a:p>
            <a:pPr marL="914400" lvl="1" indent="-457200" eaLnBrk="1" hangingPunct="1"/>
            <a:r>
              <a:rPr lang="en-US" dirty="0" smtClean="0"/>
              <a:t>Highly associated with smoking</a:t>
            </a:r>
          </a:p>
          <a:p>
            <a:pPr marL="914400" lvl="1" indent="-457200" eaLnBrk="1" hangingPunct="1"/>
            <a:r>
              <a:rPr lang="en-US" dirty="0" smtClean="0"/>
              <a:t>Arises in the large airways (bronchi)</a:t>
            </a:r>
          </a:p>
          <a:p>
            <a:pPr marL="914400" lvl="1" indent="-457200" eaLnBrk="1" hangingPunct="1"/>
            <a:r>
              <a:rPr lang="en-US" dirty="0" smtClean="0"/>
              <a:t>Grows rapidly and frequently </a:t>
            </a:r>
            <a:r>
              <a:rPr lang="en-US" dirty="0" err="1" smtClean="0"/>
              <a:t>cavitates</a:t>
            </a:r>
            <a:endParaRPr lang="en-US" dirty="0" smtClean="0"/>
          </a:p>
        </p:txBody>
      </p:sp>
      <p:pic>
        <p:nvPicPr>
          <p:cNvPr id="4" name="Picture 2" descr="Squamous cell carcinoma and postobst pneumonia (1954)"/>
          <p:cNvPicPr>
            <a:picLocks noChangeAspect="1" noChangeArrowheads="1"/>
          </p:cNvPicPr>
          <p:nvPr/>
        </p:nvPicPr>
        <p:blipFill>
          <a:blip r:embed="rId3" cstate="print"/>
          <a:srcRect t="3999" r="12000"/>
          <a:stretch>
            <a:fillRect/>
          </a:stretch>
        </p:blipFill>
        <p:spPr bwMode="auto">
          <a:xfrm>
            <a:off x="4572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quamous cell carcinoma (195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/>
              <a:t>How does normal airway epithelium transform into cancer?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62000" y="2667000"/>
            <a:ext cx="7924800" cy="3459960"/>
          </a:xfrm>
        </p:spPr>
        <p:txBody>
          <a:bodyPr/>
          <a:lstStyle/>
          <a:p>
            <a:r>
              <a:rPr lang="en-US" dirty="0" smtClean="0"/>
              <a:t>A series of genetic and morphologic changes in the cellular composition of airway lining cells (epithelial cells)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4572000"/>
            <a:ext cx="8153400" cy="1754326"/>
            <a:chOff x="457200" y="4953000"/>
            <a:chExt cx="8153400" cy="1754326"/>
          </a:xfrm>
        </p:grpSpPr>
        <p:sp>
          <p:nvSpPr>
            <p:cNvPr id="16" name="Right Arrow 15"/>
            <p:cNvSpPr/>
            <p:nvPr/>
          </p:nvSpPr>
          <p:spPr>
            <a:xfrm>
              <a:off x="457200" y="5334000"/>
              <a:ext cx="1371600" cy="6096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4953000"/>
              <a:ext cx="67056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Altered cells gain a survival advantage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66800" y="205740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Chemicals in smoke induce ……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reinvasive lesio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154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6340475"/>
            <a:ext cx="8474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/>
              <a:t>Franklin WA, et al. </a:t>
            </a:r>
            <a:r>
              <a:rPr lang="en-US" sz="1200" dirty="0" err="1"/>
              <a:t>Squamous</a:t>
            </a:r>
            <a:r>
              <a:rPr lang="en-US" sz="1200" dirty="0"/>
              <a:t> dysplasia and carcinoma in situ. In Travis WD, et al. </a:t>
            </a:r>
            <a:r>
              <a:rPr lang="en-US" sz="1200" i="1" dirty="0"/>
              <a:t>Pathology and Genetics. </a:t>
            </a:r>
            <a:r>
              <a:rPr lang="en-US" sz="1200" i="1" dirty="0" err="1"/>
              <a:t>Tumours</a:t>
            </a:r>
            <a:r>
              <a:rPr lang="en-US" sz="1200" i="1" dirty="0"/>
              <a:t> of the Lung, Pleura, Thymus, and Heart</a:t>
            </a:r>
            <a:r>
              <a:rPr lang="en-US" sz="1200" dirty="0"/>
              <a:t>. Lyon: </a:t>
            </a:r>
            <a:r>
              <a:rPr lang="en-US" sz="1200" dirty="0" err="1"/>
              <a:t>IARCPress</a:t>
            </a:r>
            <a:r>
              <a:rPr lang="en-US" sz="1200" dirty="0"/>
              <a:t>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http://www.koraorganics.com/blog/wp-content/uploads/2011/10/Cigarette-smoke-610x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42012"/>
            <a:ext cx="9144001" cy="6115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dirty="0" smtClean="0"/>
              <a:t>Smoking-Related Lung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905000"/>
            <a:ext cx="3581400" cy="4679160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Cause</a:t>
            </a:r>
          </a:p>
          <a:p>
            <a:pPr lvl="1"/>
            <a:r>
              <a:rPr lang="en-US" dirty="0" smtClean="0"/>
              <a:t>Chronic obstructive lung disease (COPD): emphysema, chronic bronchitis, small airway disease</a:t>
            </a:r>
          </a:p>
          <a:p>
            <a:pPr lvl="1"/>
            <a:r>
              <a:rPr lang="en-US" dirty="0" smtClean="0"/>
              <a:t>Lung cancer</a:t>
            </a:r>
          </a:p>
          <a:p>
            <a:pPr>
              <a:buNone/>
            </a:pPr>
            <a:r>
              <a:rPr lang="en-US" dirty="0" smtClean="0"/>
              <a:t>Contributor</a:t>
            </a:r>
          </a:p>
          <a:p>
            <a:pPr lvl="1"/>
            <a:r>
              <a:rPr lang="en-US" dirty="0" smtClean="0"/>
              <a:t>Bronchitis and pneumonia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Some interstitial lung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http://content.answcdn.com/main/content/img/McGrawHill/Encyclopedia/images/CE134900FG0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487" y="3886200"/>
            <a:ext cx="2701113" cy="1793789"/>
          </a:xfrm>
          <a:prstGeom prst="rect">
            <a:avLst/>
          </a:prstGeom>
          <a:noFill/>
        </p:spPr>
      </p:pic>
      <p:pic>
        <p:nvPicPr>
          <p:cNvPr id="489476" name="Picture 4" descr="http://ghr.nlm.nih.gov/html/images/blank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392113"/>
            <a:ext cx="9525" cy="952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104299" y="4114800"/>
            <a:ext cx="3001101" cy="2554545"/>
            <a:chOff x="152400" y="3733800"/>
            <a:chExt cx="3763101" cy="3033523"/>
          </a:xfrm>
        </p:grpSpPr>
        <p:pic>
          <p:nvPicPr>
            <p:cNvPr id="489477" name="Picture 5" descr="The EGFR gene is located on the short (p) arm of chromosome 7 at position 12.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919"/>
            <a:stretch>
              <a:fillRect/>
            </a:stretch>
          </p:blipFill>
          <p:spPr bwMode="auto">
            <a:xfrm rot="5400000">
              <a:off x="1843450" y="4557350"/>
              <a:ext cx="2895601" cy="12485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52400" y="3733800"/>
              <a:ext cx="2514600" cy="303352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The epidermal growth factor receptor (</a:t>
              </a:r>
              <a:r>
                <a:rPr lang="en-US" sz="1600" dirty="0" smtClean="0">
                  <a:solidFill>
                    <a:srgbClr val="0066FF"/>
                  </a:solidFill>
                  <a:latin typeface="Arial" pitchFamily="34" charset="0"/>
                </a:rPr>
                <a:t>EGFR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) gene is located on the short (p) arm of 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  <a:hlinkClick r:id="rId6"/>
                </a:rPr>
                <a:t>chromosome 7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 at position 12 (7p12),  base pairs 55,086,724 to 55,275,030</a:t>
              </a:r>
              <a:endParaRPr lang="en-US" sz="1600" dirty="0">
                <a:solidFill>
                  <a:srgbClr val="CC00CC"/>
                </a:solidFill>
              </a:endParaRPr>
            </a:p>
          </p:txBody>
        </p:sp>
      </p:grpSp>
      <p:pic>
        <p:nvPicPr>
          <p:cNvPr id="14" name="Picture 2" descr="foulke09"/>
          <p:cNvPicPr>
            <a:picLocks noChangeAspect="1" noChangeArrowheads="1"/>
          </p:cNvPicPr>
          <p:nvPr/>
        </p:nvPicPr>
        <p:blipFill>
          <a:blip r:embed="rId7" cstate="print"/>
          <a:srcRect l="15947" r="4319"/>
          <a:stretch>
            <a:fillRect/>
          </a:stretch>
        </p:blipFill>
        <p:spPr bwMode="auto">
          <a:xfrm>
            <a:off x="152400" y="1524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v1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 r="13043"/>
          <a:stretch>
            <a:fillRect/>
          </a:stretch>
        </p:blipFill>
        <p:spPr>
          <a:xfrm>
            <a:off x="2590800" y="152400"/>
            <a:ext cx="3048000" cy="2639209"/>
          </a:xfrm>
          <a:prstGeom prst="rect">
            <a:avLst/>
          </a:prstGeom>
        </p:spPr>
      </p:pic>
      <p:pic>
        <p:nvPicPr>
          <p:cNvPr id="489479" name="Picture 7"/>
          <p:cNvPicPr>
            <a:picLocks noChangeAspect="1" noChangeArrowheads="1"/>
          </p:cNvPicPr>
          <p:nvPr/>
        </p:nvPicPr>
        <p:blipFill>
          <a:blip r:embed="rId9" cstate="print"/>
          <a:srcRect l="2538" r="3543"/>
          <a:stretch>
            <a:fillRect/>
          </a:stretch>
        </p:blipFill>
        <p:spPr bwMode="auto">
          <a:xfrm>
            <a:off x="6272399" y="457200"/>
            <a:ext cx="27192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38400" y="3200400"/>
            <a:ext cx="31242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Adenocarcinoma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4958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10-30% of adenocarcinomas have mutations in the </a:t>
            </a:r>
            <a:r>
              <a:rPr lang="en-US" sz="1600" i="1" dirty="0" smtClean="0"/>
              <a:t>EGFR</a:t>
            </a:r>
            <a:r>
              <a:rPr lang="en-US" sz="1600" dirty="0" smtClean="0"/>
              <a:t> (epidermal growth factor receptor) gene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1676400"/>
            <a:ext cx="304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7124700" y="3238500"/>
            <a:ext cx="685800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715000" y="1447800"/>
            <a:ext cx="533400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81200" y="609600"/>
            <a:ext cx="533400" cy="1143000"/>
            <a:chOff x="1981200" y="609600"/>
            <a:chExt cx="533400" cy="1143000"/>
          </a:xfrm>
        </p:grpSpPr>
        <p:sp>
          <p:nvSpPr>
            <p:cNvPr id="24" name="Right Arrow 23"/>
            <p:cNvSpPr/>
            <p:nvPr/>
          </p:nvSpPr>
          <p:spPr>
            <a:xfrm>
              <a:off x="1981200" y="1447800"/>
              <a:ext cx="533400" cy="3048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9481" name="Picture 9" descr="http://upload.wikimedia.org/wikipedia/commons/thumb/b/b1/Optical_microscope_nikon_alphaphot_%2B.jpg/220px-Optical_microscope_nikon_alphaphot_%2B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95196" y="609600"/>
              <a:ext cx="503424" cy="762000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181600" y="4572000"/>
            <a:ext cx="1005840" cy="1371600"/>
            <a:chOff x="5181600" y="4572000"/>
            <a:chExt cx="1005840" cy="1371600"/>
          </a:xfrm>
        </p:grpSpPr>
        <p:sp>
          <p:nvSpPr>
            <p:cNvPr id="25" name="Right Arrow 24"/>
            <p:cNvSpPr/>
            <p:nvPr/>
          </p:nvSpPr>
          <p:spPr>
            <a:xfrm rot="10800000">
              <a:off x="5181600" y="4572000"/>
              <a:ext cx="990600" cy="3048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9484" name="Picture 12" descr="http://www.cybertory.org/simulators/pcr/flashInterface.png"/>
            <p:cNvPicPr>
              <a:picLocks noChangeAspect="1" noChangeArrowheads="1"/>
            </p:cNvPicPr>
            <p:nvPr/>
          </p:nvPicPr>
          <p:blipFill>
            <a:blip r:embed="rId11" cstate="print"/>
            <a:srcRect l="48258" t="42170" r="34385" b="34266"/>
            <a:stretch>
              <a:fillRect/>
            </a:stretch>
          </p:blipFill>
          <p:spPr bwMode="auto">
            <a:xfrm>
              <a:off x="5181600" y="5029200"/>
              <a:ext cx="1005840" cy="914400"/>
            </a:xfrm>
            <a:prstGeom prst="rect">
              <a:avLst/>
            </a:prstGeom>
            <a:noFill/>
          </p:spPr>
        </p:pic>
      </p:grpSp>
      <p:sp>
        <p:nvSpPr>
          <p:cNvPr id="32" name="Right Arrow 31"/>
          <p:cNvSpPr/>
          <p:nvPr/>
        </p:nvSpPr>
        <p:spPr>
          <a:xfrm rot="13262288">
            <a:off x="1190651" y="3941505"/>
            <a:ext cx="874081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1475" y="1457325"/>
            <a:ext cx="1323975" cy="2133600"/>
          </a:xfrm>
          <a:custGeom>
            <a:avLst/>
            <a:gdLst>
              <a:gd name="connsiteX0" fmla="*/ 0 w 1323975"/>
              <a:gd name="connsiteY0" fmla="*/ 542925 h 2133600"/>
              <a:gd name="connsiteX1" fmla="*/ 123825 w 1323975"/>
              <a:gd name="connsiteY1" fmla="*/ 466725 h 2133600"/>
              <a:gd name="connsiteX2" fmla="*/ 285750 w 1323975"/>
              <a:gd name="connsiteY2" fmla="*/ 485775 h 2133600"/>
              <a:gd name="connsiteX3" fmla="*/ 390525 w 1323975"/>
              <a:gd name="connsiteY3" fmla="*/ 114300 h 2133600"/>
              <a:gd name="connsiteX4" fmla="*/ 685800 w 1323975"/>
              <a:gd name="connsiteY4" fmla="*/ 0 h 2133600"/>
              <a:gd name="connsiteX5" fmla="*/ 876300 w 1323975"/>
              <a:gd name="connsiteY5" fmla="*/ 19050 h 2133600"/>
              <a:gd name="connsiteX6" fmla="*/ 1323975 w 1323975"/>
              <a:gd name="connsiteY6" fmla="*/ 447675 h 2133600"/>
              <a:gd name="connsiteX7" fmla="*/ 895350 w 1323975"/>
              <a:gd name="connsiteY7" fmla="*/ 2133600 h 2133600"/>
              <a:gd name="connsiteX8" fmla="*/ 800100 w 1323975"/>
              <a:gd name="connsiteY8" fmla="*/ 2085975 h 2133600"/>
              <a:gd name="connsiteX9" fmla="*/ 457200 w 1323975"/>
              <a:gd name="connsiteY9" fmla="*/ 1619250 h 2133600"/>
              <a:gd name="connsiteX10" fmla="*/ 419100 w 1323975"/>
              <a:gd name="connsiteY10" fmla="*/ 1390650 h 2133600"/>
              <a:gd name="connsiteX11" fmla="*/ 85725 w 1323975"/>
              <a:gd name="connsiteY11" fmla="*/ 990600 h 2133600"/>
              <a:gd name="connsiteX12" fmla="*/ 19050 w 1323975"/>
              <a:gd name="connsiteY12" fmla="*/ 771525 h 2133600"/>
              <a:gd name="connsiteX13" fmla="*/ 0 w 1323975"/>
              <a:gd name="connsiteY13" fmla="*/ 542925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3975" h="2133600">
                <a:moveTo>
                  <a:pt x="0" y="542925"/>
                </a:moveTo>
                <a:lnTo>
                  <a:pt x="123825" y="466725"/>
                </a:lnTo>
                <a:lnTo>
                  <a:pt x="285750" y="485775"/>
                </a:lnTo>
                <a:lnTo>
                  <a:pt x="390525" y="114300"/>
                </a:lnTo>
                <a:lnTo>
                  <a:pt x="685800" y="0"/>
                </a:lnTo>
                <a:lnTo>
                  <a:pt x="876300" y="19050"/>
                </a:lnTo>
                <a:lnTo>
                  <a:pt x="1323975" y="447675"/>
                </a:lnTo>
                <a:lnTo>
                  <a:pt x="895350" y="2133600"/>
                </a:lnTo>
                <a:lnTo>
                  <a:pt x="800100" y="2085975"/>
                </a:lnTo>
                <a:lnTo>
                  <a:pt x="457200" y="1619250"/>
                </a:lnTo>
                <a:lnTo>
                  <a:pt x="419100" y="1390650"/>
                </a:lnTo>
                <a:lnTo>
                  <a:pt x="85725" y="990600"/>
                </a:lnTo>
                <a:lnTo>
                  <a:pt x="19050" y="771525"/>
                </a:lnTo>
                <a:lnTo>
                  <a:pt x="0" y="542925"/>
                </a:lnTo>
                <a:close/>
              </a:path>
            </a:pathLst>
          </a:cu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6" grpId="0" animBg="1"/>
      <p:bldP spid="27" grpId="0" animBg="1"/>
      <p:bldP spid="32" grpId="0" animBg="1"/>
      <p:bldP spid="36" grpId="0" animBg="1"/>
      <p:bldP spid="3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 smtClean="0"/>
              <a:t>EGFR tyrosine kinase inhibitor response in lung cancer</a:t>
            </a:r>
            <a:endParaRPr lang="en-US" sz="3200" dirty="0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145916" cy="22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914400" y="3886200"/>
            <a:ext cx="7543800" cy="2743200"/>
            <a:chOff x="762000" y="1371600"/>
            <a:chExt cx="7543800" cy="2743200"/>
          </a:xfrm>
        </p:grpSpPr>
        <p:sp>
          <p:nvSpPr>
            <p:cNvPr id="10" name="Rectangle 9"/>
            <p:cNvSpPr/>
            <p:nvPr/>
          </p:nvSpPr>
          <p:spPr>
            <a:xfrm>
              <a:off x="762000" y="1371600"/>
              <a:ext cx="7543800" cy="274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66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1524000"/>
              <a:ext cx="339429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66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524000"/>
              <a:ext cx="3657600" cy="244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752600" y="1600200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Cheng L et al, Mod </a:t>
            </a:r>
            <a:r>
              <a:rPr lang="en-US" sz="1050" dirty="0" err="1" smtClean="0">
                <a:solidFill>
                  <a:schemeClr val="bg2"/>
                </a:solidFill>
              </a:rPr>
              <a:t>Pathol</a:t>
            </a:r>
            <a:r>
              <a:rPr lang="en-US" sz="1050" dirty="0" smtClean="0">
                <a:solidFill>
                  <a:schemeClr val="bg2"/>
                </a:solidFill>
              </a:rPr>
              <a:t>, 2012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400800"/>
            <a:ext cx="472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bg2"/>
                </a:solidFill>
              </a:rPr>
              <a:t>Maemondo</a:t>
            </a:r>
            <a:r>
              <a:rPr lang="en-US" sz="1050" dirty="0" smtClean="0">
                <a:solidFill>
                  <a:schemeClr val="bg2"/>
                </a:solidFill>
              </a:rPr>
              <a:t> M et al, NEJM, 2010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/>
          <a:lstStyle/>
          <a:p>
            <a:r>
              <a:rPr lang="en-US" sz="3200" dirty="0" smtClean="0"/>
              <a:t>ALK inhibitor response in lung cancer</a:t>
            </a:r>
          </a:p>
        </p:txBody>
      </p:sp>
      <p:graphicFrame>
        <p:nvGraphicFramePr>
          <p:cNvPr id="63078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0635" y="1066800"/>
          <a:ext cx="8483242" cy="5410200"/>
        </p:xfrm>
        <a:graphic>
          <a:graphicData uri="http://schemas.openxmlformats.org/presentationml/2006/ole">
            <p:oleObj spid="_x0000_s425990" name="Image" r:id="rId3" imgW="6424653" imgH="4705723" progId="Photoshop.Image.9">
              <p:embed/>
            </p:oleObj>
          </a:graphicData>
        </a:graphic>
      </p:graphicFrame>
      <p:pic>
        <p:nvPicPr>
          <p:cNvPr id="4" name="Picture 2" descr="FDA ALK 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953000"/>
            <a:ext cx="3124200" cy="171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791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Carlos A. C. </a:t>
            </a:r>
            <a:r>
              <a:rPr lang="en-US" b="1" dirty="0" err="1" smtClean="0"/>
              <a:t>Baptista</a:t>
            </a:r>
            <a:r>
              <a:rPr lang="en-US" b="1" dirty="0" smtClean="0"/>
              <a:t>, M.D., M.S., Ph.D., Associate Professor and Director of the </a:t>
            </a:r>
            <a:r>
              <a:rPr lang="en-US" b="1" dirty="0" err="1" smtClean="0"/>
              <a:t>Plastination</a:t>
            </a:r>
            <a:r>
              <a:rPr lang="en-US" b="1" dirty="0" smtClean="0"/>
              <a:t> Lab at the Univ. of Toledo </a:t>
            </a:r>
          </a:p>
          <a:p>
            <a:r>
              <a:rPr lang="en-US" b="1" dirty="0" err="1" smtClean="0"/>
              <a:t>Plastination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A process that allows preservation of human tissue specimens. </a:t>
            </a:r>
          </a:p>
          <a:p>
            <a:pPr lvl="1"/>
            <a:r>
              <a:rPr lang="en-US" b="1" dirty="0" smtClean="0"/>
              <a:t>Water and fat in tissue are replaced with silicone over a period of months. Acetone is used to dehydrate the specimens, which are then placed in a silicone bath until the water and fat in the tissues have been replaced.  </a:t>
            </a:r>
          </a:p>
          <a:p>
            <a:pPr lvl="1"/>
            <a:r>
              <a:rPr lang="en-US" b="1" dirty="0" smtClean="0"/>
              <a:t>This process removes toxic fixatives and the tissues are believed to be non-infectious.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Peter G. Anderson, DVM, PhD </a:t>
            </a:r>
          </a:p>
          <a:p>
            <a:pPr>
              <a:buNone/>
            </a:pPr>
            <a:r>
              <a:rPr lang="en-US" dirty="0" smtClean="0"/>
              <a:t>Professor and Director </a:t>
            </a:r>
            <a:r>
              <a:rPr lang="en-US" dirty="0" smtClean="0"/>
              <a:t>of Pathology Undergraduate Education</a:t>
            </a:r>
          </a:p>
          <a:p>
            <a:pPr>
              <a:buNone/>
            </a:pPr>
            <a:r>
              <a:rPr lang="en-US" dirty="0" smtClean="0"/>
              <a:t>Department of Pathology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University of Alabama at Birmingham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COPD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In the United States….</a:t>
            </a:r>
          </a:p>
          <a:p>
            <a:pPr lvl="1" eaLnBrk="1" hangingPunct="1">
              <a:defRPr/>
            </a:pPr>
            <a:r>
              <a:rPr lang="en-US" sz="2800" dirty="0" smtClean="0"/>
              <a:t>Up to 5% of people are estimated to have COPD</a:t>
            </a:r>
          </a:p>
          <a:p>
            <a:pPr>
              <a:defRPr/>
            </a:pPr>
            <a:r>
              <a:rPr lang="en-US" sz="3200" dirty="0" smtClean="0"/>
              <a:t>The main symptom is dyspnea (difficulty breathing) and the presence of chronic or recurrent obstruction to airflow in the lung</a:t>
            </a:r>
          </a:p>
          <a:p>
            <a:pPr>
              <a:defRPr/>
            </a:pPr>
            <a:r>
              <a:rPr lang="en-US" sz="3200" dirty="0" smtClean="0"/>
              <a:t>Major cause of death and disability throughout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Normal lung</a:t>
            </a:r>
          </a:p>
        </p:txBody>
      </p:sp>
      <p:pic>
        <p:nvPicPr>
          <p:cNvPr id="30724" name="Picture 7" descr="normdry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486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81600" y="533400"/>
            <a:ext cx="2819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 smtClean="0">
                <a:ln/>
                <a:gradFill>
                  <a:gsLst>
                    <a:gs pos="0">
                      <a:schemeClr val="tx2">
                        <a:lumMod val="90000"/>
                      </a:schemeClr>
                    </a:gs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Emphysema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29200" y="1478991"/>
            <a:ext cx="3581400" cy="5379009"/>
            <a:chOff x="5029200" y="1478991"/>
            <a:chExt cx="3581400" cy="5379009"/>
          </a:xfrm>
        </p:grpSpPr>
        <p:pic>
          <p:nvPicPr>
            <p:cNvPr id="7" name="Picture 7" descr="Emph A72-2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1478991"/>
              <a:ext cx="3581400" cy="537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67400" y="6248400"/>
              <a:ext cx="1600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3276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http://pathhsw5m54.ucsf.edu/ctpath/ctpathimages/normdryxx.jpg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2438" y="6319838"/>
            <a:ext cx="49164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Auerbach O, et al. </a:t>
            </a:r>
            <a:r>
              <a:rPr lang="en-US" sz="1600" i="1"/>
              <a:t>N Engl J Med</a:t>
            </a:r>
            <a:r>
              <a:rPr lang="en-US" sz="1600"/>
              <a:t> 1972; 286:853-857.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of inhaled smoke</a:t>
            </a:r>
            <a:endParaRPr lang="en-US" dirty="0"/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24" y="1371600"/>
            <a:ext cx="7586276" cy="48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scienceinterpedia.blogspot.com/2010/05/lungs.html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6" descr="centrilobular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9574"/>
          <a:stretch>
            <a:fillRect/>
          </a:stretch>
        </p:blipFill>
        <p:spPr bwMode="auto">
          <a:xfrm>
            <a:off x="2514600" y="1447800"/>
            <a:ext cx="6477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8763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dirty="0" smtClean="0"/>
              <a:t>Centriacinar emphysema: enlargement of the central portion of the acinus</a:t>
            </a:r>
          </a:p>
        </p:txBody>
      </p:sp>
      <p:sp>
        <p:nvSpPr>
          <p:cNvPr id="32774" name="Rectangle 27"/>
          <p:cNvSpPr>
            <a:spLocks noChangeArrowheads="1"/>
          </p:cNvSpPr>
          <p:nvPr/>
        </p:nvSpPr>
        <p:spPr bwMode="auto">
          <a:xfrm>
            <a:off x="533400" y="6324600"/>
            <a:ext cx="5162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http://www.pathguy.com/lectures/centrilobular.jpg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2133600" cy="2667000"/>
          </a:xfrm>
          <a:noFill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/>
              <a:t>The most common type of emphysema and the usual type of emphysema in cigarette smokers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15250" cy="9525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Centriacinar emphysema</a:t>
            </a:r>
          </a:p>
        </p:txBody>
      </p:sp>
      <p:pic>
        <p:nvPicPr>
          <p:cNvPr id="36869" name="Picture 8" descr="Centriacinar emphysema 2"/>
          <p:cNvPicPr>
            <a:picLocks noChangeAspect="1" noChangeArrowheads="1"/>
          </p:cNvPicPr>
          <p:nvPr/>
        </p:nvPicPr>
        <p:blipFill>
          <a:blip r:embed="rId3" cstate="print"/>
          <a:srcRect t="16028" b="11356"/>
          <a:stretch>
            <a:fillRect/>
          </a:stretch>
        </p:blipFill>
        <p:spPr bwMode="auto">
          <a:xfrm>
            <a:off x="609600" y="1371600"/>
            <a:ext cx="5562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6324600" y="3048000"/>
            <a:ext cx="2133600" cy="4572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6461125" y="3617913"/>
            <a:ext cx="24542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Loss (destruction!) of alveolar septa in center of lobule/acinus</a:t>
            </a:r>
          </a:p>
        </p:txBody>
      </p:sp>
      <p:sp>
        <p:nvSpPr>
          <p:cNvPr id="36872" name="AutoShape 12"/>
          <p:cNvSpPr>
            <a:spLocks noChangeArrowheads="1"/>
          </p:cNvSpPr>
          <p:nvPr/>
        </p:nvSpPr>
        <p:spPr bwMode="auto">
          <a:xfrm>
            <a:off x="4495800" y="5943600"/>
            <a:ext cx="2133600" cy="381000"/>
          </a:xfrm>
          <a:prstGeom prst="leftArrow">
            <a:avLst>
              <a:gd name="adj1" fmla="val 50000"/>
              <a:gd name="adj2" fmla="val 140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6842125" y="5675313"/>
            <a:ext cx="21494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Peripheral air spaces look OK</a:t>
            </a:r>
          </a:p>
        </p:txBody>
      </p:sp>
      <p:sp>
        <p:nvSpPr>
          <p:cNvPr id="36874" name="Oval 14"/>
          <p:cNvSpPr>
            <a:spLocks noChangeArrowheads="1"/>
          </p:cNvSpPr>
          <p:nvPr/>
        </p:nvSpPr>
        <p:spPr bwMode="auto">
          <a:xfrm>
            <a:off x="5257800" y="1447800"/>
            <a:ext cx="1295400" cy="1524000"/>
          </a:xfrm>
          <a:prstGeom prst="ellips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6553200" y="1447800"/>
            <a:ext cx="19970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Respiratory bronchiole and carbon deposits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Bullous emphysema</a:t>
            </a:r>
          </a:p>
        </p:txBody>
      </p:sp>
      <p:pic>
        <p:nvPicPr>
          <p:cNvPr id="41990" name="Picture 9" descr="Bullous emphysema"/>
          <p:cNvPicPr>
            <a:picLocks noChangeAspect="1" noChangeArrowheads="1"/>
          </p:cNvPicPr>
          <p:nvPr/>
        </p:nvPicPr>
        <p:blipFill>
          <a:blip r:embed="rId3" cstate="print"/>
          <a:srcRect t="4411" b="11765"/>
          <a:stretch>
            <a:fillRect/>
          </a:stretch>
        </p:blipFill>
        <p:spPr bwMode="auto">
          <a:xfrm>
            <a:off x="2338388" y="1143000"/>
            <a:ext cx="44894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3922</TotalTime>
  <Words>744</Words>
  <Application>Microsoft Office PowerPoint</Application>
  <PresentationFormat>On-screen Show (4:3)</PresentationFormat>
  <Paragraphs>94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Twilight</vt:lpstr>
      <vt:lpstr>Image</vt:lpstr>
      <vt:lpstr>Smoking-related lung disease in 3D: not your standard lecture</vt:lpstr>
      <vt:lpstr>Smoking-Related Lung Diseases</vt:lpstr>
      <vt:lpstr>COPD</vt:lpstr>
      <vt:lpstr>Normal lung</vt:lpstr>
      <vt:lpstr>Slide 5</vt:lpstr>
      <vt:lpstr>Pathways of inhaled smoke</vt:lpstr>
      <vt:lpstr>Centriacinar emphysema: enlargement of the central portion of the acinus</vt:lpstr>
      <vt:lpstr>Centriacinar emphysema</vt:lpstr>
      <vt:lpstr>Bullous emphysema</vt:lpstr>
      <vt:lpstr>Why does tobacco smoking predispose to emphysema? </vt:lpstr>
      <vt:lpstr>Airway injury leads to decreased elastic recoil and alveolar destruction</vt:lpstr>
      <vt:lpstr>Emphysema</vt:lpstr>
      <vt:lpstr>Emphysema: what happens with time</vt:lpstr>
      <vt:lpstr>Slide 14</vt:lpstr>
      <vt:lpstr>Etiology/pathogenesis of lung cancer</vt:lpstr>
      <vt:lpstr>Slide 16</vt:lpstr>
      <vt:lpstr>Slide 17</vt:lpstr>
      <vt:lpstr>How does normal airway epithelium transform into cancer?</vt:lpstr>
      <vt:lpstr>Slide 19</vt:lpstr>
      <vt:lpstr>Slide 20</vt:lpstr>
      <vt:lpstr>EGFR tyrosine kinase inhibitor response in lung cancer</vt:lpstr>
      <vt:lpstr>ALK inhibitor response in lung cancer</vt:lpstr>
      <vt:lpstr>Acknowledgement</vt:lpstr>
      <vt:lpstr>Instructor</vt:lpstr>
    </vt:vector>
  </TitlesOfParts>
  <Company>Hershey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Pathology: A Growing Field with a Bright Future</dc:title>
  <dc:creator>dzander</dc:creator>
  <cp:lastModifiedBy>Hershey Medical Center</cp:lastModifiedBy>
  <cp:revision>198</cp:revision>
  <dcterms:created xsi:type="dcterms:W3CDTF">2009-09-11T23:10:17Z</dcterms:created>
  <dcterms:modified xsi:type="dcterms:W3CDTF">2014-02-20T19:36:28Z</dcterms:modified>
</cp:coreProperties>
</file>