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tiff" ContentType="image/tiff"/>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9" r:id="rId2"/>
  </p:sldMasterIdLst>
  <p:notesMasterIdLst>
    <p:notesMasterId r:id="rId54"/>
  </p:notesMasterIdLst>
  <p:handoutMasterIdLst>
    <p:handoutMasterId r:id="rId55"/>
  </p:handoutMasterIdLst>
  <p:sldIdLst>
    <p:sldId id="275" r:id="rId3"/>
    <p:sldId id="339" r:id="rId4"/>
    <p:sldId id="374" r:id="rId5"/>
    <p:sldId id="340" r:id="rId6"/>
    <p:sldId id="341" r:id="rId7"/>
    <p:sldId id="342" r:id="rId8"/>
    <p:sldId id="343" r:id="rId9"/>
    <p:sldId id="344" r:id="rId10"/>
    <p:sldId id="345" r:id="rId11"/>
    <p:sldId id="346" r:id="rId12"/>
    <p:sldId id="347" r:id="rId13"/>
    <p:sldId id="375" r:id="rId14"/>
    <p:sldId id="376" r:id="rId15"/>
    <p:sldId id="378" r:id="rId16"/>
    <p:sldId id="379" r:id="rId17"/>
    <p:sldId id="380" r:id="rId18"/>
    <p:sldId id="381" r:id="rId19"/>
    <p:sldId id="382" r:id="rId20"/>
    <p:sldId id="383" r:id="rId21"/>
    <p:sldId id="384" r:id="rId22"/>
    <p:sldId id="385" r:id="rId23"/>
    <p:sldId id="386" r:id="rId24"/>
    <p:sldId id="388" r:id="rId25"/>
    <p:sldId id="387" r:id="rId26"/>
    <p:sldId id="391" r:id="rId27"/>
    <p:sldId id="389" r:id="rId28"/>
    <p:sldId id="390" r:id="rId29"/>
    <p:sldId id="348" r:id="rId30"/>
    <p:sldId id="350" r:id="rId31"/>
    <p:sldId id="351" r:id="rId32"/>
    <p:sldId id="352" r:id="rId33"/>
    <p:sldId id="353" r:id="rId34"/>
    <p:sldId id="354" r:id="rId35"/>
    <p:sldId id="355" r:id="rId36"/>
    <p:sldId id="356" r:id="rId37"/>
    <p:sldId id="357" r:id="rId38"/>
    <p:sldId id="358" r:id="rId39"/>
    <p:sldId id="359" r:id="rId40"/>
    <p:sldId id="360" r:id="rId41"/>
    <p:sldId id="361" r:id="rId42"/>
    <p:sldId id="362" r:id="rId43"/>
    <p:sldId id="363" r:id="rId44"/>
    <p:sldId id="364" r:id="rId45"/>
    <p:sldId id="365" r:id="rId46"/>
    <p:sldId id="366" r:id="rId47"/>
    <p:sldId id="367" r:id="rId48"/>
    <p:sldId id="368" r:id="rId49"/>
    <p:sldId id="370" r:id="rId50"/>
    <p:sldId id="371" r:id="rId51"/>
    <p:sldId id="372" r:id="rId52"/>
    <p:sldId id="373" r:id="rId5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38" autoAdjust="0"/>
    <p:restoredTop sz="91715" autoAdjust="0"/>
  </p:normalViewPr>
  <p:slideViewPr>
    <p:cSldViewPr>
      <p:cViewPr varScale="1">
        <p:scale>
          <a:sx n="56" d="100"/>
          <a:sy n="56" d="100"/>
        </p:scale>
        <p:origin x="-1500" y="-90"/>
      </p:cViewPr>
      <p:guideLst>
        <p:guide orient="horz" pos="192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43" d="100"/>
          <a:sy n="43" d="100"/>
        </p:scale>
        <p:origin x="-2844" y="-114"/>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5950295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19" cy="480060"/>
          </a:xfrm>
          <a:prstGeom prst="rect">
            <a:avLst/>
          </a:prstGeom>
        </p:spPr>
        <p:txBody>
          <a:bodyPr vert="horz" lIns="92885" tIns="46442" rIns="92885" bIns="46442" rtlCol="0"/>
          <a:lstStyle>
            <a:lvl1pPr algn="l">
              <a:defRPr sz="1200"/>
            </a:lvl1pPr>
          </a:lstStyle>
          <a:p>
            <a:endParaRPr lang="en-US"/>
          </a:p>
        </p:txBody>
      </p:sp>
      <p:sp>
        <p:nvSpPr>
          <p:cNvPr id="3" name="Date Placeholder 2"/>
          <p:cNvSpPr>
            <a:spLocks noGrp="1"/>
          </p:cNvSpPr>
          <p:nvPr>
            <p:ph type="dt" idx="1"/>
          </p:nvPr>
        </p:nvSpPr>
        <p:spPr>
          <a:xfrm>
            <a:off x="4143588" y="0"/>
            <a:ext cx="3169919" cy="480060"/>
          </a:xfrm>
          <a:prstGeom prst="rect">
            <a:avLst/>
          </a:prstGeom>
        </p:spPr>
        <p:txBody>
          <a:bodyPr vert="horz" lIns="92885" tIns="46442" rIns="92885" bIns="46442" rtlCol="0"/>
          <a:lstStyle>
            <a:lvl1pPr algn="r">
              <a:defRPr sz="1200"/>
            </a:lvl1pPr>
          </a:lstStyle>
          <a:p>
            <a:fld id="{14990ADB-DCE4-406A-B566-519960F8B76A}" type="datetimeFigureOut">
              <a:rPr lang="en-US" smtClean="0"/>
              <a:pPr/>
              <a:t>4/5/2013</a:t>
            </a:fld>
            <a:endParaRPr lang="en-US"/>
          </a:p>
        </p:txBody>
      </p:sp>
      <p:sp>
        <p:nvSpPr>
          <p:cNvPr id="4" name="Slide Image Placeholder 3"/>
          <p:cNvSpPr>
            <a:spLocks noGrp="1" noRot="1" noChangeAspect="1"/>
          </p:cNvSpPr>
          <p:nvPr>
            <p:ph type="sldImg" idx="2"/>
          </p:nvPr>
        </p:nvSpPr>
        <p:spPr>
          <a:xfrm>
            <a:off x="1257300" y="722313"/>
            <a:ext cx="4800600" cy="3600450"/>
          </a:xfrm>
          <a:prstGeom prst="rect">
            <a:avLst/>
          </a:prstGeom>
          <a:noFill/>
          <a:ln w="12700">
            <a:solidFill>
              <a:prstClr val="black"/>
            </a:solidFill>
          </a:ln>
        </p:spPr>
        <p:txBody>
          <a:bodyPr vert="horz" lIns="92885" tIns="46442" rIns="92885" bIns="46442" rtlCol="0" anchor="ctr"/>
          <a:lstStyle/>
          <a:p>
            <a:endParaRPr lang="en-US"/>
          </a:p>
        </p:txBody>
      </p:sp>
      <p:sp>
        <p:nvSpPr>
          <p:cNvPr id="5" name="Notes Placeholder 4"/>
          <p:cNvSpPr>
            <a:spLocks noGrp="1"/>
          </p:cNvSpPr>
          <p:nvPr>
            <p:ph type="body" sz="quarter" idx="3"/>
          </p:nvPr>
        </p:nvSpPr>
        <p:spPr>
          <a:xfrm>
            <a:off x="731521" y="4560570"/>
            <a:ext cx="5852160" cy="4320540"/>
          </a:xfrm>
          <a:prstGeom prst="rect">
            <a:avLst/>
          </a:prstGeom>
        </p:spPr>
        <p:txBody>
          <a:bodyPr vert="horz" lIns="92885" tIns="46442" rIns="92885" bIns="4644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119474"/>
            <a:ext cx="3169919" cy="480060"/>
          </a:xfrm>
          <a:prstGeom prst="rect">
            <a:avLst/>
          </a:prstGeom>
        </p:spPr>
        <p:txBody>
          <a:bodyPr vert="horz" lIns="92885" tIns="46442" rIns="92885" bIns="46442" rtlCol="0" anchor="b"/>
          <a:lstStyle>
            <a:lvl1pPr algn="l">
              <a:defRPr sz="1200"/>
            </a:lvl1pPr>
          </a:lstStyle>
          <a:p>
            <a:endParaRPr lang="en-US"/>
          </a:p>
        </p:txBody>
      </p:sp>
      <p:sp>
        <p:nvSpPr>
          <p:cNvPr id="7" name="Slide Number Placeholder 6"/>
          <p:cNvSpPr>
            <a:spLocks noGrp="1"/>
          </p:cNvSpPr>
          <p:nvPr>
            <p:ph type="sldNum" sz="quarter" idx="5"/>
          </p:nvPr>
        </p:nvSpPr>
        <p:spPr>
          <a:xfrm>
            <a:off x="4143588" y="9119474"/>
            <a:ext cx="3169919" cy="480060"/>
          </a:xfrm>
          <a:prstGeom prst="rect">
            <a:avLst/>
          </a:prstGeom>
        </p:spPr>
        <p:txBody>
          <a:bodyPr vert="horz" lIns="92885" tIns="46442" rIns="92885" bIns="46442" rtlCol="0" anchor="b"/>
          <a:lstStyle>
            <a:lvl1pPr algn="r">
              <a:defRPr sz="1200"/>
            </a:lvl1pPr>
          </a:lstStyle>
          <a:p>
            <a:fld id="{121DAC7E-61EB-4EA4-BC0A-6D385554FBA9}" type="slidenum">
              <a:rPr lang="en-US" smtClean="0"/>
              <a:pPr/>
              <a:t>‹#›</a:t>
            </a:fld>
            <a:endParaRPr lang="en-US"/>
          </a:p>
        </p:txBody>
      </p:sp>
    </p:spTree>
    <p:extLst>
      <p:ext uri="{BB962C8B-B14F-4D97-AF65-F5344CB8AC3E}">
        <p14:creationId xmlns:p14="http://schemas.microsoft.com/office/powerpoint/2010/main" xmlns="" val="1702605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F00C03-5227-495D-B12D-62E8A975B642}" type="slidenum">
              <a:rPr lang="en-US" smtClean="0"/>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1DAC7E-61EB-4EA4-BC0A-6D385554FBA9}" type="slidenum">
              <a:rPr lang="en-US" smtClean="0"/>
              <a:pPr/>
              <a:t>41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336EB3-5F80-4040-AF59-F86CD3B42FFA}" type="datetime1">
              <a:rPr lang="en-US" smtClean="0"/>
              <a:pPr/>
              <a:t>4/5/2013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424D95-ECAA-4BA2-AA82-0B75A3CF1B51}" type="datetime1">
              <a:rPr lang="en-US" smtClean="0"/>
              <a:pPr/>
              <a:t>4/5/2013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E47E7C-3694-41BB-81EC-613C89B2F026}" type="datetime1">
              <a:rPr lang="en-US" smtClean="0"/>
              <a:pPr/>
              <a:t>4/5/2013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06DC568-EE6A-420A-B24F-EC331E24959A}" type="datetimeFigureOut">
              <a:rPr lang="en-US"/>
              <a:pPr/>
              <a:t>4/5/2013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502F58-81ED-487A-8502-8D18CAB02FEA}" type="slidenum">
              <a:rPr lang="en-US"/>
              <a:pPr/>
              <a:t>‹#›</a:t>
            </a:fld>
            <a:endParaRPr lang="en-US"/>
          </a:p>
        </p:txBody>
      </p:sp>
    </p:spTree>
    <p:extLst>
      <p:ext uri="{BB962C8B-B14F-4D97-AF65-F5344CB8AC3E}">
        <p14:creationId xmlns:p14="http://schemas.microsoft.com/office/powerpoint/2010/main" xmlns="" val="257076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085FB6-5BFF-41A4-B454-9166D9E65793}" type="datetime1">
              <a:rPr lang="en-US" smtClean="0"/>
              <a:pPr/>
              <a:t>4/5/2013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7CAF38-4C28-4C27-84EE-ACD4F01911A3}" type="datetime1">
              <a:rPr lang="en-US" smtClean="0"/>
              <a:pPr/>
              <a:t>4/5/2013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B768FB-AB9B-45D1-844D-4066F0222EA4}" type="datetime1">
              <a:rPr lang="en-US" smtClean="0"/>
              <a:pPr/>
              <a:t>4/5/2013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254211-CCEE-41D7-8175-59FD49A24140}" type="datetime1">
              <a:rPr lang="en-US" smtClean="0"/>
              <a:pPr/>
              <a:t>4/5/2013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A669AC-5066-4E6B-A30E-B70C971FA909}" type="datetime1">
              <a:rPr lang="en-US" smtClean="0"/>
              <a:pPr/>
              <a:t>4/5/2013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99EB3B-1E9D-44DB-B56F-77F3EED3ACBE}" type="datetime1">
              <a:rPr lang="en-US" smtClean="0"/>
              <a:pPr/>
              <a:t>4/5/2013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DEB549-D694-4EBD-AC6B-51CC0A7EFB53}" type="datetime1">
              <a:rPr lang="en-US" smtClean="0"/>
              <a:pPr/>
              <a:t>4/5/2013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1B92BE-5FDD-4BF6-BDCA-12E9D2F6D912}" type="datetime1">
              <a:rPr lang="en-US" smtClean="0"/>
              <a:pPr/>
              <a:t>4/5/2013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E1245D-77B0-48A4-B916-EFED0F8AA634}" type="datetime1">
              <a:rPr lang="en-US" smtClean="0"/>
              <a:pPr/>
              <a:t>4/5/2013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fontAlgn="base">
              <a:spcBef>
                <a:spcPct val="0"/>
              </a:spcBef>
              <a:spcAft>
                <a:spcPct val="0"/>
              </a:spcAft>
            </a:pPr>
            <a:fld id="{88E66B15-3C68-4B4B-8158-23471011C552}" type="datetimeFigureOut">
              <a:rPr lang="en-US"/>
              <a:pPr fontAlgn="base">
                <a:spcBef>
                  <a:spcPct val="0"/>
                </a:spcBef>
                <a:spcAft>
                  <a:spcPct val="0"/>
                </a:spcAft>
              </a:pPr>
              <a:t>4/5/2013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fontAlgn="base">
              <a:spcBef>
                <a:spcPct val="0"/>
              </a:spcBef>
              <a:spcAft>
                <a:spcPct val="0"/>
              </a:spcAft>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fontAlgn="base">
              <a:spcBef>
                <a:spcPct val="0"/>
              </a:spcBef>
              <a:spcAft>
                <a:spcPct val="0"/>
              </a:spcAft>
            </a:pPr>
            <a:fld id="{18EA99C5-C96B-4223-B1DB-EAF68AADA75C}" type="slidenum">
              <a:rPr lang="en-US"/>
              <a:pPr fontAlgn="base">
                <a:spcBef>
                  <a:spcPct val="0"/>
                </a:spcBef>
                <a:spcAft>
                  <a:spcPct val="0"/>
                </a:spcAft>
              </a:pPr>
              <a:t>‹#›</a:t>
            </a:fld>
            <a:endParaRPr lang="en-US"/>
          </a:p>
        </p:txBody>
      </p:sp>
    </p:spTree>
  </p:cSld>
  <p:clrMap bg1="lt1" tx1="dk1" bg2="lt2" tx2="dk2" accent1="accent1" accent2="accent2" accent3="accent3" accent4="accent4" accent5="accent5" accent6="accent6" hlink="hlink" folHlink="folHlink"/>
  <p:sldLayoutIdLst>
    <p:sldLayoutId id="2147483670"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www.debate.org/opinions/do-non-human-animals-have-rights" TargetMode="External"/><Relationship Id="rId2" Type="http://schemas.openxmlformats.org/officeDocument/2006/relationships/image" Target="../media/image7.wmf"/><Relationship Id="rId1" Type="http://schemas.openxmlformats.org/officeDocument/2006/relationships/slideLayout" Target="../slideLayouts/slideLayout12.xml"/><Relationship Id="rId4" Type="http://schemas.openxmlformats.org/officeDocument/2006/relationships/hyperlink" Target="http://www.peta.org/issues/animals-used-for-experimentation/animal-testing-bad-science.aspx"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www.animalresearchcures.org/Advocacy.htm" TargetMode="External"/><Relationship Id="rId7" Type="http://schemas.openxmlformats.org/officeDocument/2006/relationships/hyperlink" Target="http://www.amprogress.org/" TargetMode="External"/><Relationship Id="rId2" Type="http://schemas.openxmlformats.org/officeDocument/2006/relationships/image" Target="../media/image7.wmf"/><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hyperlink" Target="http://ebus.the-aps.org/ebuspprod/APSOnlineStore/ProductListing/ProductDetail/tabid/263/Default.aspx?ProductId=642" TargetMode="External"/><Relationship Id="rId4" Type="http://schemas.openxmlformats.org/officeDocument/2006/relationships/hyperlink" Target="http://www.amprogress.org/advocacy"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image" Target="../media/image26.tif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tif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30.tif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8686800" cy="3200400"/>
          </a:xfrm>
        </p:spPr>
        <p:txBody>
          <a:bodyPr>
            <a:normAutofit/>
          </a:bodyPr>
          <a:lstStyle/>
          <a:p>
            <a:r>
              <a:rPr lang="fr-CH" b="1" dirty="0" err="1" smtClean="0"/>
              <a:t>Scientific</a:t>
            </a:r>
            <a:r>
              <a:rPr lang="fr-CH" b="1" dirty="0" smtClean="0"/>
              <a:t> </a:t>
            </a:r>
            <a:r>
              <a:rPr lang="fr-CH" b="1" dirty="0" err="1" smtClean="0"/>
              <a:t>Sleuthing</a:t>
            </a:r>
            <a:r>
              <a:rPr lang="fr-CH" b="1" dirty="0" smtClean="0"/>
              <a:t> of </a:t>
            </a:r>
            <a:r>
              <a:rPr lang="fr-CH" b="1" dirty="0" err="1" smtClean="0"/>
              <a:t>Human</a:t>
            </a:r>
            <a:r>
              <a:rPr lang="fr-CH" b="1" dirty="0" smtClean="0"/>
              <a:t> </a:t>
            </a:r>
            <a:r>
              <a:rPr lang="fr-CH" b="1" dirty="0" err="1" smtClean="0"/>
              <a:t>Disease</a:t>
            </a:r>
            <a:r>
              <a:rPr lang="fr-CH" b="1" dirty="0" smtClean="0"/>
              <a:t> for High </a:t>
            </a:r>
            <a:r>
              <a:rPr lang="fr-CH" b="1" dirty="0" err="1" smtClean="0"/>
              <a:t>School</a:t>
            </a:r>
            <a:r>
              <a:rPr lang="fr-CH" b="1" dirty="0" smtClean="0"/>
              <a:t> </a:t>
            </a:r>
            <a:r>
              <a:rPr lang="fr-CH" b="1" dirty="0" err="1" smtClean="0"/>
              <a:t>Teachers</a:t>
            </a:r>
            <a:r>
              <a:rPr lang="fr-CH" b="1" dirty="0" smtClean="0">
                <a:solidFill>
                  <a:schemeClr val="accent2">
                    <a:lumMod val="50000"/>
                  </a:schemeClr>
                </a:solidFill>
              </a:rPr>
              <a:t/>
            </a:r>
            <a:br>
              <a:rPr lang="fr-CH" b="1" dirty="0" smtClean="0">
                <a:solidFill>
                  <a:schemeClr val="accent2">
                    <a:lumMod val="50000"/>
                  </a:schemeClr>
                </a:solidFill>
              </a:rPr>
            </a:br>
            <a:endParaRPr lang="en-US" sz="3200" b="1" dirty="0">
              <a:solidFill>
                <a:schemeClr val="accent2">
                  <a:lumMod val="50000"/>
                </a:schemeClr>
              </a:solidFill>
              <a:cs typeface="Arial" pitchFamily="34" charset="0"/>
            </a:endParaRPr>
          </a:p>
        </p:txBody>
      </p:sp>
      <p:sp>
        <p:nvSpPr>
          <p:cNvPr id="3" name="Subtitle 2"/>
          <p:cNvSpPr>
            <a:spLocks noGrp="1"/>
          </p:cNvSpPr>
          <p:nvPr>
            <p:ph type="subTitle" idx="1"/>
          </p:nvPr>
        </p:nvSpPr>
        <p:spPr>
          <a:xfrm>
            <a:off x="457200" y="4572000"/>
            <a:ext cx="8229600" cy="1752600"/>
          </a:xfrm>
        </p:spPr>
        <p:txBody>
          <a:bodyPr>
            <a:normAutofit fontScale="70000" lnSpcReduction="20000"/>
          </a:bodyPr>
          <a:lstStyle/>
          <a:p>
            <a:r>
              <a:rPr lang="fr-CH" b="1" dirty="0" err="1" smtClean="0">
                <a:solidFill>
                  <a:schemeClr val="tx1"/>
                </a:solidFill>
                <a:latin typeface="+mj-lt"/>
                <a:cs typeface="Arial" pitchFamily="34" charset="0"/>
              </a:rPr>
              <a:t>Welcome</a:t>
            </a:r>
            <a:r>
              <a:rPr lang="fr-CH" b="1" dirty="0" smtClean="0">
                <a:solidFill>
                  <a:schemeClr val="tx1"/>
                </a:solidFill>
                <a:latin typeface="+mj-lt"/>
                <a:cs typeface="Arial" pitchFamily="34" charset="0"/>
              </a:rPr>
              <a:t> and Introduction</a:t>
            </a:r>
          </a:p>
          <a:p>
            <a:r>
              <a:rPr lang="fr-CH" b="1" dirty="0" smtClean="0">
                <a:solidFill>
                  <a:schemeClr val="tx1"/>
                </a:solidFill>
                <a:latin typeface="+mj-lt"/>
                <a:cs typeface="Arial" pitchFamily="34" charset="0"/>
              </a:rPr>
              <a:t>Mark E. Sobel, MD, </a:t>
            </a:r>
            <a:r>
              <a:rPr lang="fr-CH" b="1" dirty="0" err="1" smtClean="0">
                <a:solidFill>
                  <a:schemeClr val="tx1"/>
                </a:solidFill>
                <a:latin typeface="+mj-lt"/>
                <a:cs typeface="Arial" pitchFamily="34" charset="0"/>
              </a:rPr>
              <a:t>PhD</a:t>
            </a:r>
            <a:endParaRPr lang="fr-CH" b="1" dirty="0" smtClean="0">
              <a:solidFill>
                <a:schemeClr val="tx1"/>
              </a:solidFill>
              <a:latin typeface="+mj-lt"/>
              <a:cs typeface="Arial" pitchFamily="34" charset="0"/>
            </a:endParaRPr>
          </a:p>
          <a:p>
            <a:r>
              <a:rPr lang="fr-CH" b="1" dirty="0" smtClean="0">
                <a:solidFill>
                  <a:schemeClr val="tx1"/>
                </a:solidFill>
                <a:latin typeface="+mj-lt"/>
                <a:cs typeface="Arial" pitchFamily="34" charset="0"/>
              </a:rPr>
              <a:t>ASIP </a:t>
            </a:r>
            <a:r>
              <a:rPr lang="fr-CH" b="1" dirty="0" err="1" smtClean="0">
                <a:solidFill>
                  <a:schemeClr val="tx1"/>
                </a:solidFill>
                <a:latin typeface="+mj-lt"/>
                <a:cs typeface="Arial" pitchFamily="34" charset="0"/>
              </a:rPr>
              <a:t>Executive</a:t>
            </a:r>
            <a:r>
              <a:rPr lang="fr-CH" b="1" dirty="0" smtClean="0">
                <a:solidFill>
                  <a:schemeClr val="tx1"/>
                </a:solidFill>
                <a:latin typeface="+mj-lt"/>
                <a:cs typeface="Arial" pitchFamily="34" charset="0"/>
              </a:rPr>
              <a:t> </a:t>
            </a:r>
            <a:r>
              <a:rPr lang="fr-CH" b="1" dirty="0" err="1" smtClean="0">
                <a:solidFill>
                  <a:schemeClr val="tx1"/>
                </a:solidFill>
                <a:latin typeface="+mj-lt"/>
                <a:cs typeface="Arial" pitchFamily="34" charset="0"/>
              </a:rPr>
              <a:t>Officer</a:t>
            </a:r>
            <a:endParaRPr lang="fr-CH" b="1" dirty="0" smtClean="0">
              <a:solidFill>
                <a:schemeClr val="tx1"/>
              </a:solidFill>
              <a:latin typeface="+mj-lt"/>
              <a:cs typeface="Arial" pitchFamily="34" charset="0"/>
            </a:endParaRPr>
          </a:p>
          <a:p>
            <a:r>
              <a:rPr lang="fr-CH" b="1" dirty="0" smtClean="0">
                <a:solidFill>
                  <a:schemeClr val="tx1"/>
                </a:solidFill>
                <a:latin typeface="+mj-lt"/>
                <a:cs typeface="Arial" pitchFamily="34" charset="0"/>
              </a:rPr>
              <a:t>ICPI </a:t>
            </a:r>
            <a:r>
              <a:rPr lang="fr-CH" b="1" dirty="0" err="1" smtClean="0">
                <a:solidFill>
                  <a:schemeClr val="tx1"/>
                </a:solidFill>
                <a:latin typeface="+mj-lt"/>
                <a:cs typeface="Arial" pitchFamily="34" charset="0"/>
              </a:rPr>
              <a:t>Executive</a:t>
            </a:r>
            <a:r>
              <a:rPr lang="fr-CH" b="1" dirty="0" smtClean="0">
                <a:solidFill>
                  <a:schemeClr val="tx1"/>
                </a:solidFill>
                <a:latin typeface="+mj-lt"/>
                <a:cs typeface="Arial" pitchFamily="34" charset="0"/>
              </a:rPr>
              <a:t> </a:t>
            </a:r>
            <a:r>
              <a:rPr lang="fr-CH" b="1" dirty="0" err="1" smtClean="0">
                <a:solidFill>
                  <a:schemeClr val="tx1"/>
                </a:solidFill>
                <a:latin typeface="+mj-lt"/>
                <a:cs typeface="Arial" pitchFamily="34" charset="0"/>
              </a:rPr>
              <a:t>Officer</a:t>
            </a:r>
            <a:endParaRPr lang="fr-CH" b="1" dirty="0" smtClean="0">
              <a:solidFill>
                <a:schemeClr val="tx1"/>
              </a:solidFill>
              <a:latin typeface="+mj-lt"/>
              <a:cs typeface="Arial" pitchFamily="34" charset="0"/>
            </a:endParaRPr>
          </a:p>
          <a:p>
            <a:r>
              <a:rPr lang="en-US" b="1" dirty="0" smtClean="0">
                <a:solidFill>
                  <a:schemeClr val="tx1"/>
                </a:solidFill>
                <a:latin typeface="+mj-lt"/>
                <a:cs typeface="Arial" pitchFamily="34" charset="0"/>
              </a:rPr>
              <a:t>http://www.asip.org/about/executive_officer.cfm</a:t>
            </a:r>
            <a:endParaRPr lang="en-US" b="1" dirty="0">
              <a:solidFill>
                <a:schemeClr val="tx1"/>
              </a:solidFill>
              <a:latin typeface="+mj-lt"/>
              <a:cs typeface="Arial" pitchFamily="34" charset="0"/>
            </a:endParaRPr>
          </a:p>
        </p:txBody>
      </p:sp>
      <p:sp>
        <p:nvSpPr>
          <p:cNvPr id="6" name="Slide Number Placeholder 5"/>
          <p:cNvSpPr>
            <a:spLocks noGrp="1"/>
          </p:cNvSpPr>
          <p:nvPr>
            <p:ph type="sldNum" sz="quarter" idx="12"/>
          </p:nvPr>
        </p:nvSpPr>
        <p:spPr>
          <a:xfrm>
            <a:off x="7086600" y="6569075"/>
            <a:ext cx="2133600" cy="365125"/>
          </a:xfrm>
        </p:spPr>
        <p:txBody>
          <a:bodyPr/>
          <a:lstStyle/>
          <a:p>
            <a:fld id="{B6F15528-21DE-4FAA-801E-634DDDAF4B2B}" type="slidenum">
              <a:rPr lang="en-US" smtClean="0"/>
              <a:pPr/>
              <a:t>1</a:t>
            </a:fld>
            <a:endParaRPr lang="en-US" dirty="0"/>
          </a:p>
        </p:txBody>
      </p:sp>
      <p:sp>
        <p:nvSpPr>
          <p:cNvPr id="7" name="Line 7"/>
          <p:cNvSpPr>
            <a:spLocks noChangeShapeType="1"/>
          </p:cNvSpPr>
          <p:nvPr/>
        </p:nvSpPr>
        <p:spPr bwMode="auto">
          <a:xfrm>
            <a:off x="533400" y="2209800"/>
            <a:ext cx="8253413" cy="0"/>
          </a:xfrm>
          <a:prstGeom prst="line">
            <a:avLst/>
          </a:prstGeom>
          <a:noFill/>
          <a:ln w="50800">
            <a:solidFill>
              <a:srgbClr val="33CCCC"/>
            </a:solidFill>
            <a:round/>
            <a:headEnd/>
            <a:tailEnd/>
          </a:ln>
          <a:effectLst/>
        </p:spPr>
        <p:txBody>
          <a:bodyPr wrap="none" anchor="ctr"/>
          <a:lstStyle/>
          <a:p>
            <a:endParaRPr lang="en-US"/>
          </a:p>
        </p:txBody>
      </p:sp>
      <p:sp>
        <p:nvSpPr>
          <p:cNvPr id="9" name="Line 7"/>
          <p:cNvSpPr>
            <a:spLocks noChangeShapeType="1"/>
          </p:cNvSpPr>
          <p:nvPr/>
        </p:nvSpPr>
        <p:spPr bwMode="auto">
          <a:xfrm>
            <a:off x="304800" y="4343400"/>
            <a:ext cx="8253413" cy="0"/>
          </a:xfrm>
          <a:prstGeom prst="line">
            <a:avLst/>
          </a:prstGeom>
          <a:noFill/>
          <a:ln w="50800">
            <a:solidFill>
              <a:srgbClr val="33CCCC"/>
            </a:solidFill>
            <a:round/>
            <a:headEnd/>
            <a:tailEnd/>
          </a:ln>
          <a:effectLst/>
        </p:spPr>
        <p:txBody>
          <a:bodyPr wrap="none" anchor="ctr"/>
          <a:lstStyle/>
          <a:p>
            <a:endParaRPr lang="en-US"/>
          </a:p>
        </p:txBody>
      </p:sp>
      <p:sp>
        <p:nvSpPr>
          <p:cNvPr id="10" name="TextBox 9"/>
          <p:cNvSpPr txBox="1"/>
          <p:nvPr/>
        </p:nvSpPr>
        <p:spPr>
          <a:xfrm>
            <a:off x="381000" y="2819400"/>
            <a:ext cx="8586197" cy="954107"/>
          </a:xfrm>
          <a:prstGeom prst="rect">
            <a:avLst/>
          </a:prstGeom>
          <a:noFill/>
        </p:spPr>
        <p:txBody>
          <a:bodyPr wrap="none" rtlCol="0">
            <a:spAutoFit/>
          </a:bodyPr>
          <a:lstStyle/>
          <a:p>
            <a:pPr algn="ctr"/>
            <a:r>
              <a:rPr lang="en-US" sz="2800" b="1" dirty="0" smtClean="0"/>
              <a:t>ASIP 2013 Annual Meeting at Experimental Biology 2013</a:t>
            </a:r>
          </a:p>
          <a:p>
            <a:pPr algn="ctr"/>
            <a:r>
              <a:rPr lang="en-US" sz="2800" b="1" dirty="0" smtClean="0"/>
              <a:t>April 23, 2013</a:t>
            </a:r>
            <a:endParaRPr lang="en-US" sz="28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1143000"/>
          </a:xfrm>
        </p:spPr>
        <p:txBody>
          <a:bodyPr>
            <a:normAutofit fontScale="90000"/>
          </a:bodyPr>
          <a:lstStyle/>
          <a:p>
            <a:r>
              <a:rPr lang="en-US" b="1" dirty="0" smtClean="0"/>
              <a:t>How do pathologists study disease?</a:t>
            </a:r>
            <a:endParaRPr lang="en-US" b="1" dirty="0"/>
          </a:p>
        </p:txBody>
      </p:sp>
      <p:sp>
        <p:nvSpPr>
          <p:cNvPr id="5" name="Content Placeholder 4"/>
          <p:cNvSpPr>
            <a:spLocks noGrp="1"/>
          </p:cNvSpPr>
          <p:nvPr>
            <p:ph sz="half" idx="2"/>
          </p:nvPr>
        </p:nvSpPr>
        <p:spPr>
          <a:xfrm>
            <a:off x="381000" y="1447800"/>
            <a:ext cx="4267200" cy="4686300"/>
          </a:xfrm>
        </p:spPr>
        <p:txBody>
          <a:bodyPr>
            <a:normAutofit/>
          </a:bodyPr>
          <a:lstStyle/>
          <a:p>
            <a:r>
              <a:rPr lang="en-US" sz="2800" b="1" dirty="0" smtClean="0"/>
              <a:t>Pathology can be studied at the organism, organ, cell, or molecular level</a:t>
            </a:r>
          </a:p>
          <a:p>
            <a:endParaRPr lang="en-US" sz="2800" dirty="0" smtClean="0"/>
          </a:p>
          <a:p>
            <a:r>
              <a:rPr lang="en-US" sz="2800" b="1" dirty="0" smtClean="0"/>
              <a:t>Cell and tissue responses to injury include:</a:t>
            </a:r>
          </a:p>
          <a:p>
            <a:pPr lvl="1">
              <a:buFont typeface="Wingdings" pitchFamily="2" charset="2"/>
              <a:buChar char="§"/>
            </a:pPr>
            <a:r>
              <a:rPr lang="en-US" sz="2800" b="1" dirty="0" smtClean="0"/>
              <a:t>Injury/inflammation</a:t>
            </a:r>
          </a:p>
          <a:p>
            <a:pPr lvl="1">
              <a:buFont typeface="Wingdings" pitchFamily="2" charset="2"/>
              <a:buChar char="§"/>
            </a:pPr>
            <a:r>
              <a:rPr lang="en-US" sz="2800" b="1" dirty="0" smtClean="0"/>
              <a:t>Repair/adaptation</a:t>
            </a:r>
          </a:p>
          <a:p>
            <a:pPr lvl="1">
              <a:buFont typeface="Wingdings" pitchFamily="2" charset="2"/>
              <a:buChar char="§"/>
            </a:pPr>
            <a:r>
              <a:rPr lang="en-US" sz="2800" b="1" dirty="0" err="1" smtClean="0"/>
              <a:t>Neoplasia</a:t>
            </a:r>
            <a:r>
              <a:rPr lang="en-US" sz="2800" b="1" dirty="0" smtClean="0"/>
              <a:t>/cancer</a:t>
            </a:r>
          </a:p>
          <a:p>
            <a:endParaRPr lang="en-US" dirty="0" smtClean="0"/>
          </a:p>
          <a:p>
            <a:endParaRPr lang="en-US" dirty="0"/>
          </a:p>
        </p:txBody>
      </p:sp>
      <p:pic>
        <p:nvPicPr>
          <p:cNvPr id="7" name="Content Placeholder 6" descr="i copy.jpg"/>
          <p:cNvPicPr>
            <a:picLocks noGrp="1" noChangeAspect="1"/>
          </p:cNvPicPr>
          <p:nvPr>
            <p:ph sz="half" idx="4"/>
          </p:nvPr>
        </p:nvPicPr>
        <p:blipFill>
          <a:blip r:embed="rId2" cstate="print"/>
          <a:stretch>
            <a:fillRect/>
          </a:stretch>
        </p:blipFill>
        <p:spPr>
          <a:xfrm>
            <a:off x="5029200" y="1371600"/>
            <a:ext cx="3328837" cy="5248609"/>
          </a:xfrm>
        </p:spPr>
      </p:pic>
      <p:sp>
        <p:nvSpPr>
          <p:cNvPr id="8" name="TextBox 7"/>
          <p:cNvSpPr txBox="1"/>
          <p:nvPr/>
        </p:nvSpPr>
        <p:spPr>
          <a:xfrm>
            <a:off x="6400800" y="6352401"/>
            <a:ext cx="1929759" cy="276999"/>
          </a:xfrm>
          <a:prstGeom prst="rect">
            <a:avLst/>
          </a:prstGeom>
          <a:noFill/>
        </p:spPr>
        <p:txBody>
          <a:bodyPr wrap="none" rtlCol="0">
            <a:spAutoFit/>
          </a:bodyPr>
          <a:lstStyle/>
          <a:p>
            <a:r>
              <a:rPr lang="en-US" sz="1200" dirty="0" smtClean="0"/>
              <a:t>redzuannorazlan.blogspot.com </a:t>
            </a:r>
          </a:p>
        </p:txBody>
      </p:sp>
      <p:sp>
        <p:nvSpPr>
          <p:cNvPr id="6" name="Line 7"/>
          <p:cNvSpPr>
            <a:spLocks noChangeShapeType="1"/>
          </p:cNvSpPr>
          <p:nvPr/>
        </p:nvSpPr>
        <p:spPr bwMode="auto">
          <a:xfrm>
            <a:off x="381000" y="1143000"/>
            <a:ext cx="8253413" cy="0"/>
          </a:xfrm>
          <a:prstGeom prst="line">
            <a:avLst/>
          </a:prstGeom>
          <a:noFill/>
          <a:ln w="50800">
            <a:solidFill>
              <a:srgbClr val="33CCCC"/>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1143000"/>
          </a:xfrm>
        </p:spPr>
        <p:txBody>
          <a:bodyPr>
            <a:normAutofit fontScale="90000"/>
          </a:bodyPr>
          <a:lstStyle/>
          <a:p>
            <a:r>
              <a:rPr lang="en-US" b="1" dirty="0" smtClean="0"/>
              <a:t>How do pathologists study disease?</a:t>
            </a:r>
            <a:endParaRPr lang="en-US" b="1" dirty="0"/>
          </a:p>
        </p:txBody>
      </p:sp>
      <p:sp>
        <p:nvSpPr>
          <p:cNvPr id="3" name="Content Placeholder 2"/>
          <p:cNvSpPr>
            <a:spLocks noGrp="1"/>
          </p:cNvSpPr>
          <p:nvPr>
            <p:ph sz="quarter" idx="1"/>
          </p:nvPr>
        </p:nvSpPr>
        <p:spPr>
          <a:xfrm>
            <a:off x="381000" y="1219201"/>
            <a:ext cx="8229600" cy="2133599"/>
          </a:xfrm>
        </p:spPr>
        <p:txBody>
          <a:bodyPr>
            <a:normAutofit/>
          </a:bodyPr>
          <a:lstStyle/>
          <a:p>
            <a:pPr>
              <a:buFont typeface="Wingdings" pitchFamily="2" charset="2"/>
              <a:buChar char="§"/>
            </a:pPr>
            <a:r>
              <a:rPr lang="en-US" sz="2400" b="1" dirty="0" smtClean="0"/>
              <a:t>Experimental pathologists often use cells grown in the laboratory to study the initiation and progression of disease.</a:t>
            </a:r>
          </a:p>
          <a:p>
            <a:pPr>
              <a:buFont typeface="Wingdings" pitchFamily="2" charset="2"/>
              <a:buChar char="§"/>
            </a:pPr>
            <a:r>
              <a:rPr lang="en-US" sz="2400" b="1" dirty="0" smtClean="0"/>
              <a:t>Animal models are also used to study the effect of a disease on the entire body or when </a:t>
            </a:r>
            <a:r>
              <a:rPr lang="en-US" sz="2400" b="1" i="1" dirty="0" smtClean="0"/>
              <a:t>in vitro </a:t>
            </a:r>
            <a:r>
              <a:rPr lang="en-US" sz="2400" b="1" dirty="0" smtClean="0"/>
              <a:t>methods are not technologically feasible.</a:t>
            </a:r>
            <a:endParaRPr lang="en-US" sz="2400" b="1" dirty="0"/>
          </a:p>
        </p:txBody>
      </p:sp>
      <p:pic>
        <p:nvPicPr>
          <p:cNvPr id="5" name="Content Placeholder 4" descr="Doctor-of-Philosophy.gif"/>
          <p:cNvPicPr>
            <a:picLocks noGrp="1" noChangeAspect="1"/>
          </p:cNvPicPr>
          <p:nvPr>
            <p:ph sz="quarter" idx="2"/>
          </p:nvPr>
        </p:nvPicPr>
        <p:blipFill>
          <a:blip r:embed="rId2" cstate="print"/>
          <a:stretch>
            <a:fillRect/>
          </a:stretch>
        </p:blipFill>
        <p:spPr>
          <a:xfrm>
            <a:off x="2133600" y="3371850"/>
            <a:ext cx="4648200" cy="3486150"/>
          </a:xfrm>
        </p:spPr>
      </p:pic>
      <p:sp>
        <p:nvSpPr>
          <p:cNvPr id="6" name="Line 7"/>
          <p:cNvSpPr>
            <a:spLocks noChangeShapeType="1"/>
          </p:cNvSpPr>
          <p:nvPr/>
        </p:nvSpPr>
        <p:spPr bwMode="auto">
          <a:xfrm>
            <a:off x="457200" y="1066800"/>
            <a:ext cx="8253413" cy="0"/>
          </a:xfrm>
          <a:prstGeom prst="line">
            <a:avLst/>
          </a:prstGeom>
          <a:noFill/>
          <a:ln w="50800">
            <a:solidFill>
              <a:srgbClr val="33CCCC"/>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gradFill>
            <a:gsLst>
              <a:gs pos="100000">
                <a:schemeClr val="accent1">
                  <a:lumMod val="40000"/>
                  <a:lumOff val="60000"/>
                  <a:alpha val="99000"/>
                </a:schemeClr>
              </a:gs>
              <a:gs pos="37000">
                <a:schemeClr val="bg2">
                  <a:alpha val="0"/>
                  <a:lumMod val="0"/>
                  <a:lumOff val="100000"/>
                </a:schemeClr>
              </a:gs>
              <a:gs pos="100000">
                <a:schemeClr val="bg2">
                  <a:shade val="30000"/>
                  <a:satMod val="20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endParaRPr lang="en-US">
              <a:solidFill>
                <a:srgbClr val="FFFFFF"/>
              </a:solidFill>
              <a:latin typeface="Calibri" pitchFamily="34" charset="0"/>
            </a:endParaRPr>
          </a:p>
        </p:txBody>
      </p:sp>
      <p:sp>
        <p:nvSpPr>
          <p:cNvPr id="10" name="Rectangle 9"/>
          <p:cNvSpPr/>
          <p:nvPr/>
        </p:nvSpPr>
        <p:spPr>
          <a:xfrm>
            <a:off x="0" y="6019800"/>
            <a:ext cx="9144000" cy="609600"/>
          </a:xfrm>
          <a:prstGeom prst="rect">
            <a:avLst/>
          </a:prstGeom>
          <a:solidFill>
            <a:srgbClr val="7623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solidFill>
                <a:srgbClr val="FFFFFF"/>
              </a:solidFill>
            </a:endParaRPr>
          </a:p>
        </p:txBody>
      </p:sp>
      <p:pic>
        <p:nvPicPr>
          <p:cNvPr id="11" name="Picture 10"/>
          <p:cNvPicPr>
            <a:picLocks noChangeAspect="1"/>
          </p:cNvPicPr>
          <p:nvPr/>
        </p:nvPicPr>
        <p:blipFill>
          <a:blip r:embed="rId2" cstate="print">
            <a:extLst/>
          </a:blip>
          <a:stretch>
            <a:fillRect/>
          </a:stretch>
        </p:blipFill>
        <p:spPr>
          <a:xfrm>
            <a:off x="381000" y="5410200"/>
            <a:ext cx="916231" cy="927370"/>
          </a:xfrm>
          <a:prstGeom prst="rect">
            <a:avLst/>
          </a:prstGeom>
          <a:effectLst>
            <a:glow rad="101600">
              <a:schemeClr val="bg1">
                <a:alpha val="60000"/>
              </a:schemeClr>
            </a:glow>
          </a:effectLst>
        </p:spPr>
      </p:pic>
      <p:sp>
        <p:nvSpPr>
          <p:cNvPr id="29703" name="TextBox 11"/>
          <p:cNvSpPr txBox="1">
            <a:spLocks noChangeArrowheads="1"/>
          </p:cNvSpPr>
          <p:nvPr/>
        </p:nvSpPr>
        <p:spPr bwMode="auto">
          <a:xfrm>
            <a:off x="1512888" y="6172200"/>
            <a:ext cx="6945312"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1400" i="1">
                <a:solidFill>
                  <a:prstClr val="white"/>
                </a:solidFill>
                <a:latin typeface="Avenir LT Std 35 Light"/>
              </a:rPr>
              <a:t>Integrating the Life Sciences from Molecule to Organism</a:t>
            </a:r>
          </a:p>
        </p:txBody>
      </p:sp>
      <p:sp>
        <p:nvSpPr>
          <p:cNvPr id="29704" name="Title 1"/>
          <p:cNvSpPr txBox="1">
            <a:spLocks/>
          </p:cNvSpPr>
          <p:nvPr/>
        </p:nvSpPr>
        <p:spPr bwMode="auto">
          <a:xfrm>
            <a:off x="0" y="304800"/>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sz="4400" b="1" dirty="0">
                <a:solidFill>
                  <a:prstClr val="black"/>
                </a:solidFill>
                <a:latin typeface="Avenir LT Std 55 Roman"/>
                <a:cs typeface="Arial" pitchFamily="34" charset="0"/>
              </a:rPr>
              <a:t>Animal Rights vs. Animal Welfare</a:t>
            </a:r>
          </a:p>
        </p:txBody>
      </p:sp>
      <p:sp>
        <p:nvSpPr>
          <p:cNvPr id="7" name="Content Placeholder 2"/>
          <p:cNvSpPr txBox="1">
            <a:spLocks/>
          </p:cNvSpPr>
          <p:nvPr/>
        </p:nvSpPr>
        <p:spPr>
          <a:xfrm>
            <a:off x="838200" y="1528763"/>
            <a:ext cx="7848600" cy="4186237"/>
          </a:xfrm>
          <a:prstGeom prst="rect">
            <a:avLst/>
          </a:prstGeom>
        </p:spPr>
        <p:txBody>
          <a:bodyPr>
            <a:normAutofit fontScale="850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Clr>
                <a:srgbClr val="76232F"/>
              </a:buClr>
              <a:buFont typeface="Arial" pitchFamily="34" charset="0"/>
              <a:buChar char="•"/>
              <a:defRPr/>
            </a:pPr>
            <a:r>
              <a:rPr lang="en-US" b="1" i="1" dirty="0" smtClean="0">
                <a:solidFill>
                  <a:prstClr val="black"/>
                </a:solidFill>
                <a:latin typeface="Avenir LT Std 55 Roman"/>
                <a:cs typeface="Arial" pitchFamily="34" charset="0"/>
              </a:rPr>
              <a:t>Animal rights</a:t>
            </a:r>
            <a:r>
              <a:rPr lang="en-US" dirty="0" smtClean="0">
                <a:solidFill>
                  <a:prstClr val="black"/>
                </a:solidFill>
                <a:latin typeface="Avenir LT Std 55 Roman"/>
                <a:cs typeface="Arial" pitchFamily="34" charset="0"/>
              </a:rPr>
              <a:t> is the term used to describe the belief that animals are entitled to legal rights and people should not interfere with their lives. Proponents of animal rights oppose eating animals, wearing fur, leather, or silk, and using animals in research. </a:t>
            </a:r>
          </a:p>
          <a:p>
            <a:pPr marL="514350" indent="-514350" algn="l">
              <a:buClr>
                <a:srgbClr val="76232F"/>
              </a:buClr>
              <a:buFont typeface="Arial" pitchFamily="34" charset="0"/>
              <a:buChar char="•"/>
              <a:defRPr/>
            </a:pPr>
            <a:r>
              <a:rPr lang="en-US" b="1" i="1" dirty="0" smtClean="0">
                <a:solidFill>
                  <a:prstClr val="black"/>
                </a:solidFill>
                <a:latin typeface="Avenir LT Std 55 Roman"/>
                <a:cs typeface="Arial" pitchFamily="34" charset="0"/>
              </a:rPr>
              <a:t>Animal welfare</a:t>
            </a:r>
            <a:r>
              <a:rPr lang="en-US" dirty="0" smtClean="0">
                <a:solidFill>
                  <a:prstClr val="black"/>
                </a:solidFill>
                <a:latin typeface="Avenir LT Std 55 Roman"/>
                <a:cs typeface="Arial" pitchFamily="34" charset="0"/>
              </a:rPr>
              <a:t> refers to the belief that we must treat animals with respect and compassion, but the needs of humans should be balanced with those of animals.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gradFill>
            <a:gsLst>
              <a:gs pos="100000">
                <a:schemeClr val="accent1">
                  <a:lumMod val="40000"/>
                  <a:lumOff val="60000"/>
                  <a:alpha val="99000"/>
                </a:schemeClr>
              </a:gs>
              <a:gs pos="37000">
                <a:schemeClr val="bg2">
                  <a:alpha val="0"/>
                  <a:lumMod val="0"/>
                  <a:lumOff val="100000"/>
                </a:schemeClr>
              </a:gs>
              <a:gs pos="100000">
                <a:schemeClr val="bg2">
                  <a:shade val="30000"/>
                  <a:satMod val="20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endParaRPr lang="en-US">
              <a:solidFill>
                <a:srgbClr val="FFFFFF"/>
              </a:solidFill>
              <a:latin typeface="Calibri" pitchFamily="34" charset="0"/>
            </a:endParaRPr>
          </a:p>
        </p:txBody>
      </p:sp>
      <p:sp>
        <p:nvSpPr>
          <p:cNvPr id="10" name="Rectangle 9"/>
          <p:cNvSpPr/>
          <p:nvPr/>
        </p:nvSpPr>
        <p:spPr>
          <a:xfrm>
            <a:off x="0" y="6019800"/>
            <a:ext cx="9144000" cy="609600"/>
          </a:xfrm>
          <a:prstGeom prst="rect">
            <a:avLst/>
          </a:prstGeom>
          <a:solidFill>
            <a:srgbClr val="7623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solidFill>
                <a:srgbClr val="FFFFFF"/>
              </a:solidFill>
            </a:endParaRPr>
          </a:p>
        </p:txBody>
      </p:sp>
      <p:pic>
        <p:nvPicPr>
          <p:cNvPr id="11" name="Picture 10"/>
          <p:cNvPicPr>
            <a:picLocks noChangeAspect="1"/>
          </p:cNvPicPr>
          <p:nvPr/>
        </p:nvPicPr>
        <p:blipFill>
          <a:blip r:embed="rId2" cstate="print">
            <a:extLst/>
          </a:blip>
          <a:stretch>
            <a:fillRect/>
          </a:stretch>
        </p:blipFill>
        <p:spPr>
          <a:xfrm>
            <a:off x="381000" y="5410200"/>
            <a:ext cx="916231" cy="927370"/>
          </a:xfrm>
          <a:prstGeom prst="rect">
            <a:avLst/>
          </a:prstGeom>
          <a:effectLst>
            <a:glow rad="101600">
              <a:schemeClr val="bg1">
                <a:alpha val="60000"/>
              </a:schemeClr>
            </a:glow>
          </a:effectLst>
        </p:spPr>
      </p:pic>
      <p:sp>
        <p:nvSpPr>
          <p:cNvPr id="30727" name="TextBox 11"/>
          <p:cNvSpPr txBox="1">
            <a:spLocks noChangeArrowheads="1"/>
          </p:cNvSpPr>
          <p:nvPr/>
        </p:nvSpPr>
        <p:spPr bwMode="auto">
          <a:xfrm>
            <a:off x="1512888" y="6172200"/>
            <a:ext cx="6945312"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1400" i="1">
                <a:solidFill>
                  <a:prstClr val="white"/>
                </a:solidFill>
                <a:latin typeface="Avenir LT Std 35 Light"/>
              </a:rPr>
              <a:t>Integrating the Life Sciences from Molecule to Organism</a:t>
            </a:r>
          </a:p>
        </p:txBody>
      </p:sp>
      <p:sp>
        <p:nvSpPr>
          <p:cNvPr id="30728" name="Title 1"/>
          <p:cNvSpPr txBox="1">
            <a:spLocks/>
          </p:cNvSpPr>
          <p:nvPr/>
        </p:nvSpPr>
        <p:spPr bwMode="auto">
          <a:xfrm>
            <a:off x="0" y="304800"/>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4400" b="1">
                <a:solidFill>
                  <a:prstClr val="black"/>
                </a:solidFill>
                <a:latin typeface="Avenir LT Std 55 Roman"/>
                <a:cs typeface="Arial" pitchFamily="34" charset="0"/>
              </a:rPr>
              <a:t>Animal research misconceptions</a:t>
            </a:r>
          </a:p>
        </p:txBody>
      </p:sp>
      <p:sp>
        <p:nvSpPr>
          <p:cNvPr id="30729" name="Content Placeholder 2"/>
          <p:cNvSpPr txBox="1">
            <a:spLocks/>
          </p:cNvSpPr>
          <p:nvPr/>
        </p:nvSpPr>
        <p:spPr bwMode="auto">
          <a:xfrm>
            <a:off x="762000" y="1528763"/>
            <a:ext cx="8382000" cy="4186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514350" indent="-51435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20000"/>
              </a:spcBef>
              <a:spcAft>
                <a:spcPct val="0"/>
              </a:spcAft>
              <a:buClr>
                <a:srgbClr val="76232F"/>
              </a:buClr>
              <a:buFont typeface="Calibri" pitchFamily="34" charset="0"/>
              <a:buAutoNum type="arabicPeriod"/>
            </a:pPr>
            <a:r>
              <a:rPr lang="en-US" sz="3200" b="1" dirty="0">
                <a:solidFill>
                  <a:prstClr val="black"/>
                </a:solidFill>
                <a:latin typeface="Avenir LT Std 55 Roman"/>
                <a:cs typeface="Arial" pitchFamily="34" charset="0"/>
              </a:rPr>
              <a:t>“We don’t need animal research”</a:t>
            </a:r>
          </a:p>
          <a:p>
            <a:pPr eaLnBrk="1" fontAlgn="base" hangingPunct="1">
              <a:spcBef>
                <a:spcPct val="20000"/>
              </a:spcBef>
              <a:spcAft>
                <a:spcPct val="0"/>
              </a:spcAft>
              <a:buClr>
                <a:srgbClr val="76232F"/>
              </a:buClr>
              <a:buFont typeface="Calibri" pitchFamily="34" charset="0"/>
              <a:buAutoNum type="arabicPeriod"/>
            </a:pPr>
            <a:r>
              <a:rPr lang="en-US" sz="3200" b="1" dirty="0">
                <a:solidFill>
                  <a:prstClr val="black"/>
                </a:solidFill>
                <a:latin typeface="Avenir LT Std 55 Roman"/>
                <a:cs typeface="Arial" pitchFamily="34" charset="0"/>
              </a:rPr>
              <a:t>“Research is animal abuse”</a:t>
            </a:r>
          </a:p>
          <a:p>
            <a:pPr eaLnBrk="1" fontAlgn="base" hangingPunct="1">
              <a:spcBef>
                <a:spcPct val="20000"/>
              </a:spcBef>
              <a:spcAft>
                <a:spcPct val="0"/>
              </a:spcAft>
              <a:buClr>
                <a:srgbClr val="76232F"/>
              </a:buClr>
              <a:buFont typeface="Calibri" pitchFamily="34" charset="0"/>
              <a:buAutoNum type="arabicPeriod"/>
            </a:pPr>
            <a:r>
              <a:rPr lang="en-US" sz="3200" b="1" dirty="0">
                <a:solidFill>
                  <a:prstClr val="black"/>
                </a:solidFill>
                <a:latin typeface="Avenir LT Std 55 Roman"/>
                <a:cs typeface="Arial" pitchFamily="34" charset="0"/>
              </a:rPr>
              <a:t>“No one looks out for  the animals”</a:t>
            </a:r>
          </a:p>
          <a:p>
            <a:pPr eaLnBrk="1" fontAlgn="base" hangingPunct="1">
              <a:spcBef>
                <a:spcPct val="20000"/>
              </a:spcBef>
              <a:spcAft>
                <a:spcPct val="0"/>
              </a:spcAft>
              <a:buClr>
                <a:srgbClr val="76232F"/>
              </a:buClr>
              <a:buFont typeface="Calibri" pitchFamily="34" charset="0"/>
              <a:buAutoNum type="arabicPeriod"/>
            </a:pPr>
            <a:r>
              <a:rPr lang="en-US" sz="3200" b="1" dirty="0">
                <a:solidFill>
                  <a:prstClr val="black"/>
                </a:solidFill>
                <a:latin typeface="Avenir LT Std 55 Roman"/>
                <a:cs typeface="Arial" pitchFamily="34" charset="0"/>
              </a:rPr>
              <a:t>“Treatments developed in animals don’t work on people”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gradFill>
            <a:gsLst>
              <a:gs pos="100000">
                <a:schemeClr val="accent1">
                  <a:lumMod val="40000"/>
                  <a:lumOff val="60000"/>
                  <a:alpha val="99000"/>
                </a:schemeClr>
              </a:gs>
              <a:gs pos="37000">
                <a:schemeClr val="bg2">
                  <a:alpha val="0"/>
                  <a:lumMod val="0"/>
                  <a:lumOff val="100000"/>
                </a:schemeClr>
              </a:gs>
              <a:gs pos="100000">
                <a:schemeClr val="bg2">
                  <a:shade val="30000"/>
                  <a:satMod val="20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endParaRPr lang="en-US">
              <a:solidFill>
                <a:srgbClr val="FFFFFF"/>
              </a:solidFill>
              <a:latin typeface="Calibri" pitchFamily="34" charset="0"/>
            </a:endParaRPr>
          </a:p>
        </p:txBody>
      </p:sp>
      <p:sp>
        <p:nvSpPr>
          <p:cNvPr id="10" name="Rectangle 9"/>
          <p:cNvSpPr/>
          <p:nvPr/>
        </p:nvSpPr>
        <p:spPr>
          <a:xfrm>
            <a:off x="0" y="6019800"/>
            <a:ext cx="9144000" cy="609600"/>
          </a:xfrm>
          <a:prstGeom prst="rect">
            <a:avLst/>
          </a:prstGeom>
          <a:solidFill>
            <a:srgbClr val="7623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solidFill>
                <a:srgbClr val="FFFFFF"/>
              </a:solidFill>
            </a:endParaRPr>
          </a:p>
        </p:txBody>
      </p:sp>
      <p:pic>
        <p:nvPicPr>
          <p:cNvPr id="11" name="Picture 10"/>
          <p:cNvPicPr>
            <a:picLocks noChangeAspect="1"/>
          </p:cNvPicPr>
          <p:nvPr/>
        </p:nvPicPr>
        <p:blipFill>
          <a:blip r:embed="rId2" cstate="print">
            <a:extLst/>
          </a:blip>
          <a:stretch>
            <a:fillRect/>
          </a:stretch>
        </p:blipFill>
        <p:spPr>
          <a:xfrm>
            <a:off x="381000" y="5410200"/>
            <a:ext cx="916231" cy="927370"/>
          </a:xfrm>
          <a:prstGeom prst="rect">
            <a:avLst/>
          </a:prstGeom>
          <a:effectLst>
            <a:glow rad="101600">
              <a:schemeClr val="bg1">
                <a:alpha val="60000"/>
              </a:schemeClr>
            </a:glow>
          </a:effectLst>
        </p:spPr>
      </p:pic>
      <p:sp>
        <p:nvSpPr>
          <p:cNvPr id="31751" name="TextBox 11"/>
          <p:cNvSpPr txBox="1">
            <a:spLocks noChangeArrowheads="1"/>
          </p:cNvSpPr>
          <p:nvPr/>
        </p:nvSpPr>
        <p:spPr bwMode="auto">
          <a:xfrm>
            <a:off x="1512888" y="6172200"/>
            <a:ext cx="6945312"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1400" i="1">
                <a:solidFill>
                  <a:prstClr val="white"/>
                </a:solidFill>
                <a:latin typeface="Avenir LT Std 35 Light"/>
              </a:rPr>
              <a:t>Integrating the Life Sciences from Molecule to Organism</a:t>
            </a:r>
          </a:p>
        </p:txBody>
      </p:sp>
      <p:sp>
        <p:nvSpPr>
          <p:cNvPr id="31752" name="Title 1"/>
          <p:cNvSpPr txBox="1">
            <a:spLocks/>
          </p:cNvSpPr>
          <p:nvPr/>
        </p:nvSpPr>
        <p:spPr bwMode="auto">
          <a:xfrm>
            <a:off x="152400" y="304800"/>
            <a:ext cx="8991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4000" b="1" dirty="0" smtClean="0">
                <a:solidFill>
                  <a:prstClr val="black"/>
                </a:solidFill>
                <a:latin typeface="Avenir LT Std 55 Roman"/>
                <a:cs typeface="Arial" pitchFamily="34" charset="0"/>
              </a:rPr>
              <a:t>1. “We </a:t>
            </a:r>
            <a:r>
              <a:rPr lang="en-US" sz="4000" b="1" dirty="0">
                <a:solidFill>
                  <a:prstClr val="black"/>
                </a:solidFill>
                <a:latin typeface="Avenir LT Std 55 Roman"/>
                <a:cs typeface="Arial" pitchFamily="34" charset="0"/>
              </a:rPr>
              <a:t>don’t need animal research”</a:t>
            </a:r>
          </a:p>
        </p:txBody>
      </p:sp>
      <p:sp>
        <p:nvSpPr>
          <p:cNvPr id="31753" name="Content Placeholder 2"/>
          <p:cNvSpPr txBox="1">
            <a:spLocks/>
          </p:cNvSpPr>
          <p:nvPr/>
        </p:nvSpPr>
        <p:spPr bwMode="auto">
          <a:xfrm>
            <a:off x="685800" y="1524000"/>
            <a:ext cx="7631112" cy="4186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514350" indent="-514350" eaLnBrk="0" hangingPunct="0">
              <a:defRPr>
                <a:solidFill>
                  <a:schemeClr val="tx1"/>
                </a:solidFill>
                <a:latin typeface="Arial" pitchFamily="34" charset="0"/>
              </a:defRPr>
            </a:lvl1pPr>
            <a:lvl2pPr marL="971550" indent="-5143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20000"/>
              </a:spcBef>
              <a:spcAft>
                <a:spcPct val="0"/>
              </a:spcAft>
              <a:buClr>
                <a:srgbClr val="76232F"/>
              </a:buClr>
              <a:buFont typeface="Wingdings" pitchFamily="2" charset="2"/>
              <a:buChar char="§"/>
            </a:pPr>
            <a:r>
              <a:rPr lang="en-US" sz="3200" b="1" dirty="0">
                <a:solidFill>
                  <a:prstClr val="black"/>
                </a:solidFill>
                <a:latin typeface="Avenir LT Std 55 Roman"/>
                <a:cs typeface="Arial" pitchFamily="34" charset="0"/>
              </a:rPr>
              <a:t>Expressions of this view include:</a:t>
            </a:r>
          </a:p>
          <a:p>
            <a:pPr lvl="1" eaLnBrk="1" fontAlgn="base" hangingPunct="1">
              <a:spcBef>
                <a:spcPct val="20000"/>
              </a:spcBef>
              <a:spcAft>
                <a:spcPct val="0"/>
              </a:spcAft>
              <a:buClr>
                <a:srgbClr val="76232F"/>
              </a:buClr>
              <a:buFont typeface="Wingdings" pitchFamily="2" charset="2"/>
              <a:buChar char="§"/>
            </a:pPr>
            <a:r>
              <a:rPr lang="en-US" sz="3000" b="1" dirty="0">
                <a:solidFill>
                  <a:prstClr val="black"/>
                </a:solidFill>
                <a:latin typeface="Avenir LT Std 55 Roman"/>
                <a:cs typeface="Arial" pitchFamily="34" charset="0"/>
              </a:rPr>
              <a:t>Scientists could get answers without animals if they tried hard </a:t>
            </a:r>
            <a:r>
              <a:rPr lang="en-US" sz="3000" b="1" dirty="0" smtClean="0">
                <a:solidFill>
                  <a:prstClr val="black"/>
                </a:solidFill>
                <a:latin typeface="Avenir LT Std 55 Roman"/>
                <a:cs typeface="Arial" pitchFamily="34" charset="0"/>
              </a:rPr>
              <a:t>enough.</a:t>
            </a:r>
            <a:endParaRPr lang="en-US" sz="3000" b="1" dirty="0">
              <a:solidFill>
                <a:prstClr val="black"/>
              </a:solidFill>
              <a:latin typeface="Avenir LT Std 55 Roman"/>
              <a:cs typeface="Arial" pitchFamily="34" charset="0"/>
            </a:endParaRPr>
          </a:p>
          <a:p>
            <a:pPr lvl="1" eaLnBrk="1" fontAlgn="base" hangingPunct="1">
              <a:spcBef>
                <a:spcPct val="20000"/>
              </a:spcBef>
              <a:spcAft>
                <a:spcPct val="0"/>
              </a:spcAft>
              <a:buClr>
                <a:srgbClr val="76232F"/>
              </a:buClr>
              <a:buFont typeface="Wingdings" pitchFamily="2" charset="2"/>
              <a:buChar char="§"/>
            </a:pPr>
            <a:r>
              <a:rPr lang="en-US" sz="3000" b="1" dirty="0">
                <a:solidFill>
                  <a:prstClr val="black"/>
                </a:solidFill>
                <a:latin typeface="Avenir LT Std 55 Roman"/>
                <a:cs typeface="Arial" pitchFamily="34" charset="0"/>
              </a:rPr>
              <a:t>We have computers and cell cultures so why do scientists still study animals?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gradFill>
            <a:gsLst>
              <a:gs pos="100000">
                <a:schemeClr val="accent1">
                  <a:lumMod val="40000"/>
                  <a:lumOff val="60000"/>
                  <a:alpha val="99000"/>
                </a:schemeClr>
              </a:gs>
              <a:gs pos="37000">
                <a:schemeClr val="bg2">
                  <a:alpha val="0"/>
                  <a:lumMod val="0"/>
                  <a:lumOff val="100000"/>
                </a:schemeClr>
              </a:gs>
              <a:gs pos="100000">
                <a:schemeClr val="bg2">
                  <a:shade val="30000"/>
                  <a:satMod val="20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endParaRPr lang="en-US">
              <a:solidFill>
                <a:srgbClr val="FFFFFF"/>
              </a:solidFill>
              <a:latin typeface="Calibri" pitchFamily="34" charset="0"/>
            </a:endParaRPr>
          </a:p>
        </p:txBody>
      </p:sp>
      <p:sp>
        <p:nvSpPr>
          <p:cNvPr id="10" name="Rectangle 9"/>
          <p:cNvSpPr/>
          <p:nvPr/>
        </p:nvSpPr>
        <p:spPr>
          <a:xfrm>
            <a:off x="0" y="6019800"/>
            <a:ext cx="9144000" cy="609600"/>
          </a:xfrm>
          <a:prstGeom prst="rect">
            <a:avLst/>
          </a:prstGeom>
          <a:solidFill>
            <a:srgbClr val="7623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solidFill>
                <a:srgbClr val="FFFFFF"/>
              </a:solidFill>
            </a:endParaRPr>
          </a:p>
        </p:txBody>
      </p:sp>
      <p:pic>
        <p:nvPicPr>
          <p:cNvPr id="11" name="Picture 10"/>
          <p:cNvPicPr>
            <a:picLocks noChangeAspect="1"/>
          </p:cNvPicPr>
          <p:nvPr/>
        </p:nvPicPr>
        <p:blipFill>
          <a:blip r:embed="rId2" cstate="print">
            <a:extLst/>
          </a:blip>
          <a:stretch>
            <a:fillRect/>
          </a:stretch>
        </p:blipFill>
        <p:spPr>
          <a:xfrm>
            <a:off x="381000" y="5410200"/>
            <a:ext cx="916231" cy="927370"/>
          </a:xfrm>
          <a:prstGeom prst="rect">
            <a:avLst/>
          </a:prstGeom>
          <a:effectLst>
            <a:glow rad="101600">
              <a:schemeClr val="bg1">
                <a:alpha val="60000"/>
              </a:schemeClr>
            </a:glow>
          </a:effectLst>
        </p:spPr>
      </p:pic>
      <p:sp>
        <p:nvSpPr>
          <p:cNvPr id="32775" name="TextBox 11"/>
          <p:cNvSpPr txBox="1">
            <a:spLocks noChangeArrowheads="1"/>
          </p:cNvSpPr>
          <p:nvPr/>
        </p:nvSpPr>
        <p:spPr bwMode="auto">
          <a:xfrm>
            <a:off x="1512888" y="6172200"/>
            <a:ext cx="6945312"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1400" i="1">
                <a:solidFill>
                  <a:prstClr val="white"/>
                </a:solidFill>
                <a:latin typeface="Avenir LT Std 35 Light"/>
              </a:rPr>
              <a:t>Integrating the Life Sciences from Molecule to Organism</a:t>
            </a:r>
          </a:p>
        </p:txBody>
      </p:sp>
      <p:sp>
        <p:nvSpPr>
          <p:cNvPr id="32776" name="Title 1"/>
          <p:cNvSpPr txBox="1">
            <a:spLocks/>
          </p:cNvSpPr>
          <p:nvPr/>
        </p:nvSpPr>
        <p:spPr bwMode="auto">
          <a:xfrm>
            <a:off x="152400" y="304800"/>
            <a:ext cx="8991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4000" b="1" dirty="0">
                <a:solidFill>
                  <a:prstClr val="black"/>
                </a:solidFill>
                <a:latin typeface="Avenir LT Std 55 Roman"/>
                <a:cs typeface="Arial" pitchFamily="34" charset="0"/>
              </a:rPr>
              <a:t>Response: </a:t>
            </a:r>
            <a:endParaRPr lang="en-US" sz="4000" b="1" dirty="0" smtClean="0">
              <a:solidFill>
                <a:prstClr val="black"/>
              </a:solidFill>
              <a:latin typeface="Avenir LT Std 55 Roman"/>
              <a:cs typeface="Arial" pitchFamily="34" charset="0"/>
            </a:endParaRPr>
          </a:p>
          <a:p>
            <a:pPr eaLnBrk="1" fontAlgn="base" hangingPunct="1">
              <a:spcBef>
                <a:spcPct val="0"/>
              </a:spcBef>
              <a:spcAft>
                <a:spcPct val="0"/>
              </a:spcAft>
            </a:pPr>
            <a:r>
              <a:rPr lang="en-US" sz="4000" b="1" dirty="0" smtClean="0">
                <a:solidFill>
                  <a:prstClr val="black"/>
                </a:solidFill>
                <a:latin typeface="Avenir LT Std 55 Roman"/>
                <a:cs typeface="Arial" pitchFamily="34" charset="0"/>
              </a:rPr>
              <a:t>Animal </a:t>
            </a:r>
            <a:r>
              <a:rPr lang="en-US" sz="4000" b="1" dirty="0">
                <a:solidFill>
                  <a:prstClr val="black"/>
                </a:solidFill>
                <a:latin typeface="Avenir LT Std 55 Roman"/>
                <a:cs typeface="Arial" pitchFamily="34" charset="0"/>
              </a:rPr>
              <a:t>research remains necessary</a:t>
            </a:r>
          </a:p>
        </p:txBody>
      </p:sp>
      <p:sp>
        <p:nvSpPr>
          <p:cNvPr id="7" name="Content Placeholder 2"/>
          <p:cNvSpPr txBox="1">
            <a:spLocks/>
          </p:cNvSpPr>
          <p:nvPr/>
        </p:nvSpPr>
        <p:spPr>
          <a:xfrm>
            <a:off x="685800" y="1600200"/>
            <a:ext cx="8153400" cy="4186237"/>
          </a:xfrm>
          <a:prstGeom prst="rect">
            <a:avLst/>
          </a:prstGeom>
        </p:spPr>
        <p:txBody>
          <a:bodyPr>
            <a:normAutofit fontScale="925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Clr>
                <a:srgbClr val="76232F"/>
              </a:buClr>
              <a:buFont typeface="Wingdings" pitchFamily="2" charset="2"/>
              <a:buChar char="§"/>
              <a:defRPr/>
            </a:pPr>
            <a:r>
              <a:rPr lang="en-US" b="1" dirty="0" smtClean="0">
                <a:solidFill>
                  <a:prstClr val="black"/>
                </a:solidFill>
                <a:latin typeface="Avenir LT Std 55 Roman"/>
                <a:cs typeface="Arial" pitchFamily="34" charset="0"/>
              </a:rPr>
              <a:t>Animal research is an integral part of the search for cures.</a:t>
            </a:r>
          </a:p>
          <a:p>
            <a:pPr marL="514350" indent="-514350" algn="l">
              <a:buClr>
                <a:srgbClr val="76232F"/>
              </a:buClr>
              <a:buFont typeface="Wingdings" pitchFamily="2" charset="2"/>
              <a:buChar char="§"/>
              <a:defRPr/>
            </a:pPr>
            <a:r>
              <a:rPr lang="en-US" b="1" dirty="0" smtClean="0">
                <a:solidFill>
                  <a:prstClr val="black"/>
                </a:solidFill>
                <a:latin typeface="Avenir LT Std 55 Roman"/>
                <a:cs typeface="Arial" pitchFamily="34" charset="0"/>
              </a:rPr>
              <a:t>We have to understand basic biology to learn how to treat/cure disease.</a:t>
            </a:r>
          </a:p>
          <a:p>
            <a:pPr marL="514350" indent="-514350" algn="l">
              <a:buClr>
                <a:srgbClr val="76232F"/>
              </a:buClr>
              <a:buFont typeface="Wingdings" pitchFamily="2" charset="2"/>
              <a:buChar char="§"/>
              <a:defRPr/>
            </a:pPr>
            <a:r>
              <a:rPr lang="en-US" b="1" dirty="0" smtClean="0">
                <a:solidFill>
                  <a:prstClr val="black"/>
                </a:solidFill>
                <a:latin typeface="Avenir LT Std 55 Roman"/>
                <a:cs typeface="Arial" pitchFamily="34" charset="0"/>
              </a:rPr>
              <a:t>Animals are used along with computer models, cell cultures and human studies.</a:t>
            </a:r>
          </a:p>
          <a:p>
            <a:pPr marL="514350" indent="-514350" algn="l">
              <a:buClr>
                <a:srgbClr val="76232F"/>
              </a:buClr>
              <a:buFont typeface="Wingdings" pitchFamily="2" charset="2"/>
              <a:buChar char="§"/>
              <a:defRPr/>
            </a:pPr>
            <a:r>
              <a:rPr lang="en-US" b="1" dirty="0" smtClean="0">
                <a:solidFill>
                  <a:prstClr val="black"/>
                </a:solidFill>
                <a:latin typeface="Avenir LT Std 55 Roman"/>
                <a:cs typeface="Arial" pitchFamily="34" charset="0"/>
              </a:rPr>
              <a:t>The research model needed depends upon the scientific question.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gradFill>
            <a:gsLst>
              <a:gs pos="100000">
                <a:schemeClr val="accent1">
                  <a:lumMod val="40000"/>
                  <a:lumOff val="60000"/>
                  <a:alpha val="99000"/>
                </a:schemeClr>
              </a:gs>
              <a:gs pos="37000">
                <a:schemeClr val="bg2">
                  <a:alpha val="0"/>
                  <a:lumMod val="0"/>
                  <a:lumOff val="100000"/>
                </a:schemeClr>
              </a:gs>
              <a:gs pos="100000">
                <a:schemeClr val="bg2">
                  <a:shade val="30000"/>
                  <a:satMod val="20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endParaRPr lang="en-US">
              <a:solidFill>
                <a:srgbClr val="FFFFFF"/>
              </a:solidFill>
              <a:latin typeface="Calibri" pitchFamily="34" charset="0"/>
            </a:endParaRPr>
          </a:p>
        </p:txBody>
      </p:sp>
      <p:sp>
        <p:nvSpPr>
          <p:cNvPr id="10" name="Rectangle 9"/>
          <p:cNvSpPr/>
          <p:nvPr/>
        </p:nvSpPr>
        <p:spPr>
          <a:xfrm>
            <a:off x="0" y="6019800"/>
            <a:ext cx="9144000" cy="609600"/>
          </a:xfrm>
          <a:prstGeom prst="rect">
            <a:avLst/>
          </a:prstGeom>
          <a:solidFill>
            <a:srgbClr val="7623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solidFill>
                <a:srgbClr val="FFFFFF"/>
              </a:solidFill>
            </a:endParaRPr>
          </a:p>
        </p:txBody>
      </p:sp>
      <p:pic>
        <p:nvPicPr>
          <p:cNvPr id="11" name="Picture 10"/>
          <p:cNvPicPr>
            <a:picLocks noChangeAspect="1"/>
          </p:cNvPicPr>
          <p:nvPr/>
        </p:nvPicPr>
        <p:blipFill>
          <a:blip r:embed="rId2" cstate="print">
            <a:extLst/>
          </a:blip>
          <a:stretch>
            <a:fillRect/>
          </a:stretch>
        </p:blipFill>
        <p:spPr>
          <a:xfrm>
            <a:off x="381000" y="5410200"/>
            <a:ext cx="916231" cy="927370"/>
          </a:xfrm>
          <a:prstGeom prst="rect">
            <a:avLst/>
          </a:prstGeom>
          <a:effectLst>
            <a:glow rad="101600">
              <a:schemeClr val="bg1">
                <a:alpha val="60000"/>
              </a:schemeClr>
            </a:glow>
          </a:effectLst>
        </p:spPr>
      </p:pic>
      <p:sp>
        <p:nvSpPr>
          <p:cNvPr id="33799" name="TextBox 11"/>
          <p:cNvSpPr txBox="1">
            <a:spLocks noChangeArrowheads="1"/>
          </p:cNvSpPr>
          <p:nvPr/>
        </p:nvSpPr>
        <p:spPr bwMode="auto">
          <a:xfrm>
            <a:off x="1512888" y="6172200"/>
            <a:ext cx="6945312"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1400" i="1">
                <a:solidFill>
                  <a:prstClr val="white"/>
                </a:solidFill>
                <a:latin typeface="Avenir LT Std 35 Light"/>
              </a:rPr>
              <a:t>Integrating the Life Sciences from Molecule to Organism</a:t>
            </a:r>
          </a:p>
        </p:txBody>
      </p:sp>
      <p:sp>
        <p:nvSpPr>
          <p:cNvPr id="33800" name="Title 1"/>
          <p:cNvSpPr txBox="1">
            <a:spLocks/>
          </p:cNvSpPr>
          <p:nvPr/>
        </p:nvSpPr>
        <p:spPr bwMode="auto">
          <a:xfrm>
            <a:off x="0" y="304800"/>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4400" b="1" dirty="0" smtClean="0">
                <a:solidFill>
                  <a:prstClr val="black"/>
                </a:solidFill>
                <a:latin typeface="Avenir LT Std 55 Roman"/>
                <a:cs typeface="Arial" pitchFamily="34" charset="0"/>
              </a:rPr>
              <a:t>  2. “Research </a:t>
            </a:r>
            <a:r>
              <a:rPr lang="en-US" sz="4400" b="1" dirty="0">
                <a:solidFill>
                  <a:prstClr val="black"/>
                </a:solidFill>
                <a:latin typeface="Avenir LT Std 55 Roman"/>
                <a:cs typeface="Arial" pitchFamily="34" charset="0"/>
              </a:rPr>
              <a:t>is animal abuse”</a:t>
            </a:r>
          </a:p>
        </p:txBody>
      </p:sp>
      <p:sp>
        <p:nvSpPr>
          <p:cNvPr id="7" name="Content Placeholder 2"/>
          <p:cNvSpPr txBox="1">
            <a:spLocks/>
          </p:cNvSpPr>
          <p:nvPr/>
        </p:nvSpPr>
        <p:spPr>
          <a:xfrm>
            <a:off x="685800" y="1528763"/>
            <a:ext cx="8153400" cy="4186237"/>
          </a:xfrm>
          <a:prstGeom prst="rect">
            <a:avLst/>
          </a:prstGeom>
        </p:spPr>
        <p:txBody>
          <a:bodyPr>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Clr>
                <a:srgbClr val="76232F"/>
              </a:buClr>
              <a:buFont typeface="Wingdings" pitchFamily="2" charset="2"/>
              <a:buChar char="§"/>
              <a:defRPr/>
            </a:pPr>
            <a:r>
              <a:rPr lang="en-US" b="1" dirty="0" smtClean="0">
                <a:solidFill>
                  <a:prstClr val="black"/>
                </a:solidFill>
                <a:latin typeface="Avenir LT Std 55 Roman"/>
                <a:cs typeface="Arial" pitchFamily="34" charset="0"/>
              </a:rPr>
              <a:t>What animal rights groups say:</a:t>
            </a:r>
          </a:p>
          <a:p>
            <a:pPr marL="971550" lvl="1" indent="-514350" algn="l">
              <a:buClr>
                <a:srgbClr val="76232F"/>
              </a:buClr>
              <a:buFont typeface="Wingdings" pitchFamily="2" charset="2"/>
              <a:buChar char="§"/>
              <a:defRPr/>
            </a:pPr>
            <a:r>
              <a:rPr lang="en-US" b="1" dirty="0" smtClean="0">
                <a:solidFill>
                  <a:prstClr val="black"/>
                </a:solidFill>
                <a:latin typeface="Avenir LT Std 55 Roman"/>
                <a:cs typeface="Arial" pitchFamily="34" charset="0"/>
              </a:rPr>
              <a:t>“cruel and useless”; “irrelevant and deadly” (PETA)</a:t>
            </a:r>
          </a:p>
          <a:p>
            <a:pPr marL="971550" lvl="1" indent="-514350" algn="l">
              <a:buClr>
                <a:srgbClr val="76232F"/>
              </a:buClr>
              <a:buFont typeface="Wingdings" pitchFamily="2" charset="2"/>
              <a:buChar char="§"/>
              <a:defRPr/>
            </a:pPr>
            <a:r>
              <a:rPr lang="en-US" b="1" dirty="0" smtClean="0">
                <a:solidFill>
                  <a:prstClr val="black"/>
                </a:solidFill>
                <a:latin typeface="Avenir LT Std 55 Roman"/>
                <a:cs typeface="Arial" pitchFamily="34" charset="0"/>
              </a:rPr>
              <a:t>“deliberately sickened… and the killed” (HSUS)</a:t>
            </a:r>
          </a:p>
          <a:p>
            <a:pPr marL="971550" lvl="1" indent="-514350" algn="l">
              <a:buClr>
                <a:srgbClr val="76232F"/>
              </a:buClr>
              <a:buFont typeface="Wingdings" pitchFamily="2" charset="2"/>
              <a:buChar char="§"/>
              <a:defRPr/>
            </a:pPr>
            <a:r>
              <a:rPr lang="en-US" b="1" dirty="0" smtClean="0">
                <a:solidFill>
                  <a:prstClr val="black"/>
                </a:solidFill>
                <a:latin typeface="Avenir LT Std 55 Roman"/>
                <a:cs typeface="Arial" pitchFamily="34" charset="0"/>
              </a:rPr>
              <a:t>“burnt, crushed, sliced, electrocuted, poisoned with toxic chemicals, and psychologically tormented” (Last Chance for Animals)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gradFill>
            <a:gsLst>
              <a:gs pos="100000">
                <a:schemeClr val="accent1">
                  <a:lumMod val="40000"/>
                  <a:lumOff val="60000"/>
                  <a:alpha val="99000"/>
                </a:schemeClr>
              </a:gs>
              <a:gs pos="37000">
                <a:schemeClr val="bg2">
                  <a:alpha val="0"/>
                  <a:lumMod val="0"/>
                  <a:lumOff val="100000"/>
                </a:schemeClr>
              </a:gs>
              <a:gs pos="100000">
                <a:schemeClr val="bg2">
                  <a:shade val="30000"/>
                  <a:satMod val="20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endParaRPr lang="en-US">
              <a:solidFill>
                <a:srgbClr val="FFFFFF"/>
              </a:solidFill>
              <a:latin typeface="Calibri" pitchFamily="34" charset="0"/>
            </a:endParaRPr>
          </a:p>
        </p:txBody>
      </p:sp>
      <p:sp>
        <p:nvSpPr>
          <p:cNvPr id="10" name="Rectangle 9"/>
          <p:cNvSpPr/>
          <p:nvPr/>
        </p:nvSpPr>
        <p:spPr>
          <a:xfrm>
            <a:off x="0" y="6019800"/>
            <a:ext cx="9144000" cy="609600"/>
          </a:xfrm>
          <a:prstGeom prst="rect">
            <a:avLst/>
          </a:prstGeom>
          <a:solidFill>
            <a:srgbClr val="7623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solidFill>
                <a:srgbClr val="FFFFFF"/>
              </a:solidFill>
            </a:endParaRPr>
          </a:p>
        </p:txBody>
      </p:sp>
      <p:pic>
        <p:nvPicPr>
          <p:cNvPr id="11" name="Picture 10"/>
          <p:cNvPicPr>
            <a:picLocks noChangeAspect="1"/>
          </p:cNvPicPr>
          <p:nvPr/>
        </p:nvPicPr>
        <p:blipFill>
          <a:blip r:embed="rId2" cstate="print">
            <a:extLst/>
          </a:blip>
          <a:stretch>
            <a:fillRect/>
          </a:stretch>
        </p:blipFill>
        <p:spPr>
          <a:xfrm>
            <a:off x="381000" y="5410200"/>
            <a:ext cx="916231" cy="927370"/>
          </a:xfrm>
          <a:prstGeom prst="rect">
            <a:avLst/>
          </a:prstGeom>
          <a:effectLst>
            <a:glow rad="101600">
              <a:schemeClr val="bg1">
                <a:alpha val="60000"/>
              </a:schemeClr>
            </a:glow>
          </a:effectLst>
        </p:spPr>
      </p:pic>
      <p:sp>
        <p:nvSpPr>
          <p:cNvPr id="34823" name="TextBox 11"/>
          <p:cNvSpPr txBox="1">
            <a:spLocks noChangeArrowheads="1"/>
          </p:cNvSpPr>
          <p:nvPr/>
        </p:nvSpPr>
        <p:spPr bwMode="auto">
          <a:xfrm>
            <a:off x="1512888" y="6172200"/>
            <a:ext cx="6945312"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1400" i="1">
                <a:solidFill>
                  <a:prstClr val="white"/>
                </a:solidFill>
                <a:latin typeface="Avenir LT Std 35 Light"/>
              </a:rPr>
              <a:t>Integrating the Life Sciences from Molecule to Organism</a:t>
            </a:r>
          </a:p>
        </p:txBody>
      </p:sp>
      <p:sp>
        <p:nvSpPr>
          <p:cNvPr id="34824" name="Title 1"/>
          <p:cNvSpPr txBox="1">
            <a:spLocks/>
          </p:cNvSpPr>
          <p:nvPr/>
        </p:nvSpPr>
        <p:spPr bwMode="auto">
          <a:xfrm>
            <a:off x="228600" y="0"/>
            <a:ext cx="891540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4000" b="1" dirty="0">
                <a:solidFill>
                  <a:prstClr val="black"/>
                </a:solidFill>
                <a:latin typeface="Avenir LT Std 55 Roman"/>
                <a:cs typeface="Arial" pitchFamily="34" charset="0"/>
              </a:rPr>
              <a:t>Response: </a:t>
            </a:r>
            <a:r>
              <a:rPr lang="en-US" sz="4000" b="1" dirty="0" smtClean="0">
                <a:solidFill>
                  <a:prstClr val="black"/>
                </a:solidFill>
                <a:latin typeface="Avenir LT Std 55 Roman"/>
                <a:cs typeface="Arial" pitchFamily="34" charset="0"/>
              </a:rPr>
              <a:t> </a:t>
            </a:r>
          </a:p>
          <a:p>
            <a:pPr eaLnBrk="1" fontAlgn="base" hangingPunct="1">
              <a:spcBef>
                <a:spcPct val="0"/>
              </a:spcBef>
              <a:spcAft>
                <a:spcPct val="0"/>
              </a:spcAft>
            </a:pPr>
            <a:r>
              <a:rPr lang="en-US" sz="4000" b="1" dirty="0" smtClean="0">
                <a:solidFill>
                  <a:prstClr val="black"/>
                </a:solidFill>
                <a:latin typeface="Avenir LT Std 55 Roman"/>
                <a:cs typeface="Arial" pitchFamily="34" charset="0"/>
              </a:rPr>
              <a:t>Animal research is humane</a:t>
            </a:r>
          </a:p>
          <a:p>
            <a:pPr eaLnBrk="1" fontAlgn="base" hangingPunct="1">
              <a:spcBef>
                <a:spcPct val="0"/>
              </a:spcBef>
              <a:spcAft>
                <a:spcPct val="0"/>
              </a:spcAft>
            </a:pPr>
            <a:endParaRPr lang="en-US" sz="3600" b="1" dirty="0">
              <a:solidFill>
                <a:prstClr val="black"/>
              </a:solidFill>
              <a:latin typeface="Avenir LT Std 55 Roman"/>
              <a:cs typeface="Arial" pitchFamily="34" charset="0"/>
            </a:endParaRPr>
          </a:p>
        </p:txBody>
      </p:sp>
      <p:sp>
        <p:nvSpPr>
          <p:cNvPr id="34825" name="Content Placeholder 2"/>
          <p:cNvSpPr txBox="1">
            <a:spLocks/>
          </p:cNvSpPr>
          <p:nvPr/>
        </p:nvSpPr>
        <p:spPr bwMode="auto">
          <a:xfrm>
            <a:off x="762000" y="1524000"/>
            <a:ext cx="7924800"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514350" indent="-51435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20000"/>
              </a:spcBef>
              <a:spcAft>
                <a:spcPct val="0"/>
              </a:spcAft>
              <a:buClr>
                <a:srgbClr val="76232F"/>
              </a:buClr>
              <a:buFont typeface="Wingdings" pitchFamily="2" charset="2"/>
              <a:buChar char="§"/>
            </a:pPr>
            <a:r>
              <a:rPr lang="en-US" sz="3200" b="1" dirty="0">
                <a:solidFill>
                  <a:prstClr val="black"/>
                </a:solidFill>
                <a:latin typeface="Avenir LT Std 55 Roman"/>
                <a:cs typeface="Arial" pitchFamily="34" charset="0"/>
              </a:rPr>
              <a:t>People want the benefits of biomedical research, but they will support research </a:t>
            </a:r>
            <a:r>
              <a:rPr lang="en-US" sz="3200" b="1" i="1" dirty="0">
                <a:solidFill>
                  <a:prstClr val="black"/>
                </a:solidFill>
                <a:latin typeface="Avenir LT Std 55 Roman"/>
                <a:cs typeface="Arial" pitchFamily="34" charset="0"/>
              </a:rPr>
              <a:t>if and only if</a:t>
            </a:r>
            <a:r>
              <a:rPr lang="en-US" sz="3200" b="1" dirty="0">
                <a:solidFill>
                  <a:prstClr val="black"/>
                </a:solidFill>
                <a:latin typeface="Avenir LT Std 55 Roman"/>
                <a:cs typeface="Arial" pitchFamily="34" charset="0"/>
              </a:rPr>
              <a:t> they are confident that animals are treated </a:t>
            </a:r>
            <a:r>
              <a:rPr lang="en-US" sz="3200" b="1" dirty="0" smtClean="0">
                <a:solidFill>
                  <a:prstClr val="black"/>
                </a:solidFill>
                <a:latin typeface="Avenir LT Std 55 Roman"/>
                <a:cs typeface="Arial" pitchFamily="34" charset="0"/>
              </a:rPr>
              <a:t>humanely.</a:t>
            </a:r>
            <a:endParaRPr lang="en-US" sz="3200" b="1" dirty="0">
              <a:solidFill>
                <a:prstClr val="black"/>
              </a:solidFill>
              <a:latin typeface="Avenir LT Std 55 Roman"/>
              <a:cs typeface="Arial" pitchFamily="34" charset="0"/>
            </a:endParaRPr>
          </a:p>
          <a:p>
            <a:pPr eaLnBrk="1" fontAlgn="base" hangingPunct="1">
              <a:spcBef>
                <a:spcPct val="20000"/>
              </a:spcBef>
              <a:spcAft>
                <a:spcPct val="0"/>
              </a:spcAft>
              <a:buClr>
                <a:srgbClr val="76232F"/>
              </a:buClr>
              <a:buFont typeface="Wingdings" pitchFamily="2" charset="2"/>
              <a:buChar char="§"/>
            </a:pPr>
            <a:r>
              <a:rPr lang="en-US" sz="3200" b="1" dirty="0">
                <a:solidFill>
                  <a:prstClr val="black"/>
                </a:solidFill>
                <a:latin typeface="Avenir LT Std 55 Roman"/>
                <a:cs typeface="Arial" pitchFamily="34" charset="0"/>
              </a:rPr>
              <a:t>Accusations of mistreatment undermine public </a:t>
            </a:r>
            <a:r>
              <a:rPr lang="en-US" sz="3200" b="1" dirty="0" smtClean="0">
                <a:solidFill>
                  <a:prstClr val="black"/>
                </a:solidFill>
                <a:latin typeface="Avenir LT Std 55 Roman"/>
                <a:cs typeface="Arial" pitchFamily="34" charset="0"/>
              </a:rPr>
              <a:t>confidence.</a:t>
            </a:r>
            <a:endParaRPr lang="en-US" sz="3200" b="1" dirty="0">
              <a:solidFill>
                <a:prstClr val="black"/>
              </a:solidFill>
              <a:latin typeface="Avenir LT Std 55 Roman"/>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gradFill>
            <a:gsLst>
              <a:gs pos="100000">
                <a:schemeClr val="accent1">
                  <a:lumMod val="40000"/>
                  <a:lumOff val="60000"/>
                  <a:alpha val="99000"/>
                </a:schemeClr>
              </a:gs>
              <a:gs pos="37000">
                <a:schemeClr val="bg2">
                  <a:alpha val="0"/>
                  <a:lumMod val="0"/>
                  <a:lumOff val="100000"/>
                </a:schemeClr>
              </a:gs>
              <a:gs pos="100000">
                <a:schemeClr val="bg2">
                  <a:shade val="30000"/>
                  <a:satMod val="20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endParaRPr lang="en-US">
              <a:solidFill>
                <a:srgbClr val="FFFFFF"/>
              </a:solidFill>
              <a:latin typeface="Calibri" pitchFamily="34" charset="0"/>
            </a:endParaRPr>
          </a:p>
        </p:txBody>
      </p:sp>
      <p:sp>
        <p:nvSpPr>
          <p:cNvPr id="10" name="Rectangle 9"/>
          <p:cNvSpPr/>
          <p:nvPr/>
        </p:nvSpPr>
        <p:spPr>
          <a:xfrm>
            <a:off x="0" y="6019800"/>
            <a:ext cx="9144000" cy="609600"/>
          </a:xfrm>
          <a:prstGeom prst="rect">
            <a:avLst/>
          </a:prstGeom>
          <a:solidFill>
            <a:srgbClr val="7623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solidFill>
                <a:srgbClr val="FFFFFF"/>
              </a:solidFill>
            </a:endParaRPr>
          </a:p>
        </p:txBody>
      </p:sp>
      <p:pic>
        <p:nvPicPr>
          <p:cNvPr id="11" name="Picture 10"/>
          <p:cNvPicPr>
            <a:picLocks noChangeAspect="1"/>
          </p:cNvPicPr>
          <p:nvPr/>
        </p:nvPicPr>
        <p:blipFill>
          <a:blip r:embed="rId2" cstate="print">
            <a:extLst/>
          </a:blip>
          <a:stretch>
            <a:fillRect/>
          </a:stretch>
        </p:blipFill>
        <p:spPr>
          <a:xfrm>
            <a:off x="381000" y="5410200"/>
            <a:ext cx="916231" cy="927370"/>
          </a:xfrm>
          <a:prstGeom prst="rect">
            <a:avLst/>
          </a:prstGeom>
          <a:effectLst>
            <a:glow rad="101600">
              <a:schemeClr val="bg1">
                <a:alpha val="60000"/>
              </a:schemeClr>
            </a:glow>
          </a:effectLst>
        </p:spPr>
      </p:pic>
      <p:sp>
        <p:nvSpPr>
          <p:cNvPr id="35847" name="TextBox 11"/>
          <p:cNvSpPr txBox="1">
            <a:spLocks noChangeArrowheads="1"/>
          </p:cNvSpPr>
          <p:nvPr/>
        </p:nvSpPr>
        <p:spPr bwMode="auto">
          <a:xfrm>
            <a:off x="1512888" y="6172200"/>
            <a:ext cx="6945312"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1400" i="1">
                <a:solidFill>
                  <a:prstClr val="white"/>
                </a:solidFill>
                <a:latin typeface="Avenir LT Std 35 Light"/>
              </a:rPr>
              <a:t>Integrating the Life Sciences from Molecule to Organism</a:t>
            </a:r>
          </a:p>
        </p:txBody>
      </p:sp>
      <p:sp>
        <p:nvSpPr>
          <p:cNvPr id="35848" name="Title 1"/>
          <p:cNvSpPr txBox="1">
            <a:spLocks/>
          </p:cNvSpPr>
          <p:nvPr/>
        </p:nvSpPr>
        <p:spPr bwMode="auto">
          <a:xfrm>
            <a:off x="152400" y="304800"/>
            <a:ext cx="8991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4400" b="1" dirty="0" smtClean="0">
                <a:solidFill>
                  <a:prstClr val="black"/>
                </a:solidFill>
                <a:latin typeface="Avenir LT Std 55 Roman"/>
                <a:cs typeface="Arial" pitchFamily="34" charset="0"/>
              </a:rPr>
              <a:t>Response:  </a:t>
            </a:r>
          </a:p>
          <a:p>
            <a:pPr eaLnBrk="1" fontAlgn="base" hangingPunct="1">
              <a:spcBef>
                <a:spcPct val="0"/>
              </a:spcBef>
              <a:spcAft>
                <a:spcPct val="0"/>
              </a:spcAft>
            </a:pPr>
            <a:r>
              <a:rPr lang="en-US" sz="4400" b="1" dirty="0" smtClean="0">
                <a:solidFill>
                  <a:prstClr val="black"/>
                </a:solidFill>
                <a:latin typeface="Avenir LT Std 55 Roman"/>
                <a:cs typeface="Arial" pitchFamily="34" charset="0"/>
              </a:rPr>
              <a:t>Animal research is humane</a:t>
            </a:r>
          </a:p>
        </p:txBody>
      </p:sp>
      <p:sp>
        <p:nvSpPr>
          <p:cNvPr id="7" name="Content Placeholder 2"/>
          <p:cNvSpPr txBox="1">
            <a:spLocks/>
          </p:cNvSpPr>
          <p:nvPr/>
        </p:nvSpPr>
        <p:spPr>
          <a:xfrm>
            <a:off x="762000" y="1524000"/>
            <a:ext cx="8077200" cy="4186237"/>
          </a:xfrm>
          <a:prstGeom prst="rect">
            <a:avLst/>
          </a:prstGeom>
        </p:spPr>
        <p:txBody>
          <a:bodyPr>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Clr>
                <a:srgbClr val="76232F"/>
              </a:buClr>
              <a:buFont typeface="Wingdings" pitchFamily="2" charset="2"/>
              <a:buChar char="§"/>
              <a:defRPr/>
            </a:pPr>
            <a:r>
              <a:rPr lang="en-US" sz="3000" b="1" dirty="0" smtClean="0">
                <a:solidFill>
                  <a:prstClr val="black"/>
                </a:solidFill>
                <a:latin typeface="Avenir LT Std 55 Roman"/>
                <a:cs typeface="Arial" pitchFamily="34" charset="0"/>
              </a:rPr>
              <a:t>Research is highly regulated, and researchers are committed to animal welfare.</a:t>
            </a:r>
          </a:p>
          <a:p>
            <a:pPr marL="514350" indent="-514350" algn="l">
              <a:buClr>
                <a:srgbClr val="76232F"/>
              </a:buClr>
              <a:buFont typeface="Wingdings" pitchFamily="2" charset="2"/>
              <a:buChar char="§"/>
              <a:defRPr/>
            </a:pPr>
            <a:r>
              <a:rPr lang="en-US" sz="3000" b="1" dirty="0" smtClean="0">
                <a:solidFill>
                  <a:prstClr val="black"/>
                </a:solidFill>
                <a:latin typeface="Avenir LT Std 55 Roman"/>
                <a:cs typeface="Arial" pitchFamily="34" charset="0"/>
              </a:rPr>
              <a:t>Animal welfare is important in its own right, but it is also essential to good science.</a:t>
            </a:r>
          </a:p>
          <a:p>
            <a:pPr marL="514350" indent="-514350" algn="l">
              <a:buClr>
                <a:srgbClr val="76232F"/>
              </a:buClr>
              <a:buFont typeface="Wingdings" pitchFamily="2" charset="2"/>
              <a:buChar char="§"/>
              <a:defRPr/>
            </a:pPr>
            <a:r>
              <a:rPr lang="en-US" sz="3000" b="1" dirty="0" smtClean="0">
                <a:solidFill>
                  <a:prstClr val="black"/>
                </a:solidFill>
                <a:latin typeface="Avenir LT Std 55 Roman"/>
                <a:cs typeface="Arial" pitchFamily="34" charset="0"/>
              </a:rPr>
              <a:t>Veterinarians and skilled animal care technicians are part of the research team.</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gradFill>
            <a:gsLst>
              <a:gs pos="100000">
                <a:schemeClr val="accent1">
                  <a:lumMod val="40000"/>
                  <a:lumOff val="60000"/>
                  <a:alpha val="99000"/>
                </a:schemeClr>
              </a:gs>
              <a:gs pos="37000">
                <a:schemeClr val="bg2">
                  <a:alpha val="0"/>
                  <a:lumMod val="0"/>
                  <a:lumOff val="100000"/>
                </a:schemeClr>
              </a:gs>
              <a:gs pos="100000">
                <a:schemeClr val="bg2">
                  <a:shade val="30000"/>
                  <a:satMod val="20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endParaRPr lang="en-US">
              <a:solidFill>
                <a:srgbClr val="FFFFFF"/>
              </a:solidFill>
              <a:latin typeface="Calibri" pitchFamily="34" charset="0"/>
            </a:endParaRPr>
          </a:p>
        </p:txBody>
      </p:sp>
      <p:sp>
        <p:nvSpPr>
          <p:cNvPr id="10" name="Rectangle 9"/>
          <p:cNvSpPr/>
          <p:nvPr/>
        </p:nvSpPr>
        <p:spPr>
          <a:xfrm>
            <a:off x="0" y="6019800"/>
            <a:ext cx="9144000" cy="609600"/>
          </a:xfrm>
          <a:prstGeom prst="rect">
            <a:avLst/>
          </a:prstGeom>
          <a:solidFill>
            <a:srgbClr val="7623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solidFill>
                <a:srgbClr val="FFFFFF"/>
              </a:solidFill>
            </a:endParaRPr>
          </a:p>
        </p:txBody>
      </p:sp>
      <p:pic>
        <p:nvPicPr>
          <p:cNvPr id="11" name="Picture 10"/>
          <p:cNvPicPr>
            <a:picLocks noChangeAspect="1"/>
          </p:cNvPicPr>
          <p:nvPr/>
        </p:nvPicPr>
        <p:blipFill>
          <a:blip r:embed="rId2" cstate="print">
            <a:extLst/>
          </a:blip>
          <a:stretch>
            <a:fillRect/>
          </a:stretch>
        </p:blipFill>
        <p:spPr>
          <a:xfrm>
            <a:off x="381000" y="5410200"/>
            <a:ext cx="916231" cy="927370"/>
          </a:xfrm>
          <a:prstGeom prst="rect">
            <a:avLst/>
          </a:prstGeom>
          <a:effectLst>
            <a:glow rad="101600">
              <a:schemeClr val="bg1">
                <a:alpha val="60000"/>
              </a:schemeClr>
            </a:glow>
          </a:effectLst>
        </p:spPr>
      </p:pic>
      <p:sp>
        <p:nvSpPr>
          <p:cNvPr id="38919" name="TextBox 11"/>
          <p:cNvSpPr txBox="1">
            <a:spLocks noChangeArrowheads="1"/>
          </p:cNvSpPr>
          <p:nvPr/>
        </p:nvSpPr>
        <p:spPr bwMode="auto">
          <a:xfrm>
            <a:off x="1512888" y="6172200"/>
            <a:ext cx="6945312"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1400" i="1">
                <a:solidFill>
                  <a:prstClr val="white"/>
                </a:solidFill>
                <a:latin typeface="Avenir LT Std 35 Light"/>
              </a:rPr>
              <a:t>Integrating the Life Sciences from Molecule to Organism</a:t>
            </a:r>
          </a:p>
        </p:txBody>
      </p:sp>
      <p:sp>
        <p:nvSpPr>
          <p:cNvPr id="38920" name="Title 1"/>
          <p:cNvSpPr txBox="1">
            <a:spLocks/>
          </p:cNvSpPr>
          <p:nvPr/>
        </p:nvSpPr>
        <p:spPr bwMode="auto">
          <a:xfrm>
            <a:off x="0" y="304800"/>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4100" b="1" dirty="0" smtClean="0">
                <a:solidFill>
                  <a:prstClr val="black"/>
                </a:solidFill>
                <a:latin typeface="Avenir LT Std 55 Roman"/>
                <a:cs typeface="Arial" pitchFamily="34" charset="0"/>
              </a:rPr>
              <a:t>3.“</a:t>
            </a:r>
            <a:r>
              <a:rPr lang="en-US" sz="4000" b="1" dirty="0" smtClean="0">
                <a:solidFill>
                  <a:prstClr val="black"/>
                </a:solidFill>
                <a:latin typeface="Avenir LT Std 55 Roman"/>
                <a:cs typeface="Arial" pitchFamily="34" charset="0"/>
              </a:rPr>
              <a:t>No </a:t>
            </a:r>
            <a:r>
              <a:rPr lang="en-US" sz="4000" b="1" dirty="0">
                <a:solidFill>
                  <a:prstClr val="black"/>
                </a:solidFill>
                <a:latin typeface="Avenir LT Std 55 Roman"/>
                <a:cs typeface="Arial" pitchFamily="34" charset="0"/>
              </a:rPr>
              <a:t>one looks out for the animals”</a:t>
            </a:r>
          </a:p>
        </p:txBody>
      </p:sp>
      <p:sp>
        <p:nvSpPr>
          <p:cNvPr id="7" name="Content Placeholder 2"/>
          <p:cNvSpPr txBox="1">
            <a:spLocks/>
          </p:cNvSpPr>
          <p:nvPr/>
        </p:nvSpPr>
        <p:spPr>
          <a:xfrm>
            <a:off x="838200" y="1528763"/>
            <a:ext cx="8001000" cy="4186237"/>
          </a:xfrm>
          <a:prstGeom prst="rect">
            <a:avLst/>
          </a:prstGeom>
        </p:spPr>
        <p:txBody>
          <a:bodyPr>
            <a:normAutofit/>
          </a:bodyPr>
          <a:lstStyle>
            <a:lvl1pPr marL="514350" indent="-514350" eaLnBrk="0" hangingPunct="0">
              <a:defRPr>
                <a:solidFill>
                  <a:schemeClr val="tx1"/>
                </a:solidFill>
                <a:latin typeface="Arial" pitchFamily="34" charset="0"/>
              </a:defRPr>
            </a:lvl1pPr>
            <a:lvl2pPr marL="971550" indent="-5143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lnSpc>
                <a:spcPct val="90000"/>
              </a:lnSpc>
              <a:spcBef>
                <a:spcPct val="20000"/>
              </a:spcBef>
              <a:spcAft>
                <a:spcPct val="0"/>
              </a:spcAft>
              <a:buClr>
                <a:srgbClr val="76232F"/>
              </a:buClr>
              <a:buFont typeface="Wingdings" pitchFamily="2" charset="2"/>
              <a:buChar char="§"/>
            </a:pPr>
            <a:r>
              <a:rPr lang="en-US" sz="3000" b="1" dirty="0">
                <a:solidFill>
                  <a:prstClr val="black"/>
                </a:solidFill>
                <a:latin typeface="Avenir LT Std 55 Roman"/>
                <a:cs typeface="Arial" pitchFamily="34" charset="0"/>
              </a:rPr>
              <a:t>Researchers “think they can do whatever they want” to animals </a:t>
            </a:r>
          </a:p>
          <a:p>
            <a:pPr lvl="1" eaLnBrk="1" fontAlgn="base" hangingPunct="1">
              <a:lnSpc>
                <a:spcPct val="90000"/>
              </a:lnSpc>
              <a:spcBef>
                <a:spcPct val="20000"/>
              </a:spcBef>
              <a:spcAft>
                <a:spcPct val="0"/>
              </a:spcAft>
              <a:buClr>
                <a:srgbClr val="76232F"/>
              </a:buClr>
              <a:buFont typeface="Wingdings" pitchFamily="2" charset="2"/>
              <a:buChar char="§"/>
            </a:pPr>
            <a:r>
              <a:rPr lang="en-US" sz="2600" b="1" dirty="0">
                <a:solidFill>
                  <a:prstClr val="black"/>
                </a:solidFill>
                <a:latin typeface="Avenir LT Std 55 Roman"/>
                <a:cs typeface="Arial" pitchFamily="34" charset="0"/>
              </a:rPr>
              <a:t>Anonymous posting from  </a:t>
            </a:r>
            <a:r>
              <a:rPr lang="en-US" sz="2600" b="1" dirty="0">
                <a:solidFill>
                  <a:prstClr val="black"/>
                </a:solidFill>
                <a:latin typeface="Avenir LT Std 55 Roman"/>
                <a:cs typeface="Arial" pitchFamily="34" charset="0"/>
                <a:hlinkClick r:id="rId3"/>
              </a:rPr>
              <a:t>http://www.debate.org/opinions/do-non-human-animals-have-rights</a:t>
            </a:r>
            <a:r>
              <a:rPr lang="en-US" sz="2600" b="1" dirty="0">
                <a:solidFill>
                  <a:prstClr val="black"/>
                </a:solidFill>
                <a:latin typeface="Avenir LT Std 55 Roman"/>
                <a:cs typeface="Arial" pitchFamily="34" charset="0"/>
              </a:rPr>
              <a:t>  </a:t>
            </a:r>
          </a:p>
          <a:p>
            <a:pPr eaLnBrk="1" fontAlgn="base" hangingPunct="1">
              <a:lnSpc>
                <a:spcPct val="90000"/>
              </a:lnSpc>
              <a:spcBef>
                <a:spcPct val="20000"/>
              </a:spcBef>
              <a:spcAft>
                <a:spcPct val="0"/>
              </a:spcAft>
              <a:buClr>
                <a:srgbClr val="76232F"/>
              </a:buClr>
              <a:buFont typeface="Wingdings" pitchFamily="2" charset="2"/>
              <a:buChar char="§"/>
            </a:pPr>
            <a:r>
              <a:rPr lang="en-US" sz="3000" b="1" dirty="0">
                <a:solidFill>
                  <a:prstClr val="black"/>
                </a:solidFill>
                <a:latin typeface="Avenir LT Std 55 Roman"/>
                <a:cs typeface="Arial" pitchFamily="34" charset="0"/>
              </a:rPr>
              <a:t>“No experiment, no matter how painful or trivial, is prohibited” </a:t>
            </a:r>
          </a:p>
          <a:p>
            <a:pPr lvl="1" eaLnBrk="1" fontAlgn="base" hangingPunct="1">
              <a:lnSpc>
                <a:spcPct val="90000"/>
              </a:lnSpc>
              <a:spcBef>
                <a:spcPct val="20000"/>
              </a:spcBef>
              <a:spcAft>
                <a:spcPct val="0"/>
              </a:spcAft>
              <a:buClr>
                <a:srgbClr val="76232F"/>
              </a:buClr>
              <a:buFont typeface="Wingdings" pitchFamily="2" charset="2"/>
              <a:buChar char="§"/>
            </a:pPr>
            <a:r>
              <a:rPr lang="en-US" sz="2600" b="1" dirty="0">
                <a:solidFill>
                  <a:prstClr val="black"/>
                </a:solidFill>
                <a:latin typeface="Avenir LT Std 55 Roman"/>
                <a:cs typeface="Arial" pitchFamily="34" charset="0"/>
              </a:rPr>
              <a:t>PETA, </a:t>
            </a:r>
            <a:r>
              <a:rPr lang="en-US" sz="2600" b="1" dirty="0">
                <a:solidFill>
                  <a:prstClr val="black"/>
                </a:solidFill>
                <a:latin typeface="Avenir LT Std 55 Roman"/>
                <a:cs typeface="Arial" pitchFamily="34" charset="0"/>
                <a:hlinkClick r:id="rId4"/>
              </a:rPr>
              <a:t>http://www.peta.org/issues/animals-used-for-experimentation/animal-testing-bad-science.aspx</a:t>
            </a:r>
            <a:r>
              <a:rPr lang="en-US" sz="2600" b="1" dirty="0">
                <a:solidFill>
                  <a:prstClr val="black"/>
                </a:solidFill>
                <a:latin typeface="Avenir LT Std 55 Roman"/>
                <a:cs typeface="Arial" pitchFamily="34" charset="0"/>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Box 2"/>
          <p:cNvSpPr txBox="1">
            <a:spLocks noChangeArrowheads="1"/>
          </p:cNvSpPr>
          <p:nvPr/>
        </p:nvSpPr>
        <p:spPr bwMode="auto">
          <a:xfrm>
            <a:off x="304800" y="1524000"/>
            <a:ext cx="8534400" cy="5090624"/>
          </a:xfrm>
          <a:prstGeom prst="rect">
            <a:avLst/>
          </a:prstGeom>
          <a:noFill/>
          <a:ln w="9525">
            <a:noFill/>
            <a:miter lim="800000"/>
            <a:headEnd/>
            <a:tailEnd/>
          </a:ln>
        </p:spPr>
        <p:txBody>
          <a:bodyPr wrap="square">
            <a:spAutoFit/>
          </a:bodyPr>
          <a:lstStyle/>
          <a:p>
            <a:pPr algn="ctr"/>
            <a:r>
              <a:rPr lang="en-US" sz="3600" b="1" dirty="0" smtClean="0">
                <a:latin typeface="Calibri" pitchFamily="34" charset="0"/>
              </a:rPr>
              <a:t>This presentation is adapted from last year’s Welcome and Introduction by:</a:t>
            </a:r>
          </a:p>
          <a:p>
            <a:pPr>
              <a:lnSpc>
                <a:spcPct val="80000"/>
              </a:lnSpc>
            </a:pPr>
            <a:endParaRPr lang="en-US" sz="3600" b="1" dirty="0" smtClean="0"/>
          </a:p>
          <a:p>
            <a:pPr algn="ctr">
              <a:lnSpc>
                <a:spcPct val="80000"/>
              </a:lnSpc>
            </a:pPr>
            <a:r>
              <a:rPr lang="en-US" sz="3600" b="1" dirty="0" smtClean="0"/>
              <a:t>Kari Nejak-Bowen</a:t>
            </a:r>
          </a:p>
          <a:p>
            <a:pPr algn="ctr">
              <a:lnSpc>
                <a:spcPct val="80000"/>
              </a:lnSpc>
            </a:pPr>
            <a:r>
              <a:rPr lang="en-US" sz="3200" b="1" dirty="0" smtClean="0"/>
              <a:t>University of Pittsburgh School of Medicine</a:t>
            </a:r>
          </a:p>
          <a:p>
            <a:pPr algn="ctr">
              <a:lnSpc>
                <a:spcPct val="80000"/>
              </a:lnSpc>
            </a:pPr>
            <a:r>
              <a:rPr lang="en-US" sz="3200" b="1" dirty="0" smtClean="0"/>
              <a:t>Department of Pathology</a:t>
            </a:r>
          </a:p>
          <a:p>
            <a:pPr algn="ctr"/>
            <a:endParaRPr lang="en-US" sz="3600" b="1" dirty="0" smtClean="0">
              <a:latin typeface="Calibri" pitchFamily="34" charset="0"/>
            </a:endParaRPr>
          </a:p>
          <a:p>
            <a:pPr algn="ctr"/>
            <a:endParaRPr lang="en-US" sz="3600" b="1" dirty="0" smtClean="0">
              <a:latin typeface="Calibri" pitchFamily="34" charset="0"/>
            </a:endParaRPr>
          </a:p>
          <a:p>
            <a:pPr algn="ctr"/>
            <a:endParaRPr lang="en-US" sz="3600" b="1" dirty="0" smtClean="0">
              <a:latin typeface="Calibri" pitchFamily="34" charset="0"/>
            </a:endParaRPr>
          </a:p>
          <a:p>
            <a:pPr algn="ctr"/>
            <a:r>
              <a:rPr lang="en-US" sz="3600" b="1" dirty="0" smtClean="0">
                <a:latin typeface="Calibri" pitchFamily="34" charset="0"/>
              </a:rPr>
              <a:t> </a:t>
            </a:r>
            <a:endParaRPr lang="en-US" sz="3600" b="1" dirty="0">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gradFill>
            <a:gsLst>
              <a:gs pos="100000">
                <a:schemeClr val="accent1">
                  <a:lumMod val="40000"/>
                  <a:lumOff val="60000"/>
                  <a:alpha val="99000"/>
                </a:schemeClr>
              </a:gs>
              <a:gs pos="37000">
                <a:schemeClr val="bg2">
                  <a:alpha val="0"/>
                  <a:lumMod val="0"/>
                  <a:lumOff val="100000"/>
                </a:schemeClr>
              </a:gs>
              <a:gs pos="100000">
                <a:schemeClr val="bg2">
                  <a:shade val="30000"/>
                  <a:satMod val="20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endParaRPr lang="en-US">
              <a:solidFill>
                <a:srgbClr val="FFFFFF"/>
              </a:solidFill>
              <a:latin typeface="Calibri" pitchFamily="34" charset="0"/>
            </a:endParaRPr>
          </a:p>
        </p:txBody>
      </p:sp>
      <p:sp>
        <p:nvSpPr>
          <p:cNvPr id="10" name="Rectangle 9"/>
          <p:cNvSpPr/>
          <p:nvPr/>
        </p:nvSpPr>
        <p:spPr>
          <a:xfrm>
            <a:off x="0" y="6019800"/>
            <a:ext cx="9144000" cy="609600"/>
          </a:xfrm>
          <a:prstGeom prst="rect">
            <a:avLst/>
          </a:prstGeom>
          <a:solidFill>
            <a:srgbClr val="7623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solidFill>
                <a:srgbClr val="FFFFFF"/>
              </a:solidFill>
            </a:endParaRPr>
          </a:p>
        </p:txBody>
      </p:sp>
      <p:pic>
        <p:nvPicPr>
          <p:cNvPr id="11" name="Picture 10"/>
          <p:cNvPicPr>
            <a:picLocks noChangeAspect="1"/>
          </p:cNvPicPr>
          <p:nvPr/>
        </p:nvPicPr>
        <p:blipFill>
          <a:blip r:embed="rId2" cstate="print">
            <a:extLst/>
          </a:blip>
          <a:stretch>
            <a:fillRect/>
          </a:stretch>
        </p:blipFill>
        <p:spPr>
          <a:xfrm>
            <a:off x="381000" y="5410200"/>
            <a:ext cx="916231" cy="927370"/>
          </a:xfrm>
          <a:prstGeom prst="rect">
            <a:avLst/>
          </a:prstGeom>
          <a:effectLst>
            <a:glow rad="101600">
              <a:schemeClr val="bg1">
                <a:alpha val="60000"/>
              </a:schemeClr>
            </a:glow>
          </a:effectLst>
        </p:spPr>
      </p:pic>
      <p:sp>
        <p:nvSpPr>
          <p:cNvPr id="39943" name="TextBox 11"/>
          <p:cNvSpPr txBox="1">
            <a:spLocks noChangeArrowheads="1"/>
          </p:cNvSpPr>
          <p:nvPr/>
        </p:nvSpPr>
        <p:spPr bwMode="auto">
          <a:xfrm>
            <a:off x="1512888" y="6172200"/>
            <a:ext cx="6945312"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1400" i="1">
                <a:solidFill>
                  <a:prstClr val="white"/>
                </a:solidFill>
                <a:latin typeface="Avenir LT Std 35 Light"/>
              </a:rPr>
              <a:t>Integrating the Life Sciences from Molecule to Organism</a:t>
            </a:r>
          </a:p>
        </p:txBody>
      </p:sp>
      <p:sp>
        <p:nvSpPr>
          <p:cNvPr id="39944" name="Title 1"/>
          <p:cNvSpPr txBox="1">
            <a:spLocks/>
          </p:cNvSpPr>
          <p:nvPr/>
        </p:nvSpPr>
        <p:spPr bwMode="auto">
          <a:xfrm>
            <a:off x="0" y="304800"/>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4100" b="1" dirty="0">
                <a:solidFill>
                  <a:prstClr val="black"/>
                </a:solidFill>
                <a:latin typeface="Avenir LT Std 55 Roman"/>
                <a:cs typeface="Arial" pitchFamily="34" charset="0"/>
              </a:rPr>
              <a:t>Response: Researchers care about animal welfare</a:t>
            </a:r>
          </a:p>
        </p:txBody>
      </p:sp>
      <p:sp>
        <p:nvSpPr>
          <p:cNvPr id="39945" name="Content Placeholder 2"/>
          <p:cNvSpPr txBox="1">
            <a:spLocks/>
          </p:cNvSpPr>
          <p:nvPr/>
        </p:nvSpPr>
        <p:spPr bwMode="auto">
          <a:xfrm>
            <a:off x="762000" y="1528763"/>
            <a:ext cx="8077200" cy="4186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514350" indent="-514350" eaLnBrk="0" hangingPunct="0">
              <a:defRPr>
                <a:solidFill>
                  <a:schemeClr val="tx1"/>
                </a:solidFill>
                <a:latin typeface="Arial" pitchFamily="34" charset="0"/>
              </a:defRPr>
            </a:lvl1pPr>
            <a:lvl2pPr marL="971550" indent="-5143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20000"/>
              </a:spcBef>
              <a:spcAft>
                <a:spcPct val="0"/>
              </a:spcAft>
              <a:buClr>
                <a:srgbClr val="76232F"/>
              </a:buClr>
              <a:buFont typeface="Arial" pitchFamily="34" charset="0"/>
              <a:buChar char="•"/>
            </a:pPr>
            <a:endParaRPr lang="en-US" sz="3200" dirty="0">
              <a:solidFill>
                <a:prstClr val="black"/>
              </a:solidFill>
              <a:latin typeface="Avenir LT Std 55 Roman"/>
              <a:cs typeface="Arial" pitchFamily="34" charset="0"/>
            </a:endParaRPr>
          </a:p>
          <a:p>
            <a:pPr eaLnBrk="1" fontAlgn="base" hangingPunct="1">
              <a:spcBef>
                <a:spcPct val="20000"/>
              </a:spcBef>
              <a:spcAft>
                <a:spcPct val="0"/>
              </a:spcAft>
              <a:buClr>
                <a:srgbClr val="76232F"/>
              </a:buClr>
              <a:buFont typeface="Wingdings" pitchFamily="2" charset="2"/>
              <a:buChar char="§"/>
            </a:pPr>
            <a:r>
              <a:rPr lang="en-US" sz="3200" b="1" dirty="0">
                <a:solidFill>
                  <a:prstClr val="black"/>
                </a:solidFill>
                <a:latin typeface="Avenir LT Std 55 Roman"/>
                <a:cs typeface="Arial" pitchFamily="34" charset="0"/>
              </a:rPr>
              <a:t>People want to know that animals are treated </a:t>
            </a:r>
            <a:r>
              <a:rPr lang="en-US" sz="3200" b="1" dirty="0" smtClean="0">
                <a:solidFill>
                  <a:prstClr val="black"/>
                </a:solidFill>
                <a:latin typeface="Avenir LT Std 55 Roman"/>
                <a:cs typeface="Arial" pitchFamily="34" charset="0"/>
              </a:rPr>
              <a:t>humanely.</a:t>
            </a:r>
            <a:endParaRPr lang="en-US" sz="3200" b="1" dirty="0">
              <a:solidFill>
                <a:prstClr val="black"/>
              </a:solidFill>
              <a:latin typeface="Avenir LT Std 55 Roman"/>
              <a:cs typeface="Arial" pitchFamily="34" charset="0"/>
            </a:endParaRPr>
          </a:p>
          <a:p>
            <a:pPr eaLnBrk="1" fontAlgn="base" hangingPunct="1">
              <a:spcBef>
                <a:spcPct val="20000"/>
              </a:spcBef>
              <a:spcAft>
                <a:spcPct val="0"/>
              </a:spcAft>
              <a:buClr>
                <a:srgbClr val="76232F"/>
              </a:buClr>
              <a:buFont typeface="Wingdings" pitchFamily="2" charset="2"/>
              <a:buChar char="§"/>
            </a:pPr>
            <a:r>
              <a:rPr lang="en-US" sz="3200" b="1" dirty="0" smtClean="0">
                <a:solidFill>
                  <a:prstClr val="black"/>
                </a:solidFill>
                <a:latin typeface="Avenir LT Std 55 Roman"/>
                <a:cs typeface="Arial" pitchFamily="34" charset="0"/>
              </a:rPr>
              <a:t>The </a:t>
            </a:r>
            <a:r>
              <a:rPr lang="en-US" sz="3200" b="1" dirty="0">
                <a:solidFill>
                  <a:prstClr val="black"/>
                </a:solidFill>
                <a:latin typeface="Avenir LT Std 55 Roman"/>
                <a:cs typeface="Arial" pitchFamily="34" charset="0"/>
              </a:rPr>
              <a:t>public wants to know that someone is looking out for the </a:t>
            </a:r>
            <a:r>
              <a:rPr lang="en-US" sz="3200" b="1" dirty="0" smtClean="0">
                <a:solidFill>
                  <a:prstClr val="black"/>
                </a:solidFill>
                <a:latin typeface="Avenir LT Std 55 Roman"/>
                <a:cs typeface="Arial" pitchFamily="34" charset="0"/>
              </a:rPr>
              <a:t>animals.</a:t>
            </a:r>
            <a:endParaRPr lang="en-US" sz="3200" b="1" dirty="0">
              <a:solidFill>
                <a:prstClr val="black"/>
              </a:solidFill>
              <a:latin typeface="Avenir LT Std 55 Roman"/>
              <a:cs typeface="Arial" pitchFamily="34" charset="0"/>
            </a:endParaRPr>
          </a:p>
          <a:p>
            <a:pPr lvl="1" eaLnBrk="1" fontAlgn="base" hangingPunct="1">
              <a:spcBef>
                <a:spcPct val="20000"/>
              </a:spcBef>
              <a:spcAft>
                <a:spcPct val="0"/>
              </a:spcAft>
              <a:buClr>
                <a:srgbClr val="76232F"/>
              </a:buClr>
              <a:buFont typeface="Arial" pitchFamily="34" charset="0"/>
              <a:buNone/>
            </a:pPr>
            <a:endParaRPr lang="en-US" sz="2800" dirty="0">
              <a:solidFill>
                <a:prstClr val="black"/>
              </a:solidFill>
              <a:latin typeface="Avenir LT Std 55 Roman"/>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gradFill>
            <a:gsLst>
              <a:gs pos="100000">
                <a:schemeClr val="accent1">
                  <a:lumMod val="40000"/>
                  <a:lumOff val="60000"/>
                  <a:alpha val="99000"/>
                </a:schemeClr>
              </a:gs>
              <a:gs pos="37000">
                <a:schemeClr val="bg2">
                  <a:alpha val="0"/>
                  <a:lumMod val="0"/>
                  <a:lumOff val="100000"/>
                </a:schemeClr>
              </a:gs>
              <a:gs pos="100000">
                <a:schemeClr val="bg2">
                  <a:shade val="30000"/>
                  <a:satMod val="20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endParaRPr lang="en-US">
              <a:solidFill>
                <a:srgbClr val="FFFFFF"/>
              </a:solidFill>
              <a:latin typeface="Calibri" pitchFamily="34" charset="0"/>
            </a:endParaRPr>
          </a:p>
        </p:txBody>
      </p:sp>
      <p:sp>
        <p:nvSpPr>
          <p:cNvPr id="10" name="Rectangle 9"/>
          <p:cNvSpPr/>
          <p:nvPr/>
        </p:nvSpPr>
        <p:spPr>
          <a:xfrm>
            <a:off x="0" y="6019800"/>
            <a:ext cx="9144000" cy="609600"/>
          </a:xfrm>
          <a:prstGeom prst="rect">
            <a:avLst/>
          </a:prstGeom>
          <a:solidFill>
            <a:srgbClr val="7623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solidFill>
                <a:srgbClr val="FFFFFF"/>
              </a:solidFill>
            </a:endParaRPr>
          </a:p>
        </p:txBody>
      </p:sp>
      <p:pic>
        <p:nvPicPr>
          <p:cNvPr id="11" name="Picture 10"/>
          <p:cNvPicPr>
            <a:picLocks noChangeAspect="1"/>
          </p:cNvPicPr>
          <p:nvPr/>
        </p:nvPicPr>
        <p:blipFill>
          <a:blip r:embed="rId2" cstate="print">
            <a:extLst/>
          </a:blip>
          <a:stretch>
            <a:fillRect/>
          </a:stretch>
        </p:blipFill>
        <p:spPr>
          <a:xfrm>
            <a:off x="381000" y="5410200"/>
            <a:ext cx="916231" cy="927370"/>
          </a:xfrm>
          <a:prstGeom prst="rect">
            <a:avLst/>
          </a:prstGeom>
          <a:effectLst>
            <a:glow rad="101600">
              <a:schemeClr val="bg1">
                <a:alpha val="60000"/>
              </a:schemeClr>
            </a:glow>
          </a:effectLst>
        </p:spPr>
      </p:pic>
      <p:sp>
        <p:nvSpPr>
          <p:cNvPr id="40967" name="TextBox 11"/>
          <p:cNvSpPr txBox="1">
            <a:spLocks noChangeArrowheads="1"/>
          </p:cNvSpPr>
          <p:nvPr/>
        </p:nvSpPr>
        <p:spPr bwMode="auto">
          <a:xfrm>
            <a:off x="1512888" y="6172200"/>
            <a:ext cx="6945312"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1400" i="1">
                <a:solidFill>
                  <a:prstClr val="white"/>
                </a:solidFill>
                <a:latin typeface="Avenir LT Std 35 Light"/>
              </a:rPr>
              <a:t>Integrating the Life Sciences from Molecule to Organism</a:t>
            </a:r>
          </a:p>
        </p:txBody>
      </p:sp>
      <p:sp>
        <p:nvSpPr>
          <p:cNvPr id="40968" name="Title 1"/>
          <p:cNvSpPr txBox="1">
            <a:spLocks/>
          </p:cNvSpPr>
          <p:nvPr/>
        </p:nvSpPr>
        <p:spPr bwMode="auto">
          <a:xfrm>
            <a:off x="0" y="304800"/>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4100" b="1" dirty="0" smtClean="0">
                <a:solidFill>
                  <a:prstClr val="black"/>
                </a:solidFill>
                <a:latin typeface="Avenir LT Std 55 Roman"/>
                <a:cs typeface="Arial" pitchFamily="34" charset="0"/>
              </a:rPr>
              <a:t>Response: Researchers care about animal welfare</a:t>
            </a:r>
            <a:endParaRPr lang="en-US" sz="4100" b="1" dirty="0">
              <a:solidFill>
                <a:prstClr val="black"/>
              </a:solidFill>
              <a:latin typeface="Avenir LT Std 55 Roman"/>
              <a:cs typeface="Arial" pitchFamily="34" charset="0"/>
            </a:endParaRPr>
          </a:p>
        </p:txBody>
      </p:sp>
      <p:sp>
        <p:nvSpPr>
          <p:cNvPr id="40969" name="Content Placeholder 2"/>
          <p:cNvSpPr txBox="1">
            <a:spLocks/>
          </p:cNvSpPr>
          <p:nvPr/>
        </p:nvSpPr>
        <p:spPr bwMode="auto">
          <a:xfrm>
            <a:off x="762000" y="1528763"/>
            <a:ext cx="8382000" cy="4186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514350" indent="-514350" eaLnBrk="0" hangingPunct="0">
              <a:defRPr>
                <a:solidFill>
                  <a:schemeClr val="tx1"/>
                </a:solidFill>
                <a:latin typeface="Arial" pitchFamily="34" charset="0"/>
              </a:defRPr>
            </a:lvl1pPr>
            <a:lvl2pPr marL="971550" indent="-5143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20000"/>
              </a:spcBef>
              <a:spcAft>
                <a:spcPct val="0"/>
              </a:spcAft>
              <a:buClr>
                <a:srgbClr val="76232F"/>
              </a:buClr>
              <a:buFont typeface="Arial" pitchFamily="34" charset="0"/>
              <a:buChar char="•"/>
            </a:pPr>
            <a:endParaRPr lang="en-US" sz="3200" dirty="0">
              <a:solidFill>
                <a:prstClr val="black"/>
              </a:solidFill>
              <a:latin typeface="Avenir LT Std 55 Roman"/>
              <a:cs typeface="Arial" pitchFamily="34" charset="0"/>
            </a:endParaRPr>
          </a:p>
          <a:p>
            <a:pPr eaLnBrk="1" fontAlgn="base" hangingPunct="1">
              <a:spcBef>
                <a:spcPct val="20000"/>
              </a:spcBef>
              <a:spcAft>
                <a:spcPct val="0"/>
              </a:spcAft>
              <a:buClr>
                <a:srgbClr val="76232F"/>
              </a:buClr>
              <a:buFont typeface="Wingdings" pitchFamily="2" charset="2"/>
              <a:buChar char="§"/>
            </a:pPr>
            <a:r>
              <a:rPr lang="en-US" sz="3200" b="1" dirty="0">
                <a:solidFill>
                  <a:prstClr val="black"/>
                </a:solidFill>
                <a:latin typeface="Avenir LT Std 55 Roman"/>
                <a:cs typeface="Arial" pitchFamily="34" charset="0"/>
              </a:rPr>
              <a:t>An </a:t>
            </a:r>
            <a:r>
              <a:rPr lang="en-US" sz="3200" b="1" dirty="0" smtClean="0">
                <a:solidFill>
                  <a:prstClr val="black"/>
                </a:solidFill>
                <a:latin typeface="Avenir LT Std 55 Roman"/>
                <a:cs typeface="Arial" pitchFamily="34" charset="0"/>
              </a:rPr>
              <a:t>Animal Care </a:t>
            </a:r>
            <a:r>
              <a:rPr lang="en-US" sz="3200" b="1" dirty="0">
                <a:solidFill>
                  <a:prstClr val="black"/>
                </a:solidFill>
                <a:latin typeface="Avenir LT Std 55 Roman"/>
                <a:cs typeface="Arial" pitchFamily="34" charset="0"/>
              </a:rPr>
              <a:t>and </a:t>
            </a:r>
            <a:r>
              <a:rPr lang="en-US" sz="3200" b="1" dirty="0" smtClean="0">
                <a:solidFill>
                  <a:prstClr val="black"/>
                </a:solidFill>
                <a:latin typeface="Avenir LT Std 55 Roman"/>
                <a:cs typeface="Arial" pitchFamily="34" charset="0"/>
              </a:rPr>
              <a:t>Use Committee </a:t>
            </a:r>
            <a:r>
              <a:rPr lang="en-US" sz="3200" b="1" dirty="0">
                <a:solidFill>
                  <a:prstClr val="black"/>
                </a:solidFill>
                <a:latin typeface="Avenir LT Std 55 Roman"/>
                <a:cs typeface="Arial" pitchFamily="34" charset="0"/>
              </a:rPr>
              <a:t>at each institution rigorously reviews all proposed </a:t>
            </a:r>
            <a:r>
              <a:rPr lang="en-US" sz="3200" b="1" dirty="0" smtClean="0">
                <a:solidFill>
                  <a:prstClr val="black"/>
                </a:solidFill>
                <a:latin typeface="Avenir LT Std 55 Roman"/>
                <a:cs typeface="Arial" pitchFamily="34" charset="0"/>
              </a:rPr>
              <a:t>studies.</a:t>
            </a:r>
            <a:endParaRPr lang="en-US" sz="3200" b="1" dirty="0">
              <a:solidFill>
                <a:prstClr val="black"/>
              </a:solidFill>
              <a:latin typeface="Avenir LT Std 55 Roman"/>
              <a:cs typeface="Arial" pitchFamily="34" charset="0"/>
            </a:endParaRPr>
          </a:p>
          <a:p>
            <a:pPr eaLnBrk="1" fontAlgn="base" hangingPunct="1">
              <a:spcBef>
                <a:spcPct val="20000"/>
              </a:spcBef>
              <a:spcAft>
                <a:spcPct val="0"/>
              </a:spcAft>
              <a:buClr>
                <a:srgbClr val="76232F"/>
              </a:buClr>
              <a:buFont typeface="Wingdings" pitchFamily="2" charset="2"/>
              <a:buChar char="§"/>
            </a:pPr>
            <a:r>
              <a:rPr lang="en-US" sz="3200" b="1" dirty="0">
                <a:solidFill>
                  <a:prstClr val="black"/>
                </a:solidFill>
                <a:latin typeface="Avenir LT Std 55 Roman"/>
                <a:cs typeface="Arial" pitchFamily="34" charset="0"/>
              </a:rPr>
              <a:t>Veterinarians help design </a:t>
            </a:r>
            <a:r>
              <a:rPr lang="en-US" sz="3200" b="1" dirty="0" smtClean="0">
                <a:solidFill>
                  <a:prstClr val="black"/>
                </a:solidFill>
                <a:latin typeface="Avenir LT Std 55 Roman"/>
                <a:cs typeface="Arial" pitchFamily="34" charset="0"/>
              </a:rPr>
              <a:t>protocols.</a:t>
            </a:r>
            <a:endParaRPr lang="en-US" sz="3200" b="1" dirty="0">
              <a:solidFill>
                <a:prstClr val="black"/>
              </a:solidFill>
              <a:latin typeface="Avenir LT Std 55 Roman"/>
              <a:cs typeface="Arial" pitchFamily="34" charset="0"/>
            </a:endParaRPr>
          </a:p>
          <a:p>
            <a:pPr eaLnBrk="1" fontAlgn="base" hangingPunct="1">
              <a:spcBef>
                <a:spcPct val="20000"/>
              </a:spcBef>
              <a:spcAft>
                <a:spcPct val="0"/>
              </a:spcAft>
              <a:buClr>
                <a:srgbClr val="76232F"/>
              </a:buClr>
              <a:buFont typeface="Wingdings" pitchFamily="2" charset="2"/>
              <a:buChar char="§"/>
            </a:pPr>
            <a:r>
              <a:rPr lang="en-US" sz="3200" b="1" dirty="0">
                <a:solidFill>
                  <a:prstClr val="black"/>
                </a:solidFill>
                <a:latin typeface="Avenir LT Std 55 Roman"/>
                <a:cs typeface="Arial" pitchFamily="34" charset="0"/>
              </a:rPr>
              <a:t>Animals get care from skilled technicians and </a:t>
            </a:r>
            <a:r>
              <a:rPr lang="en-US" sz="3200" b="1" dirty="0" smtClean="0">
                <a:solidFill>
                  <a:prstClr val="black"/>
                </a:solidFill>
                <a:latin typeface="Avenir LT Std 55 Roman"/>
                <a:cs typeface="Arial" pitchFamily="34" charset="0"/>
              </a:rPr>
              <a:t>veterinarians.</a:t>
            </a:r>
            <a:endParaRPr lang="en-US" sz="3200" b="1" dirty="0">
              <a:solidFill>
                <a:prstClr val="black"/>
              </a:solidFill>
              <a:latin typeface="Avenir LT Std 55 Roman"/>
              <a:cs typeface="Arial" pitchFamily="34" charset="0"/>
            </a:endParaRPr>
          </a:p>
          <a:p>
            <a:pPr eaLnBrk="1" fontAlgn="base" hangingPunct="1">
              <a:spcBef>
                <a:spcPct val="20000"/>
              </a:spcBef>
              <a:spcAft>
                <a:spcPct val="0"/>
              </a:spcAft>
              <a:buClr>
                <a:srgbClr val="76232F"/>
              </a:buClr>
              <a:buFont typeface="Arial" pitchFamily="34" charset="0"/>
              <a:buChar char="•"/>
            </a:pPr>
            <a:endParaRPr lang="en-US" sz="3200" dirty="0">
              <a:solidFill>
                <a:prstClr val="black"/>
              </a:solidFill>
              <a:latin typeface="Avenir LT Std 55 Roman"/>
              <a:cs typeface="Arial" pitchFamily="34" charset="0"/>
            </a:endParaRPr>
          </a:p>
          <a:p>
            <a:pPr lvl="1" eaLnBrk="1" fontAlgn="base" hangingPunct="1">
              <a:spcBef>
                <a:spcPct val="20000"/>
              </a:spcBef>
              <a:spcAft>
                <a:spcPct val="0"/>
              </a:spcAft>
              <a:buClr>
                <a:srgbClr val="76232F"/>
              </a:buClr>
              <a:buFont typeface="Arial" pitchFamily="34" charset="0"/>
              <a:buNone/>
            </a:pPr>
            <a:endParaRPr lang="en-US" sz="2800" dirty="0">
              <a:solidFill>
                <a:prstClr val="black"/>
              </a:solidFill>
              <a:latin typeface="Avenir LT Std 55 Roman"/>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gradFill>
            <a:gsLst>
              <a:gs pos="100000">
                <a:schemeClr val="accent1">
                  <a:lumMod val="40000"/>
                  <a:lumOff val="60000"/>
                  <a:alpha val="99000"/>
                </a:schemeClr>
              </a:gs>
              <a:gs pos="37000">
                <a:schemeClr val="bg2">
                  <a:alpha val="0"/>
                  <a:lumMod val="0"/>
                  <a:lumOff val="100000"/>
                </a:schemeClr>
              </a:gs>
              <a:gs pos="100000">
                <a:schemeClr val="bg2">
                  <a:shade val="30000"/>
                  <a:satMod val="20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endParaRPr lang="en-US">
              <a:solidFill>
                <a:srgbClr val="FFFFFF"/>
              </a:solidFill>
              <a:latin typeface="Calibri" pitchFamily="34" charset="0"/>
            </a:endParaRPr>
          </a:p>
        </p:txBody>
      </p:sp>
      <p:sp>
        <p:nvSpPr>
          <p:cNvPr id="10" name="Rectangle 9"/>
          <p:cNvSpPr/>
          <p:nvPr/>
        </p:nvSpPr>
        <p:spPr>
          <a:xfrm>
            <a:off x="0" y="6019800"/>
            <a:ext cx="9144000" cy="609600"/>
          </a:xfrm>
          <a:prstGeom prst="rect">
            <a:avLst/>
          </a:prstGeom>
          <a:solidFill>
            <a:srgbClr val="7623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solidFill>
                <a:srgbClr val="FFFFFF"/>
              </a:solidFill>
            </a:endParaRPr>
          </a:p>
        </p:txBody>
      </p:sp>
      <p:pic>
        <p:nvPicPr>
          <p:cNvPr id="11" name="Picture 10"/>
          <p:cNvPicPr>
            <a:picLocks noChangeAspect="1"/>
          </p:cNvPicPr>
          <p:nvPr/>
        </p:nvPicPr>
        <p:blipFill>
          <a:blip r:embed="rId2" cstate="print">
            <a:extLst/>
          </a:blip>
          <a:stretch>
            <a:fillRect/>
          </a:stretch>
        </p:blipFill>
        <p:spPr>
          <a:xfrm>
            <a:off x="381000" y="5410200"/>
            <a:ext cx="916231" cy="927370"/>
          </a:xfrm>
          <a:prstGeom prst="rect">
            <a:avLst/>
          </a:prstGeom>
          <a:effectLst>
            <a:glow rad="101600">
              <a:schemeClr val="bg1">
                <a:alpha val="60000"/>
              </a:schemeClr>
            </a:glow>
          </a:effectLst>
        </p:spPr>
      </p:pic>
      <p:sp>
        <p:nvSpPr>
          <p:cNvPr id="41991" name="TextBox 11"/>
          <p:cNvSpPr txBox="1">
            <a:spLocks noChangeArrowheads="1"/>
          </p:cNvSpPr>
          <p:nvPr/>
        </p:nvSpPr>
        <p:spPr bwMode="auto">
          <a:xfrm>
            <a:off x="1512888" y="6172200"/>
            <a:ext cx="6945312"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1400" i="1">
                <a:solidFill>
                  <a:prstClr val="white"/>
                </a:solidFill>
                <a:latin typeface="Avenir LT Std 35 Light"/>
              </a:rPr>
              <a:t>Integrating the Life Sciences from Molecule to Organism</a:t>
            </a:r>
          </a:p>
        </p:txBody>
      </p:sp>
      <p:sp>
        <p:nvSpPr>
          <p:cNvPr id="41992" name="Title 1"/>
          <p:cNvSpPr txBox="1">
            <a:spLocks/>
          </p:cNvSpPr>
          <p:nvPr/>
        </p:nvSpPr>
        <p:spPr bwMode="auto">
          <a:xfrm>
            <a:off x="0" y="304800"/>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4100" b="1" dirty="0" smtClean="0">
                <a:solidFill>
                  <a:prstClr val="black"/>
                </a:solidFill>
                <a:latin typeface="Avenir LT Std 55 Roman"/>
                <a:cs typeface="Arial" pitchFamily="34" charset="0"/>
              </a:rPr>
              <a:t>Response: Researchers care about animal welfare</a:t>
            </a:r>
            <a:endParaRPr lang="en-US" sz="4100" b="1" dirty="0">
              <a:solidFill>
                <a:prstClr val="black"/>
              </a:solidFill>
              <a:latin typeface="Avenir LT Std 55 Roman"/>
              <a:cs typeface="Arial" pitchFamily="34" charset="0"/>
            </a:endParaRPr>
          </a:p>
        </p:txBody>
      </p:sp>
      <p:sp>
        <p:nvSpPr>
          <p:cNvPr id="41993" name="Content Placeholder 2"/>
          <p:cNvSpPr txBox="1">
            <a:spLocks/>
          </p:cNvSpPr>
          <p:nvPr/>
        </p:nvSpPr>
        <p:spPr bwMode="auto">
          <a:xfrm>
            <a:off x="685800" y="1752600"/>
            <a:ext cx="8229600" cy="403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514350" indent="-514350" eaLnBrk="0" hangingPunct="0">
              <a:defRPr>
                <a:solidFill>
                  <a:schemeClr val="tx1"/>
                </a:solidFill>
                <a:latin typeface="Arial" pitchFamily="34" charset="0"/>
              </a:defRPr>
            </a:lvl1pPr>
            <a:lvl2pPr marL="971550" indent="-5143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20000"/>
              </a:spcBef>
              <a:spcAft>
                <a:spcPct val="0"/>
              </a:spcAft>
              <a:buClr>
                <a:srgbClr val="76232F"/>
              </a:buClr>
              <a:buFont typeface="Wingdings" pitchFamily="2" charset="2"/>
              <a:buChar char="§"/>
            </a:pPr>
            <a:r>
              <a:rPr lang="en-US" sz="3200" b="1" dirty="0">
                <a:solidFill>
                  <a:prstClr val="black"/>
                </a:solidFill>
                <a:latin typeface="Avenir LT Std 55 Roman"/>
                <a:cs typeface="Arial" pitchFamily="34" charset="0"/>
              </a:rPr>
              <a:t>Most research is not </a:t>
            </a:r>
            <a:r>
              <a:rPr lang="en-US" sz="3200" b="1" dirty="0" smtClean="0">
                <a:solidFill>
                  <a:prstClr val="black"/>
                </a:solidFill>
                <a:latin typeface="Avenir LT Std 55 Roman"/>
                <a:cs typeface="Arial" pitchFamily="34" charset="0"/>
              </a:rPr>
              <a:t>painful.</a:t>
            </a:r>
            <a:endParaRPr lang="en-US" sz="3200" b="1" dirty="0">
              <a:solidFill>
                <a:prstClr val="black"/>
              </a:solidFill>
              <a:latin typeface="Avenir LT Std 55 Roman"/>
              <a:cs typeface="Arial" pitchFamily="34" charset="0"/>
            </a:endParaRPr>
          </a:p>
          <a:p>
            <a:pPr eaLnBrk="1" fontAlgn="base" hangingPunct="1">
              <a:spcBef>
                <a:spcPct val="20000"/>
              </a:spcBef>
              <a:spcAft>
                <a:spcPct val="0"/>
              </a:spcAft>
              <a:buClr>
                <a:srgbClr val="76232F"/>
              </a:buClr>
              <a:buFont typeface="Wingdings" pitchFamily="2" charset="2"/>
              <a:buChar char="§"/>
            </a:pPr>
            <a:r>
              <a:rPr lang="en-US" sz="3200" b="1" dirty="0">
                <a:solidFill>
                  <a:prstClr val="black"/>
                </a:solidFill>
                <a:latin typeface="Avenir LT Std 55 Roman"/>
                <a:cs typeface="Arial" pitchFamily="34" charset="0"/>
              </a:rPr>
              <a:t>If an animal is in pain, pain medication must be given unless this would interfere with the </a:t>
            </a:r>
            <a:r>
              <a:rPr lang="en-US" sz="3200" b="1" dirty="0" smtClean="0">
                <a:solidFill>
                  <a:prstClr val="black"/>
                </a:solidFill>
                <a:latin typeface="Avenir LT Std 55 Roman"/>
                <a:cs typeface="Arial" pitchFamily="34" charset="0"/>
              </a:rPr>
              <a:t>research.</a:t>
            </a:r>
            <a:endParaRPr lang="en-US" sz="3200" b="1" dirty="0">
              <a:solidFill>
                <a:prstClr val="black"/>
              </a:solidFill>
              <a:latin typeface="Avenir LT Std 55 Roman"/>
              <a:cs typeface="Arial" pitchFamily="34" charset="0"/>
            </a:endParaRPr>
          </a:p>
          <a:p>
            <a:pPr eaLnBrk="1" fontAlgn="base" hangingPunct="1">
              <a:spcBef>
                <a:spcPct val="20000"/>
              </a:spcBef>
              <a:spcAft>
                <a:spcPct val="0"/>
              </a:spcAft>
              <a:buClr>
                <a:srgbClr val="76232F"/>
              </a:buClr>
              <a:buFont typeface="Wingdings" pitchFamily="2" charset="2"/>
              <a:buChar char="§"/>
            </a:pPr>
            <a:r>
              <a:rPr lang="en-US" sz="3200" b="1" dirty="0">
                <a:solidFill>
                  <a:prstClr val="black"/>
                </a:solidFill>
                <a:latin typeface="Avenir LT Std 55 Roman"/>
                <a:cs typeface="Arial" pitchFamily="34" charset="0"/>
              </a:rPr>
              <a:t>Studies must have defined endpoints. In an animal is suffering, it will be removed from the study or </a:t>
            </a:r>
            <a:r>
              <a:rPr lang="en-US" sz="3200" b="1" dirty="0" smtClean="0">
                <a:solidFill>
                  <a:prstClr val="black"/>
                </a:solidFill>
                <a:latin typeface="Avenir LT Std 55 Roman"/>
                <a:cs typeface="Arial" pitchFamily="34" charset="0"/>
              </a:rPr>
              <a:t>euthanized.</a:t>
            </a:r>
            <a:endParaRPr lang="en-US" sz="3200" b="1" dirty="0">
              <a:solidFill>
                <a:prstClr val="black"/>
              </a:solidFill>
              <a:latin typeface="Avenir LT Std 55 Roman"/>
              <a:cs typeface="Arial" pitchFamily="34" charset="0"/>
            </a:endParaRPr>
          </a:p>
          <a:p>
            <a:pPr eaLnBrk="1" fontAlgn="base" hangingPunct="1">
              <a:spcBef>
                <a:spcPct val="20000"/>
              </a:spcBef>
              <a:spcAft>
                <a:spcPct val="0"/>
              </a:spcAft>
              <a:buClr>
                <a:srgbClr val="76232F"/>
              </a:buClr>
              <a:buFont typeface="Arial" pitchFamily="34" charset="0"/>
              <a:buChar char="•"/>
            </a:pPr>
            <a:endParaRPr lang="en-US" sz="3200" dirty="0">
              <a:solidFill>
                <a:prstClr val="black"/>
              </a:solidFill>
              <a:latin typeface="Avenir LT Std 55 Roman"/>
              <a:cs typeface="Arial" pitchFamily="34" charset="0"/>
            </a:endParaRPr>
          </a:p>
          <a:p>
            <a:pPr lvl="1" eaLnBrk="1" fontAlgn="base" hangingPunct="1">
              <a:spcBef>
                <a:spcPct val="20000"/>
              </a:spcBef>
              <a:spcAft>
                <a:spcPct val="0"/>
              </a:spcAft>
              <a:buClr>
                <a:srgbClr val="76232F"/>
              </a:buClr>
              <a:buFont typeface="Arial" pitchFamily="34" charset="0"/>
              <a:buNone/>
            </a:pPr>
            <a:endParaRPr lang="en-US" sz="2800" dirty="0">
              <a:solidFill>
                <a:prstClr val="black"/>
              </a:solidFill>
              <a:latin typeface="Avenir LT Std 55 Roman"/>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gradFill>
            <a:gsLst>
              <a:gs pos="100000">
                <a:schemeClr val="accent1">
                  <a:lumMod val="40000"/>
                  <a:lumOff val="60000"/>
                  <a:alpha val="99000"/>
                </a:schemeClr>
              </a:gs>
              <a:gs pos="37000">
                <a:schemeClr val="bg2">
                  <a:alpha val="0"/>
                  <a:lumMod val="0"/>
                  <a:lumOff val="100000"/>
                </a:schemeClr>
              </a:gs>
              <a:gs pos="100000">
                <a:schemeClr val="bg2">
                  <a:shade val="30000"/>
                  <a:satMod val="20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endParaRPr lang="en-US" dirty="0">
              <a:solidFill>
                <a:srgbClr val="FFFFFF"/>
              </a:solidFill>
              <a:latin typeface="Calibri" pitchFamily="34" charset="0"/>
            </a:endParaRPr>
          </a:p>
        </p:txBody>
      </p:sp>
      <p:sp>
        <p:nvSpPr>
          <p:cNvPr id="10" name="Rectangle 9"/>
          <p:cNvSpPr/>
          <p:nvPr/>
        </p:nvSpPr>
        <p:spPr>
          <a:xfrm>
            <a:off x="0" y="6019800"/>
            <a:ext cx="9144000" cy="609600"/>
          </a:xfrm>
          <a:prstGeom prst="rect">
            <a:avLst/>
          </a:prstGeom>
          <a:solidFill>
            <a:srgbClr val="7623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solidFill>
                <a:srgbClr val="FFFFFF"/>
              </a:solidFill>
            </a:endParaRPr>
          </a:p>
        </p:txBody>
      </p:sp>
      <p:pic>
        <p:nvPicPr>
          <p:cNvPr id="11" name="Picture 10"/>
          <p:cNvPicPr>
            <a:picLocks noChangeAspect="1"/>
          </p:cNvPicPr>
          <p:nvPr/>
        </p:nvPicPr>
        <p:blipFill>
          <a:blip r:embed="rId2" cstate="print">
            <a:extLst/>
          </a:blip>
          <a:stretch>
            <a:fillRect/>
          </a:stretch>
        </p:blipFill>
        <p:spPr>
          <a:xfrm>
            <a:off x="381000" y="5410200"/>
            <a:ext cx="916231" cy="927370"/>
          </a:xfrm>
          <a:prstGeom prst="rect">
            <a:avLst/>
          </a:prstGeom>
          <a:effectLst>
            <a:glow rad="101600">
              <a:schemeClr val="bg1">
                <a:alpha val="60000"/>
              </a:schemeClr>
            </a:glow>
          </a:effectLst>
        </p:spPr>
      </p:pic>
      <p:sp>
        <p:nvSpPr>
          <p:cNvPr id="46087" name="TextBox 11"/>
          <p:cNvSpPr txBox="1">
            <a:spLocks noChangeArrowheads="1"/>
          </p:cNvSpPr>
          <p:nvPr/>
        </p:nvSpPr>
        <p:spPr bwMode="auto">
          <a:xfrm>
            <a:off x="1512888" y="6172200"/>
            <a:ext cx="6945312"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1400" i="1">
                <a:solidFill>
                  <a:prstClr val="white"/>
                </a:solidFill>
                <a:latin typeface="Avenir LT Std 35 Light"/>
              </a:rPr>
              <a:t>Integrating the Life Sciences from Molecule to Organism</a:t>
            </a:r>
          </a:p>
        </p:txBody>
      </p:sp>
      <p:sp>
        <p:nvSpPr>
          <p:cNvPr id="46088" name="Title 1"/>
          <p:cNvSpPr txBox="1">
            <a:spLocks/>
          </p:cNvSpPr>
          <p:nvPr/>
        </p:nvSpPr>
        <p:spPr bwMode="auto">
          <a:xfrm>
            <a:off x="152400" y="304800"/>
            <a:ext cx="8991600"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4000" b="1" dirty="0" smtClean="0">
                <a:solidFill>
                  <a:prstClr val="black"/>
                </a:solidFill>
                <a:latin typeface="Avenir LT Std 55 Roman"/>
                <a:cs typeface="Arial" pitchFamily="34" charset="0"/>
              </a:rPr>
              <a:t>4. “Treatments </a:t>
            </a:r>
            <a:r>
              <a:rPr lang="en-US" sz="4000" b="1" dirty="0">
                <a:solidFill>
                  <a:prstClr val="black"/>
                </a:solidFill>
                <a:latin typeface="Avenir LT Std 55 Roman"/>
                <a:cs typeface="Arial" pitchFamily="34" charset="0"/>
              </a:rPr>
              <a:t>developed in animals don’t work on people</a:t>
            </a:r>
            <a:r>
              <a:rPr lang="en-US" sz="4000" b="1" dirty="0" smtClean="0">
                <a:solidFill>
                  <a:prstClr val="black"/>
                </a:solidFill>
                <a:latin typeface="Avenir LT Std 55 Roman"/>
                <a:cs typeface="Arial" pitchFamily="34" charset="0"/>
              </a:rPr>
              <a:t>”</a:t>
            </a:r>
          </a:p>
          <a:p>
            <a:pPr eaLnBrk="1" fontAlgn="base" hangingPunct="1">
              <a:spcBef>
                <a:spcPct val="0"/>
              </a:spcBef>
              <a:spcAft>
                <a:spcPct val="0"/>
              </a:spcAft>
            </a:pPr>
            <a:endParaRPr lang="en-US" sz="4100" b="1" dirty="0" smtClean="0">
              <a:solidFill>
                <a:prstClr val="black"/>
              </a:solidFill>
              <a:latin typeface="Avenir LT Std 55 Roman"/>
              <a:cs typeface="Arial" pitchFamily="34" charset="0"/>
            </a:endParaRPr>
          </a:p>
          <a:p>
            <a:pPr eaLnBrk="1" fontAlgn="base" hangingPunct="1">
              <a:spcBef>
                <a:spcPct val="0"/>
              </a:spcBef>
              <a:spcAft>
                <a:spcPct val="0"/>
              </a:spcAft>
            </a:pPr>
            <a:endParaRPr lang="en-US" sz="4100" b="1" dirty="0">
              <a:solidFill>
                <a:prstClr val="black"/>
              </a:solidFill>
              <a:latin typeface="Avenir LT Std 55 Roman"/>
              <a:cs typeface="Arial" pitchFamily="34" charset="0"/>
            </a:endParaRPr>
          </a:p>
        </p:txBody>
      </p:sp>
      <p:sp>
        <p:nvSpPr>
          <p:cNvPr id="46089" name="Content Placeholder 2"/>
          <p:cNvSpPr txBox="1">
            <a:spLocks/>
          </p:cNvSpPr>
          <p:nvPr/>
        </p:nvSpPr>
        <p:spPr bwMode="auto">
          <a:xfrm>
            <a:off x="533400" y="1981200"/>
            <a:ext cx="8610600" cy="4338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514350" indent="-51435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20000"/>
              </a:spcBef>
              <a:spcAft>
                <a:spcPct val="0"/>
              </a:spcAft>
              <a:buClr>
                <a:srgbClr val="76232F"/>
              </a:buClr>
              <a:buFont typeface="Wingdings" pitchFamily="2" charset="2"/>
              <a:buChar char="§"/>
            </a:pPr>
            <a:endParaRPr lang="en-US" sz="3000" b="1" dirty="0">
              <a:solidFill>
                <a:prstClr val="black"/>
              </a:solidFill>
              <a:latin typeface="Avenir LT Std 55 Roman"/>
              <a:cs typeface="Arial" pitchFamily="34" charset="0"/>
            </a:endParaRPr>
          </a:p>
        </p:txBody>
      </p:sp>
      <p:sp>
        <p:nvSpPr>
          <p:cNvPr id="8" name="Rectangle 7"/>
          <p:cNvSpPr/>
          <p:nvPr/>
        </p:nvSpPr>
        <p:spPr>
          <a:xfrm>
            <a:off x="762000" y="2286000"/>
            <a:ext cx="7391400" cy="1938992"/>
          </a:xfrm>
          <a:prstGeom prst="rect">
            <a:avLst/>
          </a:prstGeom>
        </p:spPr>
        <p:txBody>
          <a:bodyPr wrap="square">
            <a:spAutoFit/>
          </a:bodyPr>
          <a:lstStyle/>
          <a:p>
            <a:pPr fontAlgn="base">
              <a:spcBef>
                <a:spcPct val="0"/>
              </a:spcBef>
              <a:spcAft>
                <a:spcPct val="0"/>
              </a:spcAft>
            </a:pPr>
            <a:r>
              <a:rPr lang="en-US" sz="4000" b="1" dirty="0" smtClean="0">
                <a:solidFill>
                  <a:prstClr val="black"/>
                </a:solidFill>
                <a:latin typeface="Avenir LT Std 55 Roman"/>
                <a:cs typeface="Arial" pitchFamily="34" charset="0"/>
              </a:rPr>
              <a:t>Response: Animal Research Advances Both Animal and Human Welfare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gradFill>
            <a:gsLst>
              <a:gs pos="100000">
                <a:schemeClr val="accent1">
                  <a:lumMod val="40000"/>
                  <a:lumOff val="60000"/>
                  <a:alpha val="99000"/>
                </a:schemeClr>
              </a:gs>
              <a:gs pos="37000">
                <a:schemeClr val="bg2">
                  <a:alpha val="0"/>
                  <a:lumMod val="0"/>
                  <a:lumOff val="100000"/>
                </a:schemeClr>
              </a:gs>
              <a:gs pos="100000">
                <a:schemeClr val="bg2">
                  <a:shade val="30000"/>
                  <a:satMod val="20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endParaRPr lang="en-US">
              <a:solidFill>
                <a:srgbClr val="FFFFFF"/>
              </a:solidFill>
              <a:latin typeface="Calibri" pitchFamily="34" charset="0"/>
            </a:endParaRPr>
          </a:p>
        </p:txBody>
      </p:sp>
      <p:sp>
        <p:nvSpPr>
          <p:cNvPr id="10" name="Rectangle 9"/>
          <p:cNvSpPr/>
          <p:nvPr/>
        </p:nvSpPr>
        <p:spPr>
          <a:xfrm>
            <a:off x="0" y="6019800"/>
            <a:ext cx="9144000" cy="609600"/>
          </a:xfrm>
          <a:prstGeom prst="rect">
            <a:avLst/>
          </a:prstGeom>
          <a:solidFill>
            <a:srgbClr val="7623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solidFill>
                <a:srgbClr val="FFFFFF"/>
              </a:solidFill>
            </a:endParaRPr>
          </a:p>
        </p:txBody>
      </p:sp>
      <p:pic>
        <p:nvPicPr>
          <p:cNvPr id="11" name="Picture 10"/>
          <p:cNvPicPr>
            <a:picLocks noChangeAspect="1"/>
          </p:cNvPicPr>
          <p:nvPr/>
        </p:nvPicPr>
        <p:blipFill>
          <a:blip r:embed="rId2" cstate="print">
            <a:extLst/>
          </a:blip>
          <a:stretch>
            <a:fillRect/>
          </a:stretch>
        </p:blipFill>
        <p:spPr>
          <a:xfrm>
            <a:off x="381000" y="5410200"/>
            <a:ext cx="916231" cy="927370"/>
          </a:xfrm>
          <a:prstGeom prst="rect">
            <a:avLst/>
          </a:prstGeom>
          <a:effectLst>
            <a:glow rad="101600">
              <a:schemeClr val="bg1">
                <a:alpha val="60000"/>
              </a:schemeClr>
            </a:glow>
          </a:effectLst>
        </p:spPr>
      </p:pic>
      <p:sp>
        <p:nvSpPr>
          <p:cNvPr id="45063" name="TextBox 11"/>
          <p:cNvSpPr txBox="1">
            <a:spLocks noChangeArrowheads="1"/>
          </p:cNvSpPr>
          <p:nvPr/>
        </p:nvSpPr>
        <p:spPr bwMode="auto">
          <a:xfrm>
            <a:off x="1512888" y="6172200"/>
            <a:ext cx="6945312"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1400" i="1">
                <a:solidFill>
                  <a:prstClr val="white"/>
                </a:solidFill>
                <a:latin typeface="Avenir LT Std 35 Light"/>
              </a:rPr>
              <a:t>Integrating the Life Sciences from Molecule to Organism</a:t>
            </a:r>
          </a:p>
        </p:txBody>
      </p:sp>
      <p:sp>
        <p:nvSpPr>
          <p:cNvPr id="45064" name="Title 1"/>
          <p:cNvSpPr txBox="1">
            <a:spLocks/>
          </p:cNvSpPr>
          <p:nvPr/>
        </p:nvSpPr>
        <p:spPr bwMode="auto">
          <a:xfrm>
            <a:off x="152400" y="304800"/>
            <a:ext cx="8991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3600" b="1" dirty="0" smtClean="0">
                <a:solidFill>
                  <a:prstClr val="black"/>
                </a:solidFill>
                <a:latin typeface="Avenir LT Std 55 Roman"/>
                <a:cs typeface="Arial" pitchFamily="34" charset="0"/>
              </a:rPr>
              <a:t>Response: Animal Research Advances Both Animal and Human Welfare</a:t>
            </a:r>
            <a:endParaRPr lang="en-US" sz="3600" b="1" dirty="0">
              <a:solidFill>
                <a:prstClr val="black"/>
              </a:solidFill>
              <a:latin typeface="Avenir LT Std 55 Roman"/>
              <a:cs typeface="Arial" pitchFamily="34" charset="0"/>
            </a:endParaRPr>
          </a:p>
        </p:txBody>
      </p:sp>
      <p:sp>
        <p:nvSpPr>
          <p:cNvPr id="7" name="Content Placeholder 2"/>
          <p:cNvSpPr txBox="1">
            <a:spLocks/>
          </p:cNvSpPr>
          <p:nvPr/>
        </p:nvSpPr>
        <p:spPr>
          <a:xfrm>
            <a:off x="457200" y="1752600"/>
            <a:ext cx="8686800" cy="4186237"/>
          </a:xfrm>
          <a:prstGeom prst="rect">
            <a:avLst/>
          </a:prstGeom>
        </p:spPr>
        <p:txBody>
          <a:bodyPr>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166688" indent="-166688" algn="l" fontAlgn="base">
              <a:spcAft>
                <a:spcPct val="0"/>
              </a:spcAft>
              <a:buClr>
                <a:srgbClr val="76232F"/>
              </a:buClr>
              <a:buFont typeface="Wingdings" pitchFamily="2" charset="2"/>
              <a:buChar char="§"/>
            </a:pPr>
            <a:r>
              <a:rPr lang="en-US" sz="3000" b="1" dirty="0" smtClean="0">
                <a:solidFill>
                  <a:prstClr val="black"/>
                </a:solidFill>
                <a:latin typeface="Avenir LT Std 55 Roman"/>
                <a:cs typeface="Arial" pitchFamily="34" charset="0"/>
              </a:rPr>
              <a:t>An “animal model” of disease displays a biological response similar to humans so potential treatments can be tested on them.</a:t>
            </a:r>
          </a:p>
          <a:p>
            <a:pPr marL="225425" indent="-225425" algn="l" fontAlgn="base">
              <a:spcAft>
                <a:spcPct val="0"/>
              </a:spcAft>
              <a:buClr>
                <a:srgbClr val="76232F"/>
              </a:buClr>
              <a:buFont typeface="Wingdings" pitchFamily="2" charset="2"/>
              <a:buChar char="§"/>
            </a:pPr>
            <a:r>
              <a:rPr lang="en-US" sz="3000" b="1" dirty="0" smtClean="0">
                <a:solidFill>
                  <a:prstClr val="black"/>
                </a:solidFill>
                <a:latin typeface="Avenir LT Std 55 Roman"/>
                <a:cs typeface="Arial" pitchFamily="34" charset="0"/>
              </a:rPr>
              <a:t>Sometimes scientists want to find animals that aren’t susceptible to a disease because the reason for that resistance may also lead to new treatments.</a:t>
            </a:r>
            <a:endParaRPr lang="en-US" sz="3000" b="1" dirty="0">
              <a:solidFill>
                <a:prstClr val="black"/>
              </a:solidFill>
              <a:latin typeface="Avenir LT Std 55 Roman"/>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gradFill>
            <a:gsLst>
              <a:gs pos="100000">
                <a:schemeClr val="accent1">
                  <a:lumMod val="40000"/>
                  <a:lumOff val="60000"/>
                  <a:alpha val="99000"/>
                </a:schemeClr>
              </a:gs>
              <a:gs pos="37000">
                <a:schemeClr val="bg2">
                  <a:alpha val="0"/>
                  <a:lumMod val="0"/>
                  <a:lumOff val="100000"/>
                </a:schemeClr>
              </a:gs>
              <a:gs pos="100000">
                <a:schemeClr val="bg2">
                  <a:shade val="30000"/>
                  <a:satMod val="20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endParaRPr lang="en-US">
              <a:solidFill>
                <a:srgbClr val="FFFFFF"/>
              </a:solidFill>
              <a:latin typeface="Calibri" pitchFamily="34" charset="0"/>
            </a:endParaRPr>
          </a:p>
        </p:txBody>
      </p:sp>
      <p:sp>
        <p:nvSpPr>
          <p:cNvPr id="10" name="Rectangle 9"/>
          <p:cNvSpPr/>
          <p:nvPr/>
        </p:nvSpPr>
        <p:spPr>
          <a:xfrm>
            <a:off x="0" y="6019800"/>
            <a:ext cx="9144000" cy="609600"/>
          </a:xfrm>
          <a:prstGeom prst="rect">
            <a:avLst/>
          </a:prstGeom>
          <a:solidFill>
            <a:srgbClr val="7623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solidFill>
                <a:srgbClr val="FFFFFF"/>
              </a:solidFill>
            </a:endParaRPr>
          </a:p>
        </p:txBody>
      </p:sp>
      <p:pic>
        <p:nvPicPr>
          <p:cNvPr id="11" name="Picture 10"/>
          <p:cNvPicPr>
            <a:picLocks noChangeAspect="1"/>
          </p:cNvPicPr>
          <p:nvPr/>
        </p:nvPicPr>
        <p:blipFill>
          <a:blip r:embed="rId2" cstate="print">
            <a:extLst/>
          </a:blip>
          <a:stretch>
            <a:fillRect/>
          </a:stretch>
        </p:blipFill>
        <p:spPr>
          <a:xfrm>
            <a:off x="381000" y="5410200"/>
            <a:ext cx="916231" cy="927370"/>
          </a:xfrm>
          <a:prstGeom prst="rect">
            <a:avLst/>
          </a:prstGeom>
          <a:effectLst>
            <a:glow rad="101600">
              <a:schemeClr val="bg1">
                <a:alpha val="60000"/>
              </a:schemeClr>
            </a:glow>
          </a:effectLst>
        </p:spPr>
      </p:pic>
      <p:sp>
        <p:nvSpPr>
          <p:cNvPr id="45063" name="TextBox 11"/>
          <p:cNvSpPr txBox="1">
            <a:spLocks noChangeArrowheads="1"/>
          </p:cNvSpPr>
          <p:nvPr/>
        </p:nvSpPr>
        <p:spPr bwMode="auto">
          <a:xfrm>
            <a:off x="1512888" y="6172200"/>
            <a:ext cx="6945312"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1400" i="1">
                <a:solidFill>
                  <a:prstClr val="white"/>
                </a:solidFill>
                <a:latin typeface="Avenir LT Std 35 Light"/>
              </a:rPr>
              <a:t>Integrating the Life Sciences from Molecule to Organism</a:t>
            </a:r>
          </a:p>
        </p:txBody>
      </p:sp>
      <p:sp>
        <p:nvSpPr>
          <p:cNvPr id="45064" name="Title 1"/>
          <p:cNvSpPr txBox="1">
            <a:spLocks/>
          </p:cNvSpPr>
          <p:nvPr/>
        </p:nvSpPr>
        <p:spPr bwMode="auto">
          <a:xfrm>
            <a:off x="152400" y="304800"/>
            <a:ext cx="8991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3600" b="1" dirty="0" smtClean="0">
                <a:solidFill>
                  <a:prstClr val="black"/>
                </a:solidFill>
                <a:latin typeface="Avenir LT Std 55 Roman"/>
                <a:cs typeface="Arial" pitchFamily="34" charset="0"/>
              </a:rPr>
              <a:t>Response: Animal Research Advances Both Animal and Human Welfare</a:t>
            </a:r>
            <a:endParaRPr lang="en-US" sz="3600" b="1" dirty="0">
              <a:solidFill>
                <a:prstClr val="black"/>
              </a:solidFill>
              <a:latin typeface="Avenir LT Std 55 Roman"/>
              <a:cs typeface="Arial" pitchFamily="34" charset="0"/>
            </a:endParaRPr>
          </a:p>
        </p:txBody>
      </p:sp>
      <p:sp>
        <p:nvSpPr>
          <p:cNvPr id="7" name="Content Placeholder 2"/>
          <p:cNvSpPr txBox="1">
            <a:spLocks/>
          </p:cNvSpPr>
          <p:nvPr/>
        </p:nvSpPr>
        <p:spPr>
          <a:xfrm>
            <a:off x="457200" y="1528763"/>
            <a:ext cx="8686800" cy="4186237"/>
          </a:xfrm>
          <a:prstGeom prst="rect">
            <a:avLst/>
          </a:prstGeom>
        </p:spPr>
        <p:txBody>
          <a:bodyPr>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Clr>
                <a:srgbClr val="76232F"/>
              </a:buClr>
              <a:buFont typeface="Wingdings" pitchFamily="2" charset="2"/>
              <a:buChar char="§"/>
              <a:defRPr/>
            </a:pPr>
            <a:r>
              <a:rPr lang="en-US" sz="3000" b="1" dirty="0" smtClean="0">
                <a:solidFill>
                  <a:prstClr val="black"/>
                </a:solidFill>
                <a:latin typeface="Avenir LT Std 55 Roman"/>
                <a:cs typeface="Arial" pitchFamily="34" charset="0"/>
              </a:rPr>
              <a:t>There are many similarities in how cells and organs work in warm-blooded animals.</a:t>
            </a:r>
          </a:p>
          <a:p>
            <a:pPr marL="514350" indent="-514350" algn="l">
              <a:buClr>
                <a:srgbClr val="76232F"/>
              </a:buClr>
              <a:buFont typeface="Wingdings" pitchFamily="2" charset="2"/>
              <a:buChar char="§"/>
              <a:defRPr/>
            </a:pPr>
            <a:r>
              <a:rPr lang="en-US" sz="3000" b="1" dirty="0" smtClean="0">
                <a:solidFill>
                  <a:prstClr val="black"/>
                </a:solidFill>
                <a:latin typeface="Avenir LT Std 55 Roman"/>
                <a:cs typeface="Arial" pitchFamily="34" charset="0"/>
              </a:rPr>
              <a:t>For that reason, many of the same drugs (antibiotics, pain relievers, etc.) are prescribed to humans and animals.</a:t>
            </a:r>
          </a:p>
          <a:p>
            <a:pPr marL="514350" indent="-514350" algn="l">
              <a:buClr>
                <a:srgbClr val="76232F"/>
              </a:buClr>
              <a:buFont typeface="Wingdings" pitchFamily="2" charset="2"/>
              <a:buChar char="§"/>
              <a:defRPr/>
            </a:pPr>
            <a:r>
              <a:rPr lang="en-US" sz="3000" b="1" dirty="0" smtClean="0">
                <a:solidFill>
                  <a:prstClr val="black"/>
                </a:solidFill>
                <a:latin typeface="Avenir LT Std 55 Roman"/>
                <a:cs typeface="Arial" pitchFamily="34" charset="0"/>
              </a:rPr>
              <a:t>If a species has a different response to a drug, that can provide clues about how the drug works.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gradFill>
            <a:gsLst>
              <a:gs pos="100000">
                <a:schemeClr val="accent1">
                  <a:lumMod val="40000"/>
                  <a:lumOff val="60000"/>
                  <a:alpha val="99000"/>
                </a:schemeClr>
              </a:gs>
              <a:gs pos="37000">
                <a:schemeClr val="bg2">
                  <a:alpha val="0"/>
                  <a:lumMod val="0"/>
                  <a:lumOff val="100000"/>
                </a:schemeClr>
              </a:gs>
              <a:gs pos="100000">
                <a:schemeClr val="bg2">
                  <a:shade val="30000"/>
                  <a:satMod val="20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endParaRPr lang="en-US">
              <a:solidFill>
                <a:srgbClr val="FFFFFF"/>
              </a:solidFill>
              <a:latin typeface="Calibri" pitchFamily="34" charset="0"/>
            </a:endParaRPr>
          </a:p>
        </p:txBody>
      </p:sp>
      <p:sp>
        <p:nvSpPr>
          <p:cNvPr id="10" name="Rectangle 9"/>
          <p:cNvSpPr/>
          <p:nvPr/>
        </p:nvSpPr>
        <p:spPr>
          <a:xfrm>
            <a:off x="0" y="6019800"/>
            <a:ext cx="9144000" cy="609600"/>
          </a:xfrm>
          <a:prstGeom prst="rect">
            <a:avLst/>
          </a:prstGeom>
          <a:solidFill>
            <a:srgbClr val="7623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solidFill>
                <a:srgbClr val="FFFFFF"/>
              </a:solidFill>
            </a:endParaRPr>
          </a:p>
        </p:txBody>
      </p:sp>
      <p:pic>
        <p:nvPicPr>
          <p:cNvPr id="11" name="Picture 10"/>
          <p:cNvPicPr>
            <a:picLocks noChangeAspect="1"/>
          </p:cNvPicPr>
          <p:nvPr/>
        </p:nvPicPr>
        <p:blipFill>
          <a:blip r:embed="rId2" cstate="print">
            <a:extLst/>
          </a:blip>
          <a:stretch>
            <a:fillRect/>
          </a:stretch>
        </p:blipFill>
        <p:spPr>
          <a:xfrm>
            <a:off x="381000" y="5410200"/>
            <a:ext cx="916231" cy="927370"/>
          </a:xfrm>
          <a:prstGeom prst="rect">
            <a:avLst/>
          </a:prstGeom>
          <a:effectLst>
            <a:glow rad="101600">
              <a:schemeClr val="bg1">
                <a:alpha val="60000"/>
              </a:schemeClr>
            </a:glow>
          </a:effectLst>
        </p:spPr>
      </p:pic>
      <p:sp>
        <p:nvSpPr>
          <p:cNvPr id="47111" name="TextBox 11"/>
          <p:cNvSpPr txBox="1">
            <a:spLocks noChangeArrowheads="1"/>
          </p:cNvSpPr>
          <p:nvPr/>
        </p:nvSpPr>
        <p:spPr bwMode="auto">
          <a:xfrm>
            <a:off x="1512888" y="6172200"/>
            <a:ext cx="6945312"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1400" i="1">
                <a:solidFill>
                  <a:prstClr val="white"/>
                </a:solidFill>
                <a:latin typeface="Avenir LT Std 35 Light"/>
              </a:rPr>
              <a:t>Integrating the Life Sciences from Molecule to Organism</a:t>
            </a:r>
          </a:p>
        </p:txBody>
      </p:sp>
      <p:sp>
        <p:nvSpPr>
          <p:cNvPr id="47112" name="Title 1"/>
          <p:cNvSpPr txBox="1">
            <a:spLocks/>
          </p:cNvSpPr>
          <p:nvPr/>
        </p:nvSpPr>
        <p:spPr bwMode="auto">
          <a:xfrm>
            <a:off x="152400" y="304800"/>
            <a:ext cx="8991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4000" b="1" dirty="0" smtClean="0">
                <a:solidFill>
                  <a:prstClr val="black"/>
                </a:solidFill>
                <a:latin typeface="Avenir LT Std 55 Roman"/>
                <a:cs typeface="Arial" pitchFamily="34" charset="0"/>
              </a:rPr>
              <a:t>Assurances about Animal Research</a:t>
            </a:r>
            <a:endParaRPr lang="en-US" sz="4000" b="1" dirty="0">
              <a:solidFill>
                <a:prstClr val="black"/>
              </a:solidFill>
              <a:latin typeface="Avenir LT Std 55 Roman"/>
              <a:cs typeface="Arial" pitchFamily="34" charset="0"/>
            </a:endParaRPr>
          </a:p>
        </p:txBody>
      </p:sp>
      <p:sp>
        <p:nvSpPr>
          <p:cNvPr id="47113" name="Content Placeholder 2"/>
          <p:cNvSpPr txBox="1">
            <a:spLocks/>
          </p:cNvSpPr>
          <p:nvPr/>
        </p:nvSpPr>
        <p:spPr bwMode="auto">
          <a:xfrm>
            <a:off x="304800" y="1752600"/>
            <a:ext cx="8839200" cy="4186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514350" indent="-514350" eaLnBrk="0" hangingPunct="0">
              <a:defRPr>
                <a:solidFill>
                  <a:schemeClr val="tx1"/>
                </a:solidFill>
                <a:latin typeface="Arial" pitchFamily="34" charset="0"/>
              </a:defRPr>
            </a:lvl1pPr>
            <a:lvl2pPr marL="971550" indent="-5143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20000"/>
              </a:spcBef>
              <a:spcAft>
                <a:spcPct val="0"/>
              </a:spcAft>
              <a:buClr>
                <a:srgbClr val="76232F"/>
              </a:buClr>
              <a:buFont typeface="Wingdings" pitchFamily="2" charset="2"/>
              <a:buChar char="§"/>
            </a:pPr>
            <a:r>
              <a:rPr lang="en-US" sz="3200" b="1" dirty="0">
                <a:solidFill>
                  <a:prstClr val="black"/>
                </a:solidFill>
                <a:latin typeface="Avenir LT Std 55 Roman"/>
                <a:cs typeface="Arial" pitchFamily="34" charset="0"/>
              </a:rPr>
              <a:t>Most people will support </a:t>
            </a:r>
            <a:r>
              <a:rPr lang="en-US" sz="3200" b="1" dirty="0" smtClean="0">
                <a:solidFill>
                  <a:prstClr val="black"/>
                </a:solidFill>
                <a:latin typeface="Avenir LT Std 55 Roman"/>
                <a:cs typeface="Arial" pitchFamily="34" charset="0"/>
              </a:rPr>
              <a:t>animal research </a:t>
            </a:r>
            <a:r>
              <a:rPr lang="en-US" sz="3200" b="1" dirty="0">
                <a:solidFill>
                  <a:prstClr val="black"/>
                </a:solidFill>
                <a:latin typeface="Avenir LT Std 55 Roman"/>
                <a:cs typeface="Arial" pitchFamily="34" charset="0"/>
              </a:rPr>
              <a:t>if they have assurances that it is: </a:t>
            </a:r>
          </a:p>
          <a:p>
            <a:pPr lvl="1" eaLnBrk="1" fontAlgn="base" hangingPunct="1">
              <a:spcBef>
                <a:spcPct val="20000"/>
              </a:spcBef>
              <a:spcAft>
                <a:spcPct val="0"/>
              </a:spcAft>
              <a:buClr>
                <a:srgbClr val="76232F"/>
              </a:buClr>
              <a:buFont typeface="Wingdings" pitchFamily="2" charset="2"/>
              <a:buChar char="§"/>
            </a:pPr>
            <a:r>
              <a:rPr lang="en-US" sz="3200" b="1" dirty="0">
                <a:solidFill>
                  <a:prstClr val="black"/>
                </a:solidFill>
                <a:latin typeface="Avenir LT Std 55 Roman"/>
                <a:cs typeface="Arial" pitchFamily="34" charset="0"/>
              </a:rPr>
              <a:t>Appropriate      Scientifically necessary</a:t>
            </a:r>
          </a:p>
          <a:p>
            <a:pPr lvl="1" eaLnBrk="1" fontAlgn="base" hangingPunct="1">
              <a:spcBef>
                <a:spcPct val="20000"/>
              </a:spcBef>
              <a:spcAft>
                <a:spcPct val="0"/>
              </a:spcAft>
              <a:buClr>
                <a:srgbClr val="76232F"/>
              </a:buClr>
              <a:buFont typeface="Wingdings" pitchFamily="2" charset="2"/>
              <a:buChar char="§"/>
            </a:pPr>
            <a:r>
              <a:rPr lang="en-US" sz="3200" b="1" dirty="0">
                <a:solidFill>
                  <a:prstClr val="black"/>
                </a:solidFill>
                <a:latin typeface="Avenir LT Std 55 Roman"/>
                <a:cs typeface="Arial" pitchFamily="34" charset="0"/>
              </a:rPr>
              <a:t>Beneficial       Advances health</a:t>
            </a:r>
          </a:p>
          <a:p>
            <a:pPr lvl="1" eaLnBrk="1" fontAlgn="base" hangingPunct="1">
              <a:spcBef>
                <a:spcPct val="20000"/>
              </a:spcBef>
              <a:spcAft>
                <a:spcPct val="0"/>
              </a:spcAft>
              <a:buClr>
                <a:srgbClr val="76232F"/>
              </a:buClr>
              <a:buFont typeface="Wingdings" pitchFamily="2" charset="2"/>
              <a:buChar char="§"/>
            </a:pPr>
            <a:r>
              <a:rPr lang="en-US" sz="3200" b="1" dirty="0">
                <a:solidFill>
                  <a:prstClr val="black"/>
                </a:solidFill>
                <a:latin typeface="Avenir LT Std 55 Roman"/>
                <a:cs typeface="Arial" pitchFamily="34" charset="0"/>
              </a:rPr>
              <a:t>Caring       Conducted </a:t>
            </a:r>
            <a:r>
              <a:rPr lang="en-US" sz="3200" b="1" dirty="0" smtClean="0">
                <a:solidFill>
                  <a:prstClr val="black"/>
                </a:solidFill>
                <a:latin typeface="Avenir LT Std 55 Roman"/>
                <a:cs typeface="Arial" pitchFamily="34" charset="0"/>
              </a:rPr>
              <a:t>humanely</a:t>
            </a:r>
            <a:endParaRPr lang="en-US" sz="3200" b="1" dirty="0">
              <a:solidFill>
                <a:prstClr val="black"/>
              </a:solidFill>
              <a:latin typeface="Avenir LT Std 55 Roman"/>
              <a:cs typeface="Arial" pitchFamily="34" charset="0"/>
            </a:endParaRPr>
          </a:p>
        </p:txBody>
      </p:sp>
      <p:cxnSp>
        <p:nvCxnSpPr>
          <p:cNvPr id="8" name="Straight Arrow Connector 7"/>
          <p:cNvCxnSpPr/>
          <p:nvPr/>
        </p:nvCxnSpPr>
        <p:spPr>
          <a:xfrm>
            <a:off x="3810000" y="3124200"/>
            <a:ext cx="457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429000" y="3733800"/>
            <a:ext cx="457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819400" y="4267200"/>
            <a:ext cx="457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gradFill>
            <a:gsLst>
              <a:gs pos="100000">
                <a:schemeClr val="accent1">
                  <a:lumMod val="40000"/>
                  <a:lumOff val="60000"/>
                  <a:alpha val="99000"/>
                </a:schemeClr>
              </a:gs>
              <a:gs pos="37000">
                <a:schemeClr val="bg2">
                  <a:alpha val="0"/>
                  <a:lumMod val="0"/>
                  <a:lumOff val="100000"/>
                </a:schemeClr>
              </a:gs>
              <a:gs pos="100000">
                <a:schemeClr val="bg2">
                  <a:shade val="30000"/>
                  <a:satMod val="20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endParaRPr lang="en-US">
              <a:solidFill>
                <a:srgbClr val="FFFFFF"/>
              </a:solidFill>
              <a:latin typeface="Calibri" pitchFamily="34" charset="0"/>
            </a:endParaRPr>
          </a:p>
        </p:txBody>
      </p:sp>
      <p:sp>
        <p:nvSpPr>
          <p:cNvPr id="10" name="Rectangle 9"/>
          <p:cNvSpPr/>
          <p:nvPr/>
        </p:nvSpPr>
        <p:spPr>
          <a:xfrm>
            <a:off x="0" y="6019800"/>
            <a:ext cx="9144000" cy="609600"/>
          </a:xfrm>
          <a:prstGeom prst="rect">
            <a:avLst/>
          </a:prstGeom>
          <a:solidFill>
            <a:srgbClr val="7623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solidFill>
                <a:srgbClr val="FFFFFF"/>
              </a:solidFill>
            </a:endParaRPr>
          </a:p>
        </p:txBody>
      </p:sp>
      <p:pic>
        <p:nvPicPr>
          <p:cNvPr id="11" name="Picture 10"/>
          <p:cNvPicPr>
            <a:picLocks noChangeAspect="1"/>
          </p:cNvPicPr>
          <p:nvPr/>
        </p:nvPicPr>
        <p:blipFill>
          <a:blip r:embed="rId2" cstate="print">
            <a:extLst/>
          </a:blip>
          <a:stretch>
            <a:fillRect/>
          </a:stretch>
        </p:blipFill>
        <p:spPr>
          <a:xfrm>
            <a:off x="381000" y="5410200"/>
            <a:ext cx="916231" cy="927370"/>
          </a:xfrm>
          <a:prstGeom prst="rect">
            <a:avLst/>
          </a:prstGeom>
          <a:effectLst>
            <a:glow rad="101600">
              <a:schemeClr val="bg1">
                <a:alpha val="60000"/>
              </a:schemeClr>
            </a:glow>
          </a:effectLst>
        </p:spPr>
      </p:pic>
      <p:sp>
        <p:nvSpPr>
          <p:cNvPr id="49159" name="TextBox 11"/>
          <p:cNvSpPr txBox="1">
            <a:spLocks noChangeArrowheads="1"/>
          </p:cNvSpPr>
          <p:nvPr/>
        </p:nvSpPr>
        <p:spPr bwMode="auto">
          <a:xfrm>
            <a:off x="1512888" y="6172200"/>
            <a:ext cx="6945312"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1400" i="1">
                <a:solidFill>
                  <a:prstClr val="white"/>
                </a:solidFill>
                <a:latin typeface="Avenir LT Std 35 Light"/>
              </a:rPr>
              <a:t>Integrating the Life Sciences from Molecule to Organism</a:t>
            </a:r>
          </a:p>
        </p:txBody>
      </p:sp>
      <p:sp>
        <p:nvSpPr>
          <p:cNvPr id="49160" name="Title 1"/>
          <p:cNvSpPr txBox="1">
            <a:spLocks/>
          </p:cNvSpPr>
          <p:nvPr/>
        </p:nvSpPr>
        <p:spPr bwMode="auto">
          <a:xfrm>
            <a:off x="0" y="152400"/>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sz="4400" b="1" dirty="0" smtClean="0">
                <a:solidFill>
                  <a:prstClr val="black"/>
                </a:solidFill>
                <a:latin typeface="Avenir LT Std 55 Roman"/>
                <a:cs typeface="Arial" pitchFamily="34" charset="0"/>
              </a:rPr>
              <a:t>Animal Research Information</a:t>
            </a:r>
            <a:endParaRPr lang="en-US" sz="4400" b="1" dirty="0">
              <a:solidFill>
                <a:prstClr val="black"/>
              </a:solidFill>
              <a:latin typeface="Avenir LT Std 55 Roman"/>
              <a:cs typeface="Arial" pitchFamily="34" charset="0"/>
            </a:endParaRPr>
          </a:p>
        </p:txBody>
      </p:sp>
      <p:sp>
        <p:nvSpPr>
          <p:cNvPr id="49161" name="Content Placeholder 2"/>
          <p:cNvSpPr txBox="1">
            <a:spLocks/>
          </p:cNvSpPr>
          <p:nvPr/>
        </p:nvSpPr>
        <p:spPr bwMode="auto">
          <a:xfrm>
            <a:off x="1524000" y="1447800"/>
            <a:ext cx="7620000" cy="4186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514350" indent="-51435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20000"/>
              </a:spcBef>
              <a:spcAft>
                <a:spcPct val="0"/>
              </a:spcAft>
              <a:buClr>
                <a:srgbClr val="76232F"/>
              </a:buClr>
              <a:buFont typeface="Wingdings" pitchFamily="2" charset="2"/>
              <a:buChar char="§"/>
            </a:pPr>
            <a:r>
              <a:rPr lang="en-US" sz="3000" b="1" dirty="0">
                <a:solidFill>
                  <a:prstClr val="black"/>
                </a:solidFill>
                <a:latin typeface="Avenir LT Std 55 Roman"/>
                <a:cs typeface="Arial" pitchFamily="34" charset="0"/>
              </a:rPr>
              <a:t>Animal Research Cures (APS) </a:t>
            </a:r>
            <a:r>
              <a:rPr lang="en-US" sz="3000" b="1" dirty="0">
                <a:solidFill>
                  <a:prstClr val="black"/>
                </a:solidFill>
                <a:latin typeface="Avenir LT Std 55 Roman"/>
                <a:cs typeface="Arial" pitchFamily="34" charset="0"/>
                <a:hlinkClick r:id="rId3"/>
              </a:rPr>
              <a:t>http://</a:t>
            </a:r>
            <a:r>
              <a:rPr lang="en-US" sz="3000" b="1" dirty="0" smtClean="0">
                <a:solidFill>
                  <a:prstClr val="black"/>
                </a:solidFill>
                <a:latin typeface="Avenir LT Std 55 Roman"/>
                <a:cs typeface="Arial" pitchFamily="34" charset="0"/>
                <a:hlinkClick r:id="rId3"/>
              </a:rPr>
              <a:t>www.animalresearchcures.org/Advocacy.htm</a:t>
            </a:r>
            <a:endParaRPr lang="en-US" sz="3000" b="1" dirty="0" smtClean="0">
              <a:solidFill>
                <a:prstClr val="black"/>
              </a:solidFill>
              <a:latin typeface="Avenir LT Std 55 Roman"/>
              <a:cs typeface="Arial" pitchFamily="34" charset="0"/>
            </a:endParaRPr>
          </a:p>
          <a:p>
            <a:pPr eaLnBrk="1" fontAlgn="base" hangingPunct="1">
              <a:spcBef>
                <a:spcPct val="20000"/>
              </a:spcBef>
              <a:spcAft>
                <a:spcPct val="0"/>
              </a:spcAft>
              <a:buClr>
                <a:srgbClr val="76232F"/>
              </a:buClr>
            </a:pPr>
            <a:endParaRPr lang="en-US" sz="3000" dirty="0" smtClean="0">
              <a:solidFill>
                <a:prstClr val="black"/>
              </a:solidFill>
              <a:latin typeface="Avenir LT Std 55 Roman"/>
              <a:cs typeface="Arial" pitchFamily="34" charset="0"/>
            </a:endParaRPr>
          </a:p>
          <a:p>
            <a:pPr eaLnBrk="1" fontAlgn="base" hangingPunct="1">
              <a:spcBef>
                <a:spcPct val="20000"/>
              </a:spcBef>
              <a:spcAft>
                <a:spcPct val="0"/>
              </a:spcAft>
              <a:buClr>
                <a:srgbClr val="76232F"/>
              </a:buClr>
              <a:buFont typeface="Wingdings" pitchFamily="2" charset="2"/>
              <a:buChar char="§"/>
            </a:pPr>
            <a:r>
              <a:rPr lang="en-US" sz="3000" b="1" dirty="0" smtClean="0">
                <a:solidFill>
                  <a:prstClr val="black"/>
                </a:solidFill>
                <a:latin typeface="Avenir LT Std 55 Roman"/>
                <a:cs typeface="Arial" pitchFamily="34" charset="0"/>
              </a:rPr>
              <a:t>Americans </a:t>
            </a:r>
            <a:r>
              <a:rPr lang="en-US" sz="3000" b="1" dirty="0">
                <a:solidFill>
                  <a:prstClr val="black"/>
                </a:solidFill>
                <a:latin typeface="Avenir LT Std 55 Roman"/>
                <a:cs typeface="Arial" pitchFamily="34" charset="0"/>
              </a:rPr>
              <a:t>for Medical Progress </a:t>
            </a:r>
            <a:r>
              <a:rPr lang="en-US" sz="3000" b="1" dirty="0">
                <a:solidFill>
                  <a:prstClr val="black"/>
                </a:solidFill>
                <a:latin typeface="Avenir LT Std 55 Roman"/>
                <a:cs typeface="Arial" pitchFamily="34" charset="0"/>
                <a:hlinkClick r:id="rId4"/>
              </a:rPr>
              <a:t>http://www.amprogress.org/advocacy</a:t>
            </a:r>
            <a:endParaRPr lang="en-US" sz="3000" b="1" dirty="0">
              <a:solidFill>
                <a:prstClr val="black"/>
              </a:solidFill>
              <a:latin typeface="Avenir LT Std 55 Roman"/>
              <a:cs typeface="Arial" pitchFamily="34" charset="0"/>
            </a:endParaRPr>
          </a:p>
          <a:p>
            <a:pPr eaLnBrk="1" fontAlgn="base" hangingPunct="1">
              <a:spcBef>
                <a:spcPct val="20000"/>
              </a:spcBef>
              <a:spcAft>
                <a:spcPct val="0"/>
              </a:spcAft>
              <a:buClr>
                <a:srgbClr val="76232F"/>
              </a:buClr>
            </a:pPr>
            <a:r>
              <a:rPr lang="en-US" sz="3200" dirty="0">
                <a:solidFill>
                  <a:prstClr val="black"/>
                </a:solidFill>
                <a:latin typeface="Avenir LT Std 55 Roman"/>
                <a:cs typeface="Arial" pitchFamily="34" charset="0"/>
              </a:rPr>
              <a:t> </a:t>
            </a:r>
          </a:p>
          <a:p>
            <a:pPr eaLnBrk="1" fontAlgn="base" hangingPunct="1">
              <a:spcBef>
                <a:spcPct val="20000"/>
              </a:spcBef>
              <a:spcAft>
                <a:spcPct val="0"/>
              </a:spcAft>
              <a:buClr>
                <a:srgbClr val="76232F"/>
              </a:buClr>
              <a:buFont typeface="Arial" pitchFamily="34" charset="0"/>
              <a:buChar char="•"/>
            </a:pPr>
            <a:endParaRPr lang="en-US" sz="3200" dirty="0">
              <a:solidFill>
                <a:prstClr val="black"/>
              </a:solidFill>
              <a:latin typeface="Avenir LT Std 55 Roman"/>
              <a:cs typeface="Arial" pitchFamily="34" charset="0"/>
            </a:endParaRPr>
          </a:p>
        </p:txBody>
      </p:sp>
      <p:pic>
        <p:nvPicPr>
          <p:cNvPr id="49162" name="Picture 2" descr="Animal Research: Finding Cures, Saving Lives">
            <a:hlinkClick r:id="rId5"/>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52400" y="1828800"/>
            <a:ext cx="1416050"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163" name="Picture 4" descr="Home">
            <a:hlinkClick r:id="rId7" tooltip="Home"/>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209800" y="4648200"/>
            <a:ext cx="5938838"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normAutofit fontScale="90000"/>
          </a:bodyPr>
          <a:lstStyle/>
          <a:p>
            <a:r>
              <a:rPr lang="en-US" b="1" dirty="0" smtClean="0"/>
              <a:t>Why teach pathology in high school?</a:t>
            </a:r>
            <a:endParaRPr lang="en-US" b="1" dirty="0"/>
          </a:p>
        </p:txBody>
      </p:sp>
      <p:sp>
        <p:nvSpPr>
          <p:cNvPr id="3" name="Content Placeholder 2"/>
          <p:cNvSpPr>
            <a:spLocks noGrp="1"/>
          </p:cNvSpPr>
          <p:nvPr>
            <p:ph sz="quarter" idx="1"/>
          </p:nvPr>
        </p:nvSpPr>
        <p:spPr>
          <a:xfrm>
            <a:off x="228600" y="1295400"/>
            <a:ext cx="8686800" cy="5410200"/>
          </a:xfrm>
        </p:spPr>
        <p:txBody>
          <a:bodyPr>
            <a:noAutofit/>
          </a:bodyPr>
          <a:lstStyle/>
          <a:p>
            <a:pPr>
              <a:buFont typeface="Wingdings" pitchFamily="2" charset="2"/>
              <a:buChar char="§"/>
            </a:pPr>
            <a:r>
              <a:rPr lang="en-US" sz="2400" b="1" dirty="0" smtClean="0">
                <a:solidFill>
                  <a:srgbClr val="FF0000"/>
                </a:solidFill>
              </a:rPr>
              <a:t>R</a:t>
            </a:r>
            <a:r>
              <a:rPr lang="en-US" sz="2400" b="1" dirty="0" smtClean="0"/>
              <a:t>elevant and timely</a:t>
            </a:r>
          </a:p>
          <a:p>
            <a:pPr lvl="1">
              <a:buFont typeface="Wingdings" pitchFamily="2" charset="2"/>
              <a:buChar char="§"/>
            </a:pPr>
            <a:r>
              <a:rPr lang="en-US" sz="2400" b="1" dirty="0" smtClean="0"/>
              <a:t>Our understanding of disease is becoming more advanced.</a:t>
            </a:r>
          </a:p>
          <a:p>
            <a:pPr lvl="1">
              <a:buFont typeface="Wingdings" pitchFamily="2" charset="2"/>
              <a:buChar char="§"/>
            </a:pPr>
            <a:r>
              <a:rPr lang="en-US" sz="2400" b="1" dirty="0" smtClean="0"/>
              <a:t>Health care is also becoming more complex.</a:t>
            </a:r>
          </a:p>
          <a:p>
            <a:pPr lvl="1">
              <a:buFont typeface="Wingdings" pitchFamily="2" charset="2"/>
              <a:buChar char="§"/>
            </a:pPr>
            <a:r>
              <a:rPr lang="en-US" sz="2400" b="1" dirty="0" smtClean="0"/>
              <a:t>Almost half of all Americans (90 million) are burdened with limited health literacy.</a:t>
            </a:r>
          </a:p>
          <a:p>
            <a:pPr lvl="1">
              <a:buFont typeface="Wingdings" pitchFamily="2" charset="2"/>
              <a:buChar char="§"/>
            </a:pPr>
            <a:r>
              <a:rPr lang="en-US" sz="2400" b="1" dirty="0" smtClean="0"/>
              <a:t>There is a wealth of misleading information on health and disease topics.</a:t>
            </a:r>
          </a:p>
          <a:p>
            <a:pPr>
              <a:buFont typeface="Wingdings" pitchFamily="2" charset="2"/>
              <a:buChar char="§"/>
            </a:pPr>
            <a:r>
              <a:rPr lang="en-US" sz="2400" b="1" dirty="0" smtClean="0">
                <a:solidFill>
                  <a:srgbClr val="FF0000"/>
                </a:solidFill>
              </a:rPr>
              <a:t>R</a:t>
            </a:r>
            <a:r>
              <a:rPr lang="en-US" sz="2400" b="1" dirty="0" smtClean="0"/>
              <a:t>eal-world application of science</a:t>
            </a:r>
          </a:p>
          <a:p>
            <a:pPr lvl="1">
              <a:buFont typeface="Wingdings" pitchFamily="2" charset="2"/>
              <a:buChar char="§"/>
            </a:pPr>
            <a:r>
              <a:rPr lang="en-US" sz="2400" b="1" dirty="0" smtClean="0"/>
              <a:t>Many students have been affected by disease in their daily lives.</a:t>
            </a:r>
          </a:p>
          <a:p>
            <a:pPr>
              <a:buFont typeface="Wingdings" pitchFamily="2" charset="2"/>
              <a:buChar char="§"/>
            </a:pPr>
            <a:r>
              <a:rPr lang="en-US" sz="2400" b="1" dirty="0" smtClean="0">
                <a:solidFill>
                  <a:srgbClr val="FF0000"/>
                </a:solidFill>
              </a:rPr>
              <a:t>R</a:t>
            </a:r>
            <a:r>
              <a:rPr lang="en-US" sz="2400" b="1" dirty="0" smtClean="0"/>
              <a:t>ewarding and interesting</a:t>
            </a:r>
          </a:p>
          <a:p>
            <a:pPr lvl="1">
              <a:buFont typeface="Wingdings" pitchFamily="2" charset="2"/>
              <a:buChar char="§"/>
            </a:pPr>
            <a:r>
              <a:rPr lang="en-US" sz="2400" b="1" dirty="0" smtClean="0"/>
              <a:t>Knowing more about their own health and bodies can empower students.</a:t>
            </a:r>
            <a:endParaRPr lang="en-US" sz="2400" b="1" dirty="0"/>
          </a:p>
        </p:txBody>
      </p:sp>
      <p:sp>
        <p:nvSpPr>
          <p:cNvPr id="4" name="Line 7"/>
          <p:cNvSpPr>
            <a:spLocks noChangeShapeType="1"/>
          </p:cNvSpPr>
          <p:nvPr/>
        </p:nvSpPr>
        <p:spPr bwMode="auto">
          <a:xfrm>
            <a:off x="304800" y="1143000"/>
            <a:ext cx="8253413" cy="0"/>
          </a:xfrm>
          <a:prstGeom prst="line">
            <a:avLst/>
          </a:prstGeom>
          <a:noFill/>
          <a:ln w="50800">
            <a:solidFill>
              <a:srgbClr val="33CCCC"/>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600200"/>
          </a:xfrm>
        </p:spPr>
        <p:txBody>
          <a:bodyPr>
            <a:normAutofit fontScale="90000"/>
          </a:bodyPr>
          <a:lstStyle/>
          <a:p>
            <a:pPr algn="ctr"/>
            <a:r>
              <a:rPr lang="en-US" b="1" dirty="0" smtClean="0"/>
              <a:t>What pathology-related topics are high school students interested in learning more about?</a:t>
            </a:r>
            <a:endParaRPr lang="en-US" b="1" dirty="0"/>
          </a:p>
        </p:txBody>
      </p:sp>
      <p:sp>
        <p:nvSpPr>
          <p:cNvPr id="4" name="Text Placeholder 3"/>
          <p:cNvSpPr>
            <a:spLocks noGrp="1"/>
          </p:cNvSpPr>
          <p:nvPr>
            <p:ph type="body" idx="1"/>
          </p:nvPr>
        </p:nvSpPr>
        <p:spPr>
          <a:xfrm>
            <a:off x="838200" y="2438400"/>
            <a:ext cx="3733800" cy="762000"/>
          </a:xfrm>
        </p:spPr>
        <p:txBody>
          <a:bodyPr/>
          <a:lstStyle/>
          <a:p>
            <a:r>
              <a:rPr lang="en-US" sz="3400" dirty="0" smtClean="0"/>
              <a:t>Most Interested</a:t>
            </a:r>
            <a:endParaRPr lang="en-US" sz="3400" dirty="0"/>
          </a:p>
        </p:txBody>
      </p:sp>
      <p:sp>
        <p:nvSpPr>
          <p:cNvPr id="5" name="Text Placeholder 4"/>
          <p:cNvSpPr>
            <a:spLocks noGrp="1"/>
          </p:cNvSpPr>
          <p:nvPr>
            <p:ph type="body" sz="half" idx="3"/>
          </p:nvPr>
        </p:nvSpPr>
        <p:spPr>
          <a:xfrm>
            <a:off x="4800600" y="2438400"/>
            <a:ext cx="3733800" cy="762000"/>
          </a:xfrm>
        </p:spPr>
        <p:txBody>
          <a:bodyPr/>
          <a:lstStyle/>
          <a:p>
            <a:r>
              <a:rPr lang="en-US" sz="3400" dirty="0" smtClean="0"/>
              <a:t>Least Interested</a:t>
            </a:r>
            <a:endParaRPr lang="en-US" sz="3400" dirty="0"/>
          </a:p>
        </p:txBody>
      </p:sp>
      <p:sp>
        <p:nvSpPr>
          <p:cNvPr id="3" name="Content Placeholder 2"/>
          <p:cNvSpPr>
            <a:spLocks noGrp="1"/>
          </p:cNvSpPr>
          <p:nvPr>
            <p:ph sz="half" idx="2"/>
          </p:nvPr>
        </p:nvSpPr>
        <p:spPr>
          <a:xfrm>
            <a:off x="914400" y="3276600"/>
            <a:ext cx="3733800" cy="2971800"/>
          </a:xfrm>
        </p:spPr>
        <p:txBody>
          <a:bodyPr>
            <a:normAutofit/>
          </a:bodyPr>
          <a:lstStyle/>
          <a:p>
            <a:r>
              <a:rPr lang="en-US" sz="3000" dirty="0" smtClean="0"/>
              <a:t>AIDS</a:t>
            </a:r>
          </a:p>
          <a:p>
            <a:r>
              <a:rPr lang="en-US" sz="3000" dirty="0" smtClean="0"/>
              <a:t>Cancer*</a:t>
            </a:r>
          </a:p>
          <a:p>
            <a:r>
              <a:rPr lang="en-US" sz="3000" dirty="0" smtClean="0"/>
              <a:t>Genetic testing</a:t>
            </a:r>
          </a:p>
          <a:p>
            <a:r>
              <a:rPr lang="en-US" sz="3000" dirty="0" smtClean="0"/>
              <a:t>Stem cells*</a:t>
            </a:r>
          </a:p>
          <a:p>
            <a:r>
              <a:rPr lang="en-US" sz="3000" dirty="0" smtClean="0"/>
              <a:t>Biological warfare*</a:t>
            </a:r>
          </a:p>
          <a:p>
            <a:endParaRPr lang="en-US" sz="3000" dirty="0"/>
          </a:p>
        </p:txBody>
      </p:sp>
      <p:sp>
        <p:nvSpPr>
          <p:cNvPr id="6" name="Content Placeholder 5"/>
          <p:cNvSpPr>
            <a:spLocks noGrp="1"/>
          </p:cNvSpPr>
          <p:nvPr>
            <p:ph sz="half" idx="4"/>
          </p:nvPr>
        </p:nvSpPr>
        <p:spPr>
          <a:xfrm>
            <a:off x="4953000" y="3352800"/>
            <a:ext cx="3733800" cy="2819400"/>
          </a:xfrm>
        </p:spPr>
        <p:txBody>
          <a:bodyPr>
            <a:normAutofit/>
          </a:bodyPr>
          <a:lstStyle/>
          <a:p>
            <a:r>
              <a:rPr lang="en-US" sz="3000" dirty="0" smtClean="0"/>
              <a:t>Allergies</a:t>
            </a:r>
          </a:p>
          <a:p>
            <a:r>
              <a:rPr lang="en-US" sz="3000" dirty="0" smtClean="0"/>
              <a:t>Arthritis </a:t>
            </a:r>
          </a:p>
          <a:p>
            <a:r>
              <a:rPr lang="en-US" sz="3000" dirty="0" smtClean="0"/>
              <a:t>Asthma </a:t>
            </a:r>
          </a:p>
          <a:p>
            <a:r>
              <a:rPr lang="en-US" sz="3000" dirty="0" smtClean="0"/>
              <a:t>Tobacco</a:t>
            </a:r>
          </a:p>
          <a:p>
            <a:r>
              <a:rPr lang="en-US" sz="3000" dirty="0" smtClean="0"/>
              <a:t>Obesity </a:t>
            </a:r>
          </a:p>
        </p:txBody>
      </p:sp>
      <p:sp>
        <p:nvSpPr>
          <p:cNvPr id="7" name="TextBox 6"/>
          <p:cNvSpPr txBox="1"/>
          <p:nvPr/>
        </p:nvSpPr>
        <p:spPr>
          <a:xfrm>
            <a:off x="152400" y="6400800"/>
            <a:ext cx="4137799" cy="369332"/>
          </a:xfrm>
          <a:prstGeom prst="rect">
            <a:avLst/>
          </a:prstGeom>
          <a:noFill/>
        </p:spPr>
        <p:txBody>
          <a:bodyPr wrap="none" rtlCol="0">
            <a:spAutoFit/>
          </a:bodyPr>
          <a:lstStyle/>
          <a:p>
            <a:r>
              <a:rPr lang="en-US" dirty="0" smtClean="0"/>
              <a:t>Special thanks to Jaime </a:t>
            </a:r>
            <a:r>
              <a:rPr lang="en-US" dirty="0" err="1" smtClean="0"/>
              <a:t>Bhalla</a:t>
            </a:r>
            <a:r>
              <a:rPr lang="en-US" dirty="0" smtClean="0"/>
              <a:t> and Martha </a:t>
            </a:r>
            <a:r>
              <a:rPr lang="en-US" dirty="0" err="1" smtClean="0"/>
              <a:t>Furie</a:t>
            </a:r>
            <a:endParaRPr lang="en-US" dirty="0"/>
          </a:p>
        </p:txBody>
      </p:sp>
      <p:sp>
        <p:nvSpPr>
          <p:cNvPr id="8" name="Line 7"/>
          <p:cNvSpPr>
            <a:spLocks noChangeShapeType="1"/>
          </p:cNvSpPr>
          <p:nvPr/>
        </p:nvSpPr>
        <p:spPr bwMode="auto">
          <a:xfrm>
            <a:off x="228600" y="2209800"/>
            <a:ext cx="8253413" cy="0"/>
          </a:xfrm>
          <a:prstGeom prst="line">
            <a:avLst/>
          </a:prstGeom>
          <a:noFill/>
          <a:ln w="50800">
            <a:solidFill>
              <a:srgbClr val="33CCCC"/>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CURRENT DOCS\2011\JANUARY 2011\Documents\SOCIETIES\ICPI\ICPI logo\ICPIlogo(Alt)300dpi-color.jpg"/>
          <p:cNvPicPr>
            <a:picLocks noChangeAspect="1" noChangeArrowheads="1"/>
          </p:cNvPicPr>
          <p:nvPr/>
        </p:nvPicPr>
        <p:blipFill>
          <a:blip r:embed="rId2" cstate="print"/>
          <a:srcRect/>
          <a:stretch>
            <a:fillRect/>
          </a:stretch>
        </p:blipFill>
        <p:spPr bwMode="auto">
          <a:xfrm>
            <a:off x="1981200" y="3200400"/>
            <a:ext cx="5473700" cy="2133600"/>
          </a:xfrm>
          <a:prstGeom prst="rect">
            <a:avLst/>
          </a:prstGeom>
          <a:noFill/>
          <a:ln w="9525">
            <a:noFill/>
            <a:miter lim="800000"/>
            <a:headEnd/>
            <a:tailEnd/>
          </a:ln>
        </p:spPr>
      </p:pic>
      <p:sp>
        <p:nvSpPr>
          <p:cNvPr id="2051" name="TextBox 2"/>
          <p:cNvSpPr txBox="1">
            <a:spLocks noChangeArrowheads="1"/>
          </p:cNvSpPr>
          <p:nvPr/>
        </p:nvSpPr>
        <p:spPr bwMode="auto">
          <a:xfrm>
            <a:off x="304800" y="838200"/>
            <a:ext cx="8534400" cy="1754188"/>
          </a:xfrm>
          <a:prstGeom prst="rect">
            <a:avLst/>
          </a:prstGeom>
          <a:noFill/>
          <a:ln w="9525">
            <a:noFill/>
            <a:miter lim="800000"/>
            <a:headEnd/>
            <a:tailEnd/>
          </a:ln>
        </p:spPr>
        <p:txBody>
          <a:bodyPr>
            <a:spAutoFit/>
          </a:bodyPr>
          <a:lstStyle/>
          <a:p>
            <a:pPr algn="ctr"/>
            <a:r>
              <a:rPr lang="en-US" sz="3600" b="1" dirty="0">
                <a:latin typeface="Calibri" pitchFamily="34" charset="0"/>
              </a:rPr>
              <a:t>ASIP </a:t>
            </a:r>
            <a:r>
              <a:rPr lang="en-US" sz="3600" b="1" dirty="0" smtClean="0">
                <a:latin typeface="Calibri" pitchFamily="34" charset="0"/>
              </a:rPr>
              <a:t>gratefully </a:t>
            </a:r>
            <a:r>
              <a:rPr lang="en-US" sz="3600" b="1" dirty="0">
                <a:latin typeface="Calibri" pitchFamily="34" charset="0"/>
              </a:rPr>
              <a:t>acknowledges support from the INTERSOCIETY COUNCIL FOR PATHOLOGY INFORMATION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Finding information on </a:t>
            </a:r>
            <a:br>
              <a:rPr lang="en-US" b="1" dirty="0" smtClean="0"/>
            </a:br>
            <a:r>
              <a:rPr lang="en-US" b="1" dirty="0" smtClean="0"/>
              <a:t>pathology-related topics</a:t>
            </a:r>
            <a:endParaRPr lang="en-US" b="1" dirty="0"/>
          </a:p>
        </p:txBody>
      </p:sp>
      <p:sp>
        <p:nvSpPr>
          <p:cNvPr id="3" name="Content Placeholder 2"/>
          <p:cNvSpPr>
            <a:spLocks noGrp="1"/>
          </p:cNvSpPr>
          <p:nvPr>
            <p:ph sz="quarter" idx="1"/>
          </p:nvPr>
        </p:nvSpPr>
        <p:spPr>
          <a:xfrm>
            <a:off x="457200" y="1828800"/>
            <a:ext cx="8229600" cy="4525963"/>
          </a:xfrm>
        </p:spPr>
        <p:txBody>
          <a:bodyPr>
            <a:normAutofit fontScale="85000" lnSpcReduction="20000"/>
          </a:bodyPr>
          <a:lstStyle/>
          <a:p>
            <a:pPr>
              <a:buFont typeface="Wingdings" pitchFamily="2" charset="2"/>
              <a:buChar char="§"/>
            </a:pPr>
            <a:r>
              <a:rPr lang="en-US" b="1" dirty="0" smtClean="0"/>
              <a:t>The internet is a great resource for both teachers and students:</a:t>
            </a:r>
          </a:p>
          <a:p>
            <a:pPr lvl="1">
              <a:buFont typeface="Wingdings" pitchFamily="2" charset="2"/>
              <a:buChar char="§"/>
            </a:pPr>
            <a:r>
              <a:rPr lang="en-US" b="1" dirty="0" smtClean="0"/>
              <a:t>Much of pathology is visual</a:t>
            </a:r>
          </a:p>
          <a:p>
            <a:pPr lvl="1">
              <a:buFont typeface="Wingdings" pitchFamily="2" charset="2"/>
              <a:buChar char="§"/>
            </a:pPr>
            <a:r>
              <a:rPr lang="en-US" b="1" dirty="0" smtClean="0"/>
              <a:t>Pictures and examples will catch the attention of students</a:t>
            </a:r>
          </a:p>
          <a:p>
            <a:pPr lvl="1">
              <a:buFont typeface="Wingdings" pitchFamily="2" charset="2"/>
              <a:buChar char="§"/>
            </a:pPr>
            <a:r>
              <a:rPr lang="en-US" b="1" dirty="0" smtClean="0"/>
              <a:t>A great self-learning tool, where students can progress at their own pace</a:t>
            </a:r>
          </a:p>
          <a:p>
            <a:pPr lvl="1">
              <a:buFont typeface="Wingdings" pitchFamily="2" charset="2"/>
              <a:buChar char="§"/>
            </a:pPr>
            <a:r>
              <a:rPr lang="en-US" b="1" dirty="0" smtClean="0"/>
              <a:t>Opportunity for independent investigation</a:t>
            </a:r>
          </a:p>
          <a:p>
            <a:pPr lvl="1">
              <a:buFont typeface="Wingdings" pitchFamily="2" charset="2"/>
              <a:buChar char="§"/>
            </a:pPr>
            <a:endParaRPr lang="en-US" b="1" dirty="0" smtClean="0"/>
          </a:p>
          <a:p>
            <a:pPr>
              <a:buFont typeface="Wingdings" pitchFamily="2" charset="2"/>
              <a:buChar char="§"/>
            </a:pPr>
            <a:r>
              <a:rPr lang="en-US" b="1" dirty="0" smtClean="0"/>
              <a:t>2 ways to find information about pathology:</a:t>
            </a:r>
          </a:p>
          <a:p>
            <a:pPr lvl="1">
              <a:buFont typeface="Wingdings" pitchFamily="2" charset="2"/>
              <a:buChar char="§"/>
            </a:pPr>
            <a:r>
              <a:rPr lang="en-US" b="1" dirty="0" smtClean="0"/>
              <a:t>Internet search engines </a:t>
            </a:r>
          </a:p>
          <a:p>
            <a:pPr lvl="1">
              <a:buFont typeface="Wingdings" pitchFamily="2" charset="2"/>
              <a:buChar char="§"/>
            </a:pPr>
            <a:r>
              <a:rPr lang="en-US" b="1" dirty="0" smtClean="0"/>
              <a:t>Health and patient education web sites</a:t>
            </a:r>
          </a:p>
          <a:p>
            <a:endParaRPr lang="en-US" dirty="0"/>
          </a:p>
        </p:txBody>
      </p:sp>
      <p:sp>
        <p:nvSpPr>
          <p:cNvPr id="4" name="Line 7"/>
          <p:cNvSpPr>
            <a:spLocks noChangeShapeType="1"/>
          </p:cNvSpPr>
          <p:nvPr/>
        </p:nvSpPr>
        <p:spPr bwMode="auto">
          <a:xfrm>
            <a:off x="457200" y="1524000"/>
            <a:ext cx="8253413" cy="0"/>
          </a:xfrm>
          <a:prstGeom prst="line">
            <a:avLst/>
          </a:prstGeom>
          <a:noFill/>
          <a:ln w="50800">
            <a:solidFill>
              <a:srgbClr val="33CCCC"/>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pPr algn="ctr"/>
            <a:r>
              <a:rPr lang="en-US" sz="3600" b="1" dirty="0" err="1" smtClean="0"/>
              <a:t>Anatquest</a:t>
            </a:r>
            <a:r>
              <a:rPr lang="en-US" sz="3600" b="1" dirty="0" smtClean="0"/>
              <a:t>, an NIH-sponsored site for anatomic images</a:t>
            </a:r>
            <a:endParaRPr lang="en-US" sz="3600" b="1" dirty="0"/>
          </a:p>
        </p:txBody>
      </p:sp>
      <p:pic>
        <p:nvPicPr>
          <p:cNvPr id="3074" name="Picture 2"/>
          <p:cNvPicPr>
            <a:picLocks noChangeAspect="1" noChangeArrowheads="1"/>
          </p:cNvPicPr>
          <p:nvPr/>
        </p:nvPicPr>
        <p:blipFill>
          <a:blip r:embed="rId2" cstate="print"/>
          <a:srcRect/>
          <a:stretch>
            <a:fillRect/>
          </a:stretch>
        </p:blipFill>
        <p:spPr bwMode="auto">
          <a:xfrm>
            <a:off x="1005840" y="1524000"/>
            <a:ext cx="7680960" cy="4800600"/>
          </a:xfrm>
          <a:prstGeom prst="rect">
            <a:avLst/>
          </a:prstGeom>
          <a:noFill/>
          <a:ln w="9525">
            <a:noFill/>
            <a:miter lim="800000"/>
            <a:headEnd/>
            <a:tailEnd/>
          </a:ln>
        </p:spPr>
      </p:pic>
      <p:sp>
        <p:nvSpPr>
          <p:cNvPr id="5" name="TextBox 4"/>
          <p:cNvSpPr txBox="1"/>
          <p:nvPr/>
        </p:nvSpPr>
        <p:spPr>
          <a:xfrm>
            <a:off x="3048000" y="6324600"/>
            <a:ext cx="3487750" cy="400110"/>
          </a:xfrm>
          <a:prstGeom prst="rect">
            <a:avLst/>
          </a:prstGeom>
          <a:noFill/>
          <a:ln>
            <a:noFill/>
          </a:ln>
        </p:spPr>
        <p:txBody>
          <a:bodyPr wrap="none" rtlCol="0">
            <a:spAutoFit/>
          </a:bodyPr>
          <a:lstStyle/>
          <a:p>
            <a:r>
              <a:rPr lang="en-US" sz="2000" b="1" dirty="0" smtClean="0">
                <a:solidFill>
                  <a:srgbClr val="002060"/>
                </a:solidFill>
              </a:rPr>
              <a:t>http://anatquest.nlm.nih.gov/ </a:t>
            </a:r>
            <a:endParaRPr lang="en-US" sz="2000" b="1" dirty="0">
              <a:solidFill>
                <a:srgbClr val="002060"/>
              </a:solidFill>
            </a:endParaRPr>
          </a:p>
        </p:txBody>
      </p:sp>
      <p:sp>
        <p:nvSpPr>
          <p:cNvPr id="6" name="Line 7"/>
          <p:cNvSpPr>
            <a:spLocks noChangeShapeType="1"/>
          </p:cNvSpPr>
          <p:nvPr/>
        </p:nvSpPr>
        <p:spPr bwMode="auto">
          <a:xfrm>
            <a:off x="381000" y="1371600"/>
            <a:ext cx="8253413" cy="0"/>
          </a:xfrm>
          <a:prstGeom prst="line">
            <a:avLst/>
          </a:prstGeom>
          <a:noFill/>
          <a:ln w="50800">
            <a:solidFill>
              <a:srgbClr val="33CCCC"/>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smtClean="0"/>
              <a:t>Anatquest</a:t>
            </a:r>
            <a:r>
              <a:rPr lang="en-US" b="1" dirty="0" smtClean="0"/>
              <a:t> anatomical viewer</a:t>
            </a:r>
            <a:endParaRPr lang="en-US" b="1" dirty="0"/>
          </a:p>
        </p:txBody>
      </p:sp>
      <p:pic>
        <p:nvPicPr>
          <p:cNvPr id="2050" name="Picture 2"/>
          <p:cNvPicPr>
            <a:picLocks noGrp="1" noChangeAspect="1" noChangeArrowheads="1"/>
          </p:cNvPicPr>
          <p:nvPr>
            <p:ph sz="quarter" idx="1"/>
          </p:nvPr>
        </p:nvPicPr>
        <p:blipFill>
          <a:blip r:embed="rId2" cstate="print"/>
          <a:srcRect/>
          <a:stretch>
            <a:fillRect/>
          </a:stretch>
        </p:blipFill>
        <p:spPr bwMode="auto">
          <a:xfrm>
            <a:off x="990600" y="1676400"/>
            <a:ext cx="7620000" cy="4762500"/>
          </a:xfrm>
          <a:prstGeom prst="rect">
            <a:avLst/>
          </a:prstGeom>
          <a:noFill/>
          <a:ln w="9525">
            <a:noFill/>
            <a:miter lim="800000"/>
            <a:headEnd/>
            <a:tailEnd/>
          </a:ln>
        </p:spPr>
      </p:pic>
      <p:sp>
        <p:nvSpPr>
          <p:cNvPr id="4" name="Line 7"/>
          <p:cNvSpPr>
            <a:spLocks noChangeShapeType="1"/>
          </p:cNvSpPr>
          <p:nvPr/>
        </p:nvSpPr>
        <p:spPr bwMode="auto">
          <a:xfrm>
            <a:off x="457200" y="1371600"/>
            <a:ext cx="8253413" cy="0"/>
          </a:xfrm>
          <a:prstGeom prst="line">
            <a:avLst/>
          </a:prstGeom>
          <a:noFill/>
          <a:ln w="50800">
            <a:solidFill>
              <a:srgbClr val="33CCCC"/>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05800" cy="1295400"/>
          </a:xfrm>
        </p:spPr>
        <p:txBody>
          <a:bodyPr>
            <a:noAutofit/>
          </a:bodyPr>
          <a:lstStyle/>
          <a:p>
            <a:pPr algn="ctr"/>
            <a:r>
              <a:rPr lang="en-US" sz="3000" b="1" dirty="0" err="1" smtClean="0"/>
              <a:t>Webpath</a:t>
            </a:r>
            <a:r>
              <a:rPr lang="en-US" sz="3000" b="1" dirty="0" smtClean="0"/>
              <a:t>, a website containing images and descriptions of diseases and pathologic conditions</a:t>
            </a:r>
            <a:endParaRPr lang="en-US" sz="3000" b="1" dirty="0"/>
          </a:p>
        </p:txBody>
      </p:sp>
      <p:sp>
        <p:nvSpPr>
          <p:cNvPr id="5" name="TextBox 4"/>
          <p:cNvSpPr txBox="1"/>
          <p:nvPr/>
        </p:nvSpPr>
        <p:spPr>
          <a:xfrm>
            <a:off x="1981200" y="6457890"/>
            <a:ext cx="5875326" cy="400110"/>
          </a:xfrm>
          <a:prstGeom prst="rect">
            <a:avLst/>
          </a:prstGeom>
          <a:noFill/>
          <a:ln>
            <a:noFill/>
          </a:ln>
        </p:spPr>
        <p:txBody>
          <a:bodyPr wrap="none" rtlCol="0">
            <a:spAutoFit/>
          </a:bodyPr>
          <a:lstStyle/>
          <a:p>
            <a:r>
              <a:rPr lang="en-US" sz="2000" b="1" dirty="0" smtClean="0">
                <a:solidFill>
                  <a:srgbClr val="002060"/>
                </a:solidFill>
              </a:rPr>
              <a:t>http://library.med.utah.edu/WebPath/webpath.html</a:t>
            </a:r>
            <a:endParaRPr lang="en-US" sz="2000" b="1" dirty="0">
              <a:solidFill>
                <a:srgbClr val="002060"/>
              </a:solidFill>
            </a:endParaRPr>
          </a:p>
        </p:txBody>
      </p:sp>
      <p:pic>
        <p:nvPicPr>
          <p:cNvPr id="3" name="Picture 2" descr="capture4.tiff"/>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85800" y="1447800"/>
            <a:ext cx="7924800" cy="4953000"/>
          </a:xfrm>
          <a:prstGeom prst="rect">
            <a:avLst/>
          </a:prstGeom>
        </p:spPr>
      </p:pic>
      <p:sp>
        <p:nvSpPr>
          <p:cNvPr id="6" name="Line 7"/>
          <p:cNvSpPr>
            <a:spLocks noChangeShapeType="1"/>
          </p:cNvSpPr>
          <p:nvPr/>
        </p:nvSpPr>
        <p:spPr bwMode="auto">
          <a:xfrm>
            <a:off x="304800" y="1295400"/>
            <a:ext cx="8253413" cy="0"/>
          </a:xfrm>
          <a:prstGeom prst="line">
            <a:avLst/>
          </a:prstGeom>
          <a:noFill/>
          <a:ln w="50800">
            <a:solidFill>
              <a:srgbClr val="33CCCC"/>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PEIR, another pathology-related educational resource </a:t>
            </a:r>
            <a:endParaRPr lang="en-US" b="1" dirty="0"/>
          </a:p>
        </p:txBody>
      </p:sp>
      <p:pic>
        <p:nvPicPr>
          <p:cNvPr id="5122" name="Picture 2"/>
          <p:cNvPicPr>
            <a:picLocks noChangeAspect="1" noChangeArrowheads="1"/>
          </p:cNvPicPr>
          <p:nvPr/>
        </p:nvPicPr>
        <p:blipFill>
          <a:blip r:embed="rId2" cstate="print"/>
          <a:srcRect/>
          <a:stretch>
            <a:fillRect/>
          </a:stretch>
        </p:blipFill>
        <p:spPr bwMode="auto">
          <a:xfrm>
            <a:off x="777240" y="1600200"/>
            <a:ext cx="7680960" cy="4800600"/>
          </a:xfrm>
          <a:prstGeom prst="rect">
            <a:avLst/>
          </a:prstGeom>
          <a:noFill/>
          <a:ln w="9525">
            <a:noFill/>
            <a:miter lim="800000"/>
            <a:headEnd/>
            <a:tailEnd/>
          </a:ln>
        </p:spPr>
      </p:pic>
      <p:sp>
        <p:nvSpPr>
          <p:cNvPr id="5" name="TextBox 4"/>
          <p:cNvSpPr txBox="1"/>
          <p:nvPr/>
        </p:nvSpPr>
        <p:spPr>
          <a:xfrm>
            <a:off x="3200400" y="6457890"/>
            <a:ext cx="2924327" cy="400110"/>
          </a:xfrm>
          <a:prstGeom prst="rect">
            <a:avLst/>
          </a:prstGeom>
          <a:noFill/>
          <a:ln>
            <a:noFill/>
          </a:ln>
        </p:spPr>
        <p:txBody>
          <a:bodyPr wrap="none" rtlCol="0">
            <a:spAutoFit/>
          </a:bodyPr>
          <a:lstStyle/>
          <a:p>
            <a:r>
              <a:rPr lang="en-US" sz="2000" b="1" dirty="0" smtClean="0">
                <a:solidFill>
                  <a:srgbClr val="002060"/>
                </a:solidFill>
              </a:rPr>
              <a:t>http://peir.path.uab.edu</a:t>
            </a:r>
            <a:r>
              <a:rPr lang="en-US" sz="2000" dirty="0" smtClean="0">
                <a:solidFill>
                  <a:srgbClr val="002060"/>
                </a:solidFill>
              </a:rPr>
              <a:t>/</a:t>
            </a:r>
            <a:endParaRPr lang="en-US" sz="2000" dirty="0">
              <a:solidFill>
                <a:srgbClr val="002060"/>
              </a:solidFill>
            </a:endParaRPr>
          </a:p>
        </p:txBody>
      </p:sp>
      <p:sp>
        <p:nvSpPr>
          <p:cNvPr id="6" name="Line 7"/>
          <p:cNvSpPr>
            <a:spLocks noChangeShapeType="1"/>
          </p:cNvSpPr>
          <p:nvPr/>
        </p:nvSpPr>
        <p:spPr bwMode="auto">
          <a:xfrm>
            <a:off x="304800" y="1447800"/>
            <a:ext cx="8253413" cy="0"/>
          </a:xfrm>
          <a:prstGeom prst="line">
            <a:avLst/>
          </a:prstGeom>
          <a:noFill/>
          <a:ln w="50800">
            <a:solidFill>
              <a:srgbClr val="33CCCC"/>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Searching the PEIR database</a:t>
            </a:r>
            <a:endParaRPr lang="en-US" b="1" dirty="0"/>
          </a:p>
        </p:txBody>
      </p:sp>
      <p:pic>
        <p:nvPicPr>
          <p:cNvPr id="6146" name="Picture 2"/>
          <p:cNvPicPr>
            <a:picLocks noChangeAspect="1" noChangeArrowheads="1"/>
          </p:cNvPicPr>
          <p:nvPr/>
        </p:nvPicPr>
        <p:blipFill>
          <a:blip r:embed="rId2" cstate="print"/>
          <a:srcRect/>
          <a:stretch>
            <a:fillRect/>
          </a:stretch>
        </p:blipFill>
        <p:spPr bwMode="auto">
          <a:xfrm>
            <a:off x="670560" y="1524000"/>
            <a:ext cx="8168640" cy="5105400"/>
          </a:xfrm>
          <a:prstGeom prst="rect">
            <a:avLst/>
          </a:prstGeom>
          <a:noFill/>
          <a:ln w="9525">
            <a:noFill/>
            <a:miter lim="800000"/>
            <a:headEnd/>
            <a:tailEnd/>
          </a:ln>
        </p:spPr>
      </p:pic>
      <p:sp>
        <p:nvSpPr>
          <p:cNvPr id="4" name="Line 7"/>
          <p:cNvSpPr>
            <a:spLocks noChangeShapeType="1"/>
          </p:cNvSpPr>
          <p:nvPr/>
        </p:nvSpPr>
        <p:spPr bwMode="auto">
          <a:xfrm>
            <a:off x="457200" y="1295400"/>
            <a:ext cx="8253413" cy="0"/>
          </a:xfrm>
          <a:prstGeom prst="line">
            <a:avLst/>
          </a:prstGeom>
          <a:noFill/>
          <a:ln w="50800">
            <a:solidFill>
              <a:srgbClr val="33CCCC"/>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normAutofit fontScale="90000"/>
          </a:bodyPr>
          <a:lstStyle/>
          <a:p>
            <a:pPr algn="ctr"/>
            <a:r>
              <a:rPr lang="en-US" b="1" dirty="0" smtClean="0"/>
              <a:t>The Virtual </a:t>
            </a:r>
            <a:r>
              <a:rPr lang="en-US" b="1" dirty="0" err="1" smtClean="0"/>
              <a:t>Slidebox</a:t>
            </a:r>
            <a:r>
              <a:rPr lang="en-US" b="1" dirty="0" smtClean="0"/>
              <a:t> shows images of tissues microscopically</a:t>
            </a:r>
            <a:endParaRPr lang="en-US" b="1" dirty="0"/>
          </a:p>
        </p:txBody>
      </p:sp>
      <p:pic>
        <p:nvPicPr>
          <p:cNvPr id="7171" name="Picture 3"/>
          <p:cNvPicPr>
            <a:picLocks noChangeAspect="1" noChangeArrowheads="1"/>
          </p:cNvPicPr>
          <p:nvPr/>
        </p:nvPicPr>
        <p:blipFill>
          <a:blip r:embed="rId2" cstate="print"/>
          <a:srcRect/>
          <a:stretch>
            <a:fillRect/>
          </a:stretch>
        </p:blipFill>
        <p:spPr bwMode="auto">
          <a:xfrm>
            <a:off x="609600" y="1447800"/>
            <a:ext cx="7848600" cy="4905375"/>
          </a:xfrm>
          <a:prstGeom prst="rect">
            <a:avLst/>
          </a:prstGeom>
          <a:noFill/>
          <a:ln w="9525">
            <a:noFill/>
            <a:miter lim="800000"/>
            <a:headEnd/>
            <a:tailEnd/>
          </a:ln>
        </p:spPr>
      </p:pic>
      <p:sp>
        <p:nvSpPr>
          <p:cNvPr id="6" name="TextBox 5"/>
          <p:cNvSpPr txBox="1"/>
          <p:nvPr/>
        </p:nvSpPr>
        <p:spPr>
          <a:xfrm>
            <a:off x="2489419" y="6400800"/>
            <a:ext cx="5021696" cy="400110"/>
          </a:xfrm>
          <a:prstGeom prst="rect">
            <a:avLst/>
          </a:prstGeom>
          <a:noFill/>
          <a:ln>
            <a:noFill/>
          </a:ln>
        </p:spPr>
        <p:txBody>
          <a:bodyPr wrap="none" rtlCol="0">
            <a:spAutoFit/>
          </a:bodyPr>
          <a:lstStyle/>
          <a:p>
            <a:r>
              <a:rPr lang="en-US" sz="2000" b="1" dirty="0" smtClean="0">
                <a:solidFill>
                  <a:srgbClr val="002060"/>
                </a:solidFill>
              </a:rPr>
              <a:t>http://www.path.uiowa.edu/virtualslidebox/</a:t>
            </a:r>
            <a:endParaRPr lang="en-US" sz="2000" b="1" dirty="0">
              <a:solidFill>
                <a:srgbClr val="002060"/>
              </a:solidFill>
            </a:endParaRPr>
          </a:p>
        </p:txBody>
      </p:sp>
      <p:sp>
        <p:nvSpPr>
          <p:cNvPr id="5" name="Line 7"/>
          <p:cNvSpPr>
            <a:spLocks noChangeShapeType="1"/>
          </p:cNvSpPr>
          <p:nvPr/>
        </p:nvSpPr>
        <p:spPr bwMode="auto">
          <a:xfrm>
            <a:off x="304800" y="1295400"/>
            <a:ext cx="8253413" cy="0"/>
          </a:xfrm>
          <a:prstGeom prst="line">
            <a:avLst/>
          </a:prstGeom>
          <a:noFill/>
          <a:ln w="50800">
            <a:solidFill>
              <a:srgbClr val="33CCCC"/>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86800" cy="1143000"/>
          </a:xfrm>
        </p:spPr>
        <p:txBody>
          <a:bodyPr>
            <a:noAutofit/>
          </a:bodyPr>
          <a:lstStyle/>
          <a:p>
            <a:pPr algn="ctr"/>
            <a:r>
              <a:rPr lang="en-US" sz="3600" b="1" dirty="0" smtClean="0"/>
              <a:t>Virtual Autopsy is an interactive experience that allows students to diagnose cases</a:t>
            </a:r>
            <a:endParaRPr lang="en-US" sz="3600" b="1" dirty="0"/>
          </a:p>
        </p:txBody>
      </p:sp>
      <p:pic>
        <p:nvPicPr>
          <p:cNvPr id="8194" name="Picture 2"/>
          <p:cNvPicPr>
            <a:picLocks noChangeAspect="1" noChangeArrowheads="1"/>
          </p:cNvPicPr>
          <p:nvPr/>
        </p:nvPicPr>
        <p:blipFill>
          <a:blip r:embed="rId2" cstate="print"/>
          <a:srcRect/>
          <a:stretch>
            <a:fillRect/>
          </a:stretch>
        </p:blipFill>
        <p:spPr bwMode="auto">
          <a:xfrm>
            <a:off x="914400" y="1828800"/>
            <a:ext cx="7391400" cy="4619625"/>
          </a:xfrm>
          <a:prstGeom prst="rect">
            <a:avLst/>
          </a:prstGeom>
          <a:noFill/>
          <a:ln w="9525">
            <a:noFill/>
            <a:miter lim="800000"/>
            <a:headEnd/>
            <a:tailEnd/>
          </a:ln>
        </p:spPr>
      </p:pic>
      <p:sp>
        <p:nvSpPr>
          <p:cNvPr id="5" name="TextBox 4"/>
          <p:cNvSpPr txBox="1"/>
          <p:nvPr/>
        </p:nvSpPr>
        <p:spPr>
          <a:xfrm>
            <a:off x="2133600" y="6457890"/>
            <a:ext cx="5443093" cy="400110"/>
          </a:xfrm>
          <a:prstGeom prst="rect">
            <a:avLst/>
          </a:prstGeom>
          <a:noFill/>
          <a:ln>
            <a:noFill/>
          </a:ln>
        </p:spPr>
        <p:txBody>
          <a:bodyPr wrap="none" rtlCol="0">
            <a:spAutoFit/>
          </a:bodyPr>
          <a:lstStyle/>
          <a:p>
            <a:r>
              <a:rPr lang="en-US" sz="2000" b="1" dirty="0" smtClean="0">
                <a:solidFill>
                  <a:srgbClr val="002060"/>
                </a:solidFill>
              </a:rPr>
              <a:t>http://www.le.ac.uk/pa/teach/va/welcome.html</a:t>
            </a:r>
            <a:endParaRPr lang="en-US" sz="2000" b="1" dirty="0">
              <a:solidFill>
                <a:srgbClr val="002060"/>
              </a:solidFill>
            </a:endParaRPr>
          </a:p>
        </p:txBody>
      </p:sp>
      <p:sp>
        <p:nvSpPr>
          <p:cNvPr id="6" name="Line 7"/>
          <p:cNvSpPr>
            <a:spLocks noChangeShapeType="1"/>
          </p:cNvSpPr>
          <p:nvPr/>
        </p:nvSpPr>
        <p:spPr bwMode="auto">
          <a:xfrm>
            <a:off x="304800" y="1676400"/>
            <a:ext cx="8253413" cy="0"/>
          </a:xfrm>
          <a:prstGeom prst="line">
            <a:avLst/>
          </a:prstGeom>
          <a:noFill/>
          <a:ln w="50800">
            <a:solidFill>
              <a:srgbClr val="33CCCC"/>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Choose a case, read the case history…</a:t>
            </a:r>
            <a:endParaRPr lang="en-US" b="1" dirty="0"/>
          </a:p>
        </p:txBody>
      </p:sp>
      <p:pic>
        <p:nvPicPr>
          <p:cNvPr id="9220" name="Picture 4"/>
          <p:cNvPicPr>
            <a:picLocks noChangeAspect="1" noChangeArrowheads="1"/>
          </p:cNvPicPr>
          <p:nvPr/>
        </p:nvPicPr>
        <p:blipFill>
          <a:blip r:embed="rId2" cstate="print"/>
          <a:srcRect/>
          <a:stretch>
            <a:fillRect/>
          </a:stretch>
        </p:blipFill>
        <p:spPr bwMode="auto">
          <a:xfrm>
            <a:off x="762000" y="1600200"/>
            <a:ext cx="7924800" cy="4953000"/>
          </a:xfrm>
          <a:prstGeom prst="rect">
            <a:avLst/>
          </a:prstGeom>
          <a:noFill/>
          <a:ln w="9525">
            <a:noFill/>
            <a:miter lim="800000"/>
            <a:headEnd/>
            <a:tailEnd/>
          </a:ln>
        </p:spPr>
      </p:pic>
      <p:sp>
        <p:nvSpPr>
          <p:cNvPr id="4" name="Line 7"/>
          <p:cNvSpPr>
            <a:spLocks noChangeShapeType="1"/>
          </p:cNvSpPr>
          <p:nvPr/>
        </p:nvSpPr>
        <p:spPr bwMode="auto">
          <a:xfrm>
            <a:off x="381000" y="1295400"/>
            <a:ext cx="8253413" cy="0"/>
          </a:xfrm>
          <a:prstGeom prst="line">
            <a:avLst/>
          </a:prstGeom>
          <a:noFill/>
          <a:ln w="50800">
            <a:solidFill>
              <a:srgbClr val="33CCCC"/>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8077200" cy="1143000"/>
          </a:xfrm>
        </p:spPr>
        <p:txBody>
          <a:bodyPr>
            <a:normAutofit/>
          </a:bodyPr>
          <a:lstStyle/>
          <a:p>
            <a:pPr algn="ctr"/>
            <a:r>
              <a:rPr lang="en-US" sz="3600" b="1" dirty="0" smtClean="0"/>
              <a:t>...examine autopsy findings…</a:t>
            </a:r>
            <a:endParaRPr lang="en-US" sz="3600" b="1" dirty="0"/>
          </a:p>
        </p:txBody>
      </p:sp>
      <p:pic>
        <p:nvPicPr>
          <p:cNvPr id="10243" name="Picture 3"/>
          <p:cNvPicPr>
            <a:picLocks noChangeAspect="1" noChangeArrowheads="1"/>
          </p:cNvPicPr>
          <p:nvPr/>
        </p:nvPicPr>
        <p:blipFill>
          <a:blip r:embed="rId2" cstate="print"/>
          <a:srcRect/>
          <a:stretch>
            <a:fillRect/>
          </a:stretch>
        </p:blipFill>
        <p:spPr bwMode="auto">
          <a:xfrm>
            <a:off x="457200" y="1447800"/>
            <a:ext cx="8305800" cy="5191125"/>
          </a:xfrm>
          <a:prstGeom prst="rect">
            <a:avLst/>
          </a:prstGeom>
          <a:noFill/>
          <a:ln w="9525">
            <a:noFill/>
            <a:miter lim="800000"/>
            <a:headEnd/>
            <a:tailEnd/>
          </a:ln>
        </p:spPr>
      </p:pic>
      <p:sp>
        <p:nvSpPr>
          <p:cNvPr id="4" name="Line 7"/>
          <p:cNvSpPr>
            <a:spLocks noChangeShapeType="1"/>
          </p:cNvSpPr>
          <p:nvPr/>
        </p:nvSpPr>
        <p:spPr bwMode="auto">
          <a:xfrm>
            <a:off x="457200" y="1143000"/>
            <a:ext cx="8253413" cy="0"/>
          </a:xfrm>
          <a:prstGeom prst="line">
            <a:avLst/>
          </a:prstGeom>
          <a:noFill/>
          <a:ln w="50800">
            <a:solidFill>
              <a:srgbClr val="33CCCC"/>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lstStyle/>
          <a:p>
            <a:pPr algn="ctr"/>
            <a:r>
              <a:rPr lang="en-US" b="1" dirty="0" smtClean="0"/>
              <a:t>Workshop Schedule:</a:t>
            </a:r>
            <a:endParaRPr lang="en-US" b="1" dirty="0"/>
          </a:p>
        </p:txBody>
      </p:sp>
      <p:sp>
        <p:nvSpPr>
          <p:cNvPr id="3" name="Content Placeholder 2"/>
          <p:cNvSpPr>
            <a:spLocks noGrp="1"/>
          </p:cNvSpPr>
          <p:nvPr>
            <p:ph sz="quarter" idx="1"/>
          </p:nvPr>
        </p:nvSpPr>
        <p:spPr>
          <a:xfrm>
            <a:off x="152400" y="1295400"/>
            <a:ext cx="8991600" cy="5181600"/>
          </a:xfrm>
        </p:spPr>
        <p:txBody>
          <a:bodyPr>
            <a:noAutofit/>
          </a:bodyPr>
          <a:lstStyle/>
          <a:p>
            <a:r>
              <a:rPr lang="en-US" sz="2300" b="1" dirty="0" smtClean="0"/>
              <a:t>9:10 AM	Introduction</a:t>
            </a:r>
          </a:p>
          <a:p>
            <a:pPr>
              <a:buNone/>
            </a:pPr>
            <a:r>
              <a:rPr lang="en-US" sz="2300" b="1" dirty="0" smtClean="0">
                <a:solidFill>
                  <a:srgbClr val="FF0000"/>
                </a:solidFill>
              </a:rPr>
              <a:t>			Mark E. Sobel, ASIP, ICPI</a:t>
            </a:r>
          </a:p>
          <a:p>
            <a:r>
              <a:rPr lang="en-US" sz="2300" b="1" dirty="0" smtClean="0"/>
              <a:t>9:30 AM	Menacing Microbes: The Threat of Bioterrorism</a:t>
            </a:r>
          </a:p>
          <a:p>
            <a:pPr>
              <a:buNone/>
            </a:pPr>
            <a:r>
              <a:rPr lang="en-US" sz="2300" b="1" dirty="0" smtClean="0">
                <a:solidFill>
                  <a:srgbClr val="FF0000"/>
                </a:solidFill>
              </a:rPr>
              <a:t>			Martha Furie, Stony Brook University</a:t>
            </a:r>
          </a:p>
          <a:p>
            <a:r>
              <a:rPr lang="en-US" sz="2300" b="1" dirty="0" smtClean="0"/>
              <a:t>10:15 AM	Break</a:t>
            </a:r>
          </a:p>
          <a:p>
            <a:r>
              <a:rPr lang="en-US" sz="2300" b="1" dirty="0" smtClean="0"/>
              <a:t>10:30 AM	Stem Cells: Story of Dr. Jekyll and Mr. Hyde</a:t>
            </a:r>
          </a:p>
          <a:p>
            <a:pPr>
              <a:buNone/>
            </a:pPr>
            <a:r>
              <a:rPr lang="en-US" sz="2300" b="1" dirty="0" smtClean="0">
                <a:solidFill>
                  <a:srgbClr val="FF0000"/>
                </a:solidFill>
              </a:rPr>
              <a:t>			S. Paul S. Monga, University of Pittsburgh</a:t>
            </a:r>
          </a:p>
          <a:p>
            <a:r>
              <a:rPr lang="en-US" sz="2300" b="1" dirty="0" smtClean="0"/>
              <a:t>11:15 AM	Break</a:t>
            </a:r>
          </a:p>
          <a:p>
            <a:r>
              <a:rPr lang="en-US" sz="2300" b="1" dirty="0" smtClean="0"/>
              <a:t>11:30 AM	Smoking-Related Lung Disease in 3D: Not Your 			Standard Lecture</a:t>
            </a:r>
          </a:p>
          <a:p>
            <a:pPr>
              <a:buNone/>
            </a:pPr>
            <a:r>
              <a:rPr lang="en-US" sz="2300" b="1" dirty="0" smtClean="0">
                <a:solidFill>
                  <a:srgbClr val="FF0000"/>
                </a:solidFill>
              </a:rPr>
              <a:t>			Dani Zander, Pennsylvania </a:t>
            </a:r>
            <a:r>
              <a:rPr lang="en-US" sz="2300" b="1" dirty="0">
                <a:solidFill>
                  <a:srgbClr val="FF0000"/>
                </a:solidFill>
              </a:rPr>
              <a:t>State Hershey Medical </a:t>
            </a:r>
            <a:r>
              <a:rPr lang="en-US" sz="2300" b="1" dirty="0" smtClean="0">
                <a:solidFill>
                  <a:srgbClr val="FF0000"/>
                </a:solidFill>
              </a:rPr>
              <a:t>Center</a:t>
            </a:r>
          </a:p>
          <a:p>
            <a:r>
              <a:rPr lang="en-US" sz="2300" b="1" dirty="0" smtClean="0"/>
              <a:t>12:15 PM	Tour the Exhibits</a:t>
            </a:r>
          </a:p>
          <a:p>
            <a:pPr algn="ctr"/>
            <a:endParaRPr lang="en-US" sz="2200" dirty="0" smtClean="0"/>
          </a:p>
        </p:txBody>
      </p:sp>
      <p:sp>
        <p:nvSpPr>
          <p:cNvPr id="4" name="Line 7"/>
          <p:cNvSpPr>
            <a:spLocks noChangeShapeType="1"/>
          </p:cNvSpPr>
          <p:nvPr/>
        </p:nvSpPr>
        <p:spPr bwMode="auto">
          <a:xfrm>
            <a:off x="304800" y="1143000"/>
            <a:ext cx="8253413" cy="0"/>
          </a:xfrm>
          <a:prstGeom prst="line">
            <a:avLst/>
          </a:prstGeom>
          <a:noFill/>
          <a:ln w="50800">
            <a:solidFill>
              <a:srgbClr val="33CCCC"/>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8001000" cy="1143000"/>
          </a:xfrm>
        </p:spPr>
        <p:txBody>
          <a:bodyPr>
            <a:normAutofit/>
          </a:bodyPr>
          <a:lstStyle/>
          <a:p>
            <a:pPr algn="ctr"/>
            <a:r>
              <a:rPr lang="en-US" sz="3600" b="1" dirty="0" smtClean="0"/>
              <a:t>… and make a diagnosis</a:t>
            </a:r>
            <a:endParaRPr lang="en-US" sz="3600" b="1" dirty="0"/>
          </a:p>
        </p:txBody>
      </p:sp>
      <p:pic>
        <p:nvPicPr>
          <p:cNvPr id="11266" name="Picture 2"/>
          <p:cNvPicPr>
            <a:picLocks noChangeAspect="1" noChangeArrowheads="1"/>
          </p:cNvPicPr>
          <p:nvPr/>
        </p:nvPicPr>
        <p:blipFill>
          <a:blip r:embed="rId2" cstate="print"/>
          <a:srcRect/>
          <a:stretch>
            <a:fillRect/>
          </a:stretch>
        </p:blipFill>
        <p:spPr bwMode="auto">
          <a:xfrm>
            <a:off x="563880" y="1447800"/>
            <a:ext cx="8046720" cy="5029200"/>
          </a:xfrm>
          <a:prstGeom prst="rect">
            <a:avLst/>
          </a:prstGeom>
          <a:noFill/>
          <a:ln w="9525">
            <a:noFill/>
            <a:miter lim="800000"/>
            <a:headEnd/>
            <a:tailEnd/>
          </a:ln>
        </p:spPr>
      </p:pic>
      <p:pic>
        <p:nvPicPr>
          <p:cNvPr id="11267" name="Picture 3"/>
          <p:cNvPicPr>
            <a:picLocks noChangeAspect="1" noChangeArrowheads="1"/>
          </p:cNvPicPr>
          <p:nvPr/>
        </p:nvPicPr>
        <p:blipFill>
          <a:blip r:embed="rId3" cstate="print"/>
          <a:srcRect/>
          <a:stretch>
            <a:fillRect/>
          </a:stretch>
        </p:blipFill>
        <p:spPr bwMode="auto">
          <a:xfrm>
            <a:off x="4465320" y="3124200"/>
            <a:ext cx="4008120" cy="2505075"/>
          </a:xfrm>
          <a:prstGeom prst="rect">
            <a:avLst/>
          </a:prstGeom>
          <a:noFill/>
          <a:ln w="9525">
            <a:noFill/>
            <a:miter lim="800000"/>
            <a:headEnd/>
            <a:tailEnd/>
          </a:ln>
        </p:spPr>
      </p:pic>
      <p:sp>
        <p:nvSpPr>
          <p:cNvPr id="5" name="Line 7"/>
          <p:cNvSpPr>
            <a:spLocks noChangeShapeType="1"/>
          </p:cNvSpPr>
          <p:nvPr/>
        </p:nvSpPr>
        <p:spPr bwMode="auto">
          <a:xfrm>
            <a:off x="457200" y="1066800"/>
            <a:ext cx="8253413" cy="0"/>
          </a:xfrm>
          <a:prstGeom prst="line">
            <a:avLst/>
          </a:prstGeom>
          <a:noFill/>
          <a:ln w="50800">
            <a:solidFill>
              <a:srgbClr val="33CCCC"/>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fontScale="90000"/>
          </a:bodyPr>
          <a:lstStyle/>
          <a:p>
            <a:pPr algn="ctr"/>
            <a:r>
              <a:rPr lang="en-US" b="1" dirty="0" err="1" smtClean="0"/>
              <a:t>Medpix</a:t>
            </a:r>
            <a:r>
              <a:rPr lang="en-US" b="1" dirty="0" smtClean="0"/>
              <a:t>, a database of radiology teaching files and images</a:t>
            </a:r>
            <a:endParaRPr lang="en-US" b="1" dirty="0"/>
          </a:p>
        </p:txBody>
      </p:sp>
      <p:sp>
        <p:nvSpPr>
          <p:cNvPr id="8" name="TextBox 7"/>
          <p:cNvSpPr txBox="1"/>
          <p:nvPr/>
        </p:nvSpPr>
        <p:spPr>
          <a:xfrm>
            <a:off x="2667000" y="6400800"/>
            <a:ext cx="3451779" cy="707886"/>
          </a:xfrm>
          <a:prstGeom prst="rect">
            <a:avLst/>
          </a:prstGeom>
          <a:noFill/>
        </p:spPr>
        <p:txBody>
          <a:bodyPr wrap="square" rtlCol="0">
            <a:spAutoFit/>
          </a:bodyPr>
          <a:lstStyle/>
          <a:p>
            <a:r>
              <a:rPr lang="en-US" sz="2000" b="1" dirty="0">
                <a:solidFill>
                  <a:srgbClr val="002060"/>
                </a:solidFill>
              </a:rPr>
              <a:t>http://</a:t>
            </a:r>
            <a:r>
              <a:rPr lang="en-US" sz="2000" b="1" dirty="0" err="1">
                <a:solidFill>
                  <a:srgbClr val="002060"/>
                </a:solidFill>
              </a:rPr>
              <a:t>rad.usuhs.edu</a:t>
            </a:r>
            <a:r>
              <a:rPr lang="en-US" sz="2000" b="1" dirty="0">
                <a:solidFill>
                  <a:srgbClr val="002060"/>
                </a:solidFill>
              </a:rPr>
              <a:t>/</a:t>
            </a:r>
            <a:r>
              <a:rPr lang="en-US" sz="2000" b="1" dirty="0" err="1">
                <a:solidFill>
                  <a:srgbClr val="002060"/>
                </a:solidFill>
              </a:rPr>
              <a:t>medpix</a:t>
            </a:r>
            <a:r>
              <a:rPr lang="en-US" sz="2000" b="1" dirty="0">
                <a:solidFill>
                  <a:srgbClr val="002060"/>
                </a:solidFill>
              </a:rPr>
              <a:t>/</a:t>
            </a:r>
          </a:p>
          <a:p>
            <a:endParaRPr lang="en-US" sz="2000" dirty="0"/>
          </a:p>
        </p:txBody>
      </p:sp>
      <p:pic>
        <p:nvPicPr>
          <p:cNvPr id="10" name="Content Placeholder 9" descr="capture`.tiff"/>
          <p:cNvPicPr>
            <a:picLocks noGrp="1" noChangeAspect="1"/>
          </p:cNvPicPr>
          <p:nvPr>
            <p:ph sz="quarter" idx="1"/>
          </p:nvPr>
        </p:nvPicPr>
        <p:blipFill>
          <a:blip r:embed="rId3" cstate="print">
            <a:extLst>
              <a:ext uri="{28A0092B-C50C-407E-A947-70E740481C1C}">
                <a14:useLocalDpi xmlns="" xmlns:a14="http://schemas.microsoft.com/office/drawing/2010/main" val="0"/>
              </a:ext>
            </a:extLst>
          </a:blip>
          <a:srcRect t="2941" b="2941"/>
          <a:stretch>
            <a:fillRect/>
          </a:stretch>
        </p:blipFill>
        <p:spPr>
          <a:xfrm>
            <a:off x="457200" y="1524000"/>
            <a:ext cx="8290560" cy="4876800"/>
          </a:xfrm>
        </p:spPr>
      </p:pic>
      <p:sp>
        <p:nvSpPr>
          <p:cNvPr id="5" name="Line 7"/>
          <p:cNvSpPr>
            <a:spLocks noChangeShapeType="1"/>
          </p:cNvSpPr>
          <p:nvPr/>
        </p:nvSpPr>
        <p:spPr bwMode="auto">
          <a:xfrm>
            <a:off x="381000" y="1371600"/>
            <a:ext cx="8253413" cy="0"/>
          </a:xfrm>
          <a:prstGeom prst="line">
            <a:avLst/>
          </a:prstGeom>
          <a:noFill/>
          <a:ln w="50800">
            <a:solidFill>
              <a:srgbClr val="33CCCC"/>
            </a:solidFill>
            <a:round/>
            <a:headEnd/>
            <a:tailEnd/>
          </a:ln>
          <a:effectLst/>
        </p:spPr>
        <p:txBody>
          <a:bodyPr wrap="none" anchor="ctr"/>
          <a:lstStyle/>
          <a:p>
            <a:endParaRPr lang="en-US"/>
          </a:p>
        </p:txBody>
      </p:sp>
    </p:spTree>
    <p:extLst>
      <p:ext uri="{BB962C8B-B14F-4D97-AF65-F5344CB8AC3E}">
        <p14:creationId xmlns="" xmlns:p14="http://schemas.microsoft.com/office/powerpoint/2010/main" val="19481772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pPr algn="ctr"/>
            <a:r>
              <a:rPr lang="en-US" b="1" dirty="0"/>
              <a:t>Visible Proofs </a:t>
            </a:r>
            <a:r>
              <a:rPr lang="en-US" b="1" dirty="0" smtClean="0"/>
              <a:t/>
            </a:r>
            <a:br>
              <a:rPr lang="en-US" b="1" dirty="0" smtClean="0"/>
            </a:br>
            <a:r>
              <a:rPr lang="en-US" sz="4000" b="1" dirty="0" smtClean="0"/>
              <a:t>(</a:t>
            </a:r>
            <a:r>
              <a:rPr lang="en-US" sz="4000" b="1" dirty="0"/>
              <a:t>history of forensic medicine website) </a:t>
            </a:r>
          </a:p>
        </p:txBody>
      </p:sp>
      <p:pic>
        <p:nvPicPr>
          <p:cNvPr id="4" name="Content Placeholder 3" descr="capture2.tiff"/>
          <p:cNvPicPr>
            <a:picLocks noGrp="1" noChangeAspect="1"/>
          </p:cNvPicPr>
          <p:nvPr>
            <p:ph sz="quarter" idx="1"/>
          </p:nvPr>
        </p:nvPicPr>
        <p:blipFill>
          <a:blip r:embed="rId2" cstate="print">
            <a:extLst>
              <a:ext uri="{28A0092B-C50C-407E-A947-70E740481C1C}">
                <a14:useLocalDpi xmlns="" xmlns:a14="http://schemas.microsoft.com/office/drawing/2010/main" val="0"/>
              </a:ext>
            </a:extLst>
          </a:blip>
          <a:srcRect t="2941" b="2941"/>
          <a:stretch>
            <a:fillRect/>
          </a:stretch>
        </p:blipFill>
        <p:spPr>
          <a:xfrm>
            <a:off x="533400" y="1447799"/>
            <a:ext cx="8229600" cy="4840941"/>
          </a:xfrm>
        </p:spPr>
      </p:pic>
      <p:sp>
        <p:nvSpPr>
          <p:cNvPr id="5" name="TextBox 4"/>
          <p:cNvSpPr txBox="1"/>
          <p:nvPr/>
        </p:nvSpPr>
        <p:spPr>
          <a:xfrm>
            <a:off x="2209800" y="6324600"/>
            <a:ext cx="5549276" cy="400110"/>
          </a:xfrm>
          <a:prstGeom prst="rect">
            <a:avLst/>
          </a:prstGeom>
          <a:noFill/>
        </p:spPr>
        <p:txBody>
          <a:bodyPr wrap="none" rtlCol="0">
            <a:spAutoFit/>
          </a:bodyPr>
          <a:lstStyle/>
          <a:p>
            <a:r>
              <a:rPr lang="en-US" sz="2000" b="1" dirty="0">
                <a:solidFill>
                  <a:srgbClr val="002060"/>
                </a:solidFill>
              </a:rPr>
              <a:t>http://</a:t>
            </a:r>
            <a:r>
              <a:rPr lang="en-US" sz="2000" b="1" dirty="0" err="1">
                <a:solidFill>
                  <a:srgbClr val="002060"/>
                </a:solidFill>
              </a:rPr>
              <a:t>www.nlm.nih.gov</a:t>
            </a:r>
            <a:r>
              <a:rPr lang="en-US" sz="2000" b="1" dirty="0">
                <a:solidFill>
                  <a:srgbClr val="002060"/>
                </a:solidFill>
              </a:rPr>
              <a:t>/</a:t>
            </a:r>
            <a:r>
              <a:rPr lang="en-US" sz="2000" b="1" dirty="0" err="1">
                <a:solidFill>
                  <a:srgbClr val="002060"/>
                </a:solidFill>
              </a:rPr>
              <a:t>visibleproofs</a:t>
            </a:r>
            <a:r>
              <a:rPr lang="en-US" sz="2000" b="1" dirty="0">
                <a:solidFill>
                  <a:srgbClr val="002060"/>
                </a:solidFill>
              </a:rPr>
              <a:t>/</a:t>
            </a:r>
            <a:r>
              <a:rPr lang="en-US" sz="2000" b="1" dirty="0" err="1">
                <a:solidFill>
                  <a:srgbClr val="002060"/>
                </a:solidFill>
              </a:rPr>
              <a:t>index.html</a:t>
            </a:r>
            <a:endParaRPr lang="en-US" sz="2000" b="1" dirty="0"/>
          </a:p>
        </p:txBody>
      </p:sp>
      <p:sp>
        <p:nvSpPr>
          <p:cNvPr id="6" name="Line 7"/>
          <p:cNvSpPr>
            <a:spLocks noChangeShapeType="1"/>
          </p:cNvSpPr>
          <p:nvPr/>
        </p:nvSpPr>
        <p:spPr bwMode="auto">
          <a:xfrm>
            <a:off x="381000" y="1295400"/>
            <a:ext cx="8253413" cy="0"/>
          </a:xfrm>
          <a:prstGeom prst="line">
            <a:avLst/>
          </a:prstGeom>
          <a:noFill/>
          <a:ln w="50800">
            <a:solidFill>
              <a:srgbClr val="33CCCC"/>
            </a:solidFill>
            <a:round/>
            <a:headEnd/>
            <a:tailEnd/>
          </a:ln>
          <a:effectLst/>
        </p:spPr>
        <p:txBody>
          <a:bodyPr wrap="none" anchor="ctr"/>
          <a:lstStyle/>
          <a:p>
            <a:endParaRPr lang="en-US"/>
          </a:p>
        </p:txBody>
      </p:sp>
    </p:spTree>
    <p:extLst>
      <p:ext uri="{BB962C8B-B14F-4D97-AF65-F5344CB8AC3E}">
        <p14:creationId xmlns="" xmlns:p14="http://schemas.microsoft.com/office/powerpoint/2010/main" val="7397193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b="1" dirty="0"/>
              <a:t>The Pathology Guy (general topics on pathology as well as forensic issues</a:t>
            </a:r>
            <a:r>
              <a:rPr lang="en-US" b="1" dirty="0" smtClean="0"/>
              <a:t>)</a:t>
            </a:r>
            <a:endParaRPr lang="en-US" b="1" dirty="0"/>
          </a:p>
        </p:txBody>
      </p:sp>
      <p:pic>
        <p:nvPicPr>
          <p:cNvPr id="4" name="Content Placeholder 3" descr="capture3.tiff"/>
          <p:cNvPicPr>
            <a:picLocks noGrp="1" noChangeAspect="1"/>
          </p:cNvPicPr>
          <p:nvPr>
            <p:ph sz="quarter" idx="1"/>
          </p:nvPr>
        </p:nvPicPr>
        <p:blipFill>
          <a:blip r:embed="rId2" cstate="print">
            <a:extLst>
              <a:ext uri="{28A0092B-C50C-407E-A947-70E740481C1C}">
                <a14:useLocalDpi xmlns="" xmlns:a14="http://schemas.microsoft.com/office/drawing/2010/main" val="0"/>
              </a:ext>
            </a:extLst>
          </a:blip>
          <a:srcRect t="2941" b="2941"/>
          <a:stretch>
            <a:fillRect/>
          </a:stretch>
        </p:blipFill>
        <p:spPr>
          <a:xfrm>
            <a:off x="533400" y="1447799"/>
            <a:ext cx="8305800" cy="4885765"/>
          </a:xfrm>
        </p:spPr>
      </p:pic>
      <p:sp>
        <p:nvSpPr>
          <p:cNvPr id="5" name="TextBox 4"/>
          <p:cNvSpPr txBox="1"/>
          <p:nvPr/>
        </p:nvSpPr>
        <p:spPr>
          <a:xfrm>
            <a:off x="3124200" y="6324600"/>
            <a:ext cx="3038268" cy="400110"/>
          </a:xfrm>
          <a:prstGeom prst="rect">
            <a:avLst/>
          </a:prstGeom>
          <a:noFill/>
        </p:spPr>
        <p:txBody>
          <a:bodyPr wrap="none" rtlCol="0">
            <a:spAutoFit/>
          </a:bodyPr>
          <a:lstStyle/>
          <a:p>
            <a:r>
              <a:rPr lang="en-US" sz="2000" b="1" dirty="0">
                <a:solidFill>
                  <a:srgbClr val="002060"/>
                </a:solidFill>
              </a:rPr>
              <a:t>http://</a:t>
            </a:r>
            <a:r>
              <a:rPr lang="en-US" sz="2000" b="1" dirty="0" err="1">
                <a:solidFill>
                  <a:srgbClr val="002060"/>
                </a:solidFill>
              </a:rPr>
              <a:t>www.pathguy.com</a:t>
            </a:r>
            <a:r>
              <a:rPr lang="en-US" sz="2000" b="1" dirty="0">
                <a:solidFill>
                  <a:srgbClr val="002060"/>
                </a:solidFill>
              </a:rPr>
              <a:t>/</a:t>
            </a:r>
            <a:endParaRPr lang="en-US" sz="2000" b="1" dirty="0"/>
          </a:p>
        </p:txBody>
      </p:sp>
      <p:sp>
        <p:nvSpPr>
          <p:cNvPr id="6" name="Line 7"/>
          <p:cNvSpPr>
            <a:spLocks noChangeShapeType="1"/>
          </p:cNvSpPr>
          <p:nvPr/>
        </p:nvSpPr>
        <p:spPr bwMode="auto">
          <a:xfrm>
            <a:off x="381000" y="1295400"/>
            <a:ext cx="8253413" cy="0"/>
          </a:xfrm>
          <a:prstGeom prst="line">
            <a:avLst/>
          </a:prstGeom>
          <a:noFill/>
          <a:ln w="50800">
            <a:solidFill>
              <a:srgbClr val="33CCCC"/>
            </a:solidFill>
            <a:round/>
            <a:headEnd/>
            <a:tailEnd/>
          </a:ln>
          <a:effectLst/>
        </p:spPr>
        <p:txBody>
          <a:bodyPr wrap="none" anchor="ctr"/>
          <a:lstStyle/>
          <a:p>
            <a:endParaRPr lang="en-US"/>
          </a:p>
        </p:txBody>
      </p:sp>
    </p:spTree>
    <p:extLst>
      <p:ext uri="{BB962C8B-B14F-4D97-AF65-F5344CB8AC3E}">
        <p14:creationId xmlns="" xmlns:p14="http://schemas.microsoft.com/office/powerpoint/2010/main" val="2886809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1143000"/>
          </a:xfrm>
        </p:spPr>
        <p:txBody>
          <a:bodyPr>
            <a:normAutofit fontScale="90000"/>
          </a:bodyPr>
          <a:lstStyle/>
          <a:p>
            <a:pPr algn="ctr"/>
            <a:r>
              <a:rPr lang="en-US" b="1" dirty="0" smtClean="0"/>
              <a:t>Science resources for teachers: </a:t>
            </a:r>
            <a:br>
              <a:rPr lang="en-US" b="1" dirty="0" smtClean="0"/>
            </a:br>
            <a:r>
              <a:rPr lang="en-US" b="1" dirty="0" smtClean="0"/>
              <a:t>NIH Curriculum Supplements</a:t>
            </a:r>
            <a:endParaRPr lang="en-US" b="1" dirty="0"/>
          </a:p>
        </p:txBody>
      </p:sp>
      <p:sp>
        <p:nvSpPr>
          <p:cNvPr id="5" name="TextBox 4"/>
          <p:cNvSpPr txBox="1"/>
          <p:nvPr/>
        </p:nvSpPr>
        <p:spPr>
          <a:xfrm>
            <a:off x="990600" y="6381690"/>
            <a:ext cx="7854695" cy="400110"/>
          </a:xfrm>
          <a:prstGeom prst="rect">
            <a:avLst/>
          </a:prstGeom>
          <a:noFill/>
          <a:ln>
            <a:noFill/>
          </a:ln>
        </p:spPr>
        <p:txBody>
          <a:bodyPr wrap="square" rtlCol="0">
            <a:spAutoFit/>
          </a:bodyPr>
          <a:lstStyle/>
          <a:p>
            <a:r>
              <a:rPr lang="en-US" sz="2000" b="1" dirty="0" smtClean="0">
                <a:solidFill>
                  <a:srgbClr val="002060"/>
                </a:solidFill>
              </a:rPr>
              <a:t>http://science.education.nih.gov/customers.nsf/highschool.htm</a:t>
            </a:r>
            <a:endParaRPr lang="en-US" sz="2000" b="1" dirty="0">
              <a:solidFill>
                <a:srgbClr val="002060"/>
              </a:solidFill>
            </a:endParaRPr>
          </a:p>
        </p:txBody>
      </p:sp>
      <p:pic>
        <p:nvPicPr>
          <p:cNvPr id="3" name="Picture 2" descr="capture5.tiff"/>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33400" y="1295400"/>
            <a:ext cx="8229600" cy="5143500"/>
          </a:xfrm>
          <a:prstGeom prst="rect">
            <a:avLst/>
          </a:prstGeom>
        </p:spPr>
      </p:pic>
      <p:sp>
        <p:nvSpPr>
          <p:cNvPr id="6" name="Line 7"/>
          <p:cNvSpPr>
            <a:spLocks noChangeShapeType="1"/>
          </p:cNvSpPr>
          <p:nvPr/>
        </p:nvSpPr>
        <p:spPr bwMode="auto">
          <a:xfrm>
            <a:off x="457200" y="1219200"/>
            <a:ext cx="8253413" cy="0"/>
          </a:xfrm>
          <a:prstGeom prst="line">
            <a:avLst/>
          </a:prstGeom>
          <a:noFill/>
          <a:ln w="50800">
            <a:solidFill>
              <a:srgbClr val="33CCCC"/>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1143000"/>
          </a:xfrm>
        </p:spPr>
        <p:txBody>
          <a:bodyPr>
            <a:normAutofit fontScale="90000"/>
          </a:bodyPr>
          <a:lstStyle/>
          <a:p>
            <a:pPr algn="ctr"/>
            <a:r>
              <a:rPr lang="en-US" b="1" dirty="0" smtClean="0"/>
              <a:t>Science resources for teachers: </a:t>
            </a:r>
            <a:br>
              <a:rPr lang="en-US" b="1" dirty="0" smtClean="0"/>
            </a:br>
            <a:r>
              <a:rPr lang="en-US" b="1" dirty="0" smtClean="0"/>
              <a:t>PBS Classroom Resources</a:t>
            </a:r>
            <a:endParaRPr lang="en-US" b="1" dirty="0"/>
          </a:p>
        </p:txBody>
      </p:sp>
      <p:pic>
        <p:nvPicPr>
          <p:cNvPr id="13314" name="Picture 2"/>
          <p:cNvPicPr>
            <a:picLocks noChangeAspect="1" noChangeArrowheads="1"/>
          </p:cNvPicPr>
          <p:nvPr/>
        </p:nvPicPr>
        <p:blipFill>
          <a:blip r:embed="rId2" cstate="print"/>
          <a:srcRect/>
          <a:stretch>
            <a:fillRect/>
          </a:stretch>
        </p:blipFill>
        <p:spPr bwMode="auto">
          <a:xfrm>
            <a:off x="762000" y="1381126"/>
            <a:ext cx="7924800" cy="4953000"/>
          </a:xfrm>
          <a:prstGeom prst="rect">
            <a:avLst/>
          </a:prstGeom>
          <a:noFill/>
          <a:ln w="9525">
            <a:noFill/>
            <a:miter lim="800000"/>
            <a:headEnd/>
            <a:tailEnd/>
          </a:ln>
        </p:spPr>
      </p:pic>
      <p:sp>
        <p:nvSpPr>
          <p:cNvPr id="6" name="TextBox 5"/>
          <p:cNvSpPr txBox="1"/>
          <p:nvPr/>
        </p:nvSpPr>
        <p:spPr>
          <a:xfrm>
            <a:off x="990600" y="6400800"/>
            <a:ext cx="8175250" cy="400110"/>
          </a:xfrm>
          <a:prstGeom prst="rect">
            <a:avLst/>
          </a:prstGeom>
          <a:noFill/>
          <a:ln>
            <a:noFill/>
          </a:ln>
        </p:spPr>
        <p:txBody>
          <a:bodyPr wrap="square" rtlCol="0">
            <a:spAutoFit/>
          </a:bodyPr>
          <a:lstStyle/>
          <a:p>
            <a:r>
              <a:rPr lang="en-US" sz="2000" b="1" dirty="0" smtClean="0">
                <a:solidFill>
                  <a:srgbClr val="002060"/>
                </a:solidFill>
              </a:rPr>
              <a:t>http://www.pbs.org/teachers/classroom/9-12/science-tech/resources/</a:t>
            </a:r>
            <a:endParaRPr lang="en-US" sz="2000" b="1" dirty="0">
              <a:solidFill>
                <a:srgbClr val="002060"/>
              </a:solidFill>
            </a:endParaRPr>
          </a:p>
        </p:txBody>
      </p:sp>
      <p:sp>
        <p:nvSpPr>
          <p:cNvPr id="5" name="Line 7"/>
          <p:cNvSpPr>
            <a:spLocks noChangeShapeType="1"/>
          </p:cNvSpPr>
          <p:nvPr/>
        </p:nvSpPr>
        <p:spPr bwMode="auto">
          <a:xfrm>
            <a:off x="533400" y="1219200"/>
            <a:ext cx="8253413" cy="0"/>
          </a:xfrm>
          <a:prstGeom prst="line">
            <a:avLst/>
          </a:prstGeom>
          <a:noFill/>
          <a:ln w="50800">
            <a:solidFill>
              <a:srgbClr val="33CCCC"/>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How do I know if a career in biology is right for me?</a:t>
            </a:r>
            <a:endParaRPr lang="en-US" b="1" dirty="0"/>
          </a:p>
        </p:txBody>
      </p:sp>
      <p:sp>
        <p:nvSpPr>
          <p:cNvPr id="3" name="Content Placeholder 2"/>
          <p:cNvSpPr>
            <a:spLocks noGrp="1"/>
          </p:cNvSpPr>
          <p:nvPr>
            <p:ph sz="quarter" idx="1"/>
          </p:nvPr>
        </p:nvSpPr>
        <p:spPr>
          <a:xfrm>
            <a:off x="457200" y="2332037"/>
            <a:ext cx="8229600" cy="4525963"/>
          </a:xfrm>
        </p:spPr>
        <p:txBody>
          <a:bodyPr>
            <a:normAutofit/>
          </a:bodyPr>
          <a:lstStyle/>
          <a:p>
            <a:pPr marL="0" indent="0">
              <a:buNone/>
            </a:pPr>
            <a:r>
              <a:rPr lang="en-US" sz="3600" b="1" dirty="0" smtClean="0"/>
              <a:t>Information and advice on choosing a career in biology:</a:t>
            </a:r>
            <a:endParaRPr lang="en-US" sz="3000" dirty="0" smtClean="0"/>
          </a:p>
          <a:p>
            <a:pPr lvl="1">
              <a:buFont typeface="Wingdings" pitchFamily="2" charset="2"/>
              <a:buChar char="§"/>
            </a:pPr>
            <a:r>
              <a:rPr lang="en-US" sz="3000" b="1" dirty="0" smtClean="0"/>
              <a:t>Biology professions</a:t>
            </a:r>
          </a:p>
          <a:p>
            <a:pPr lvl="1">
              <a:buFont typeface="Wingdings" pitchFamily="2" charset="2"/>
              <a:buChar char="§"/>
            </a:pPr>
            <a:r>
              <a:rPr lang="en-US" sz="3000" b="1" dirty="0" smtClean="0"/>
              <a:t>Career outlook</a:t>
            </a:r>
          </a:p>
          <a:p>
            <a:pPr lvl="1">
              <a:buFont typeface="Wingdings" pitchFamily="2" charset="2"/>
              <a:buChar char="§"/>
            </a:pPr>
            <a:r>
              <a:rPr lang="en-US" sz="3000" b="1" dirty="0" smtClean="0"/>
              <a:t>Areas of study</a:t>
            </a:r>
          </a:p>
          <a:p>
            <a:pPr lvl="1">
              <a:buFont typeface="Wingdings" pitchFamily="2" charset="2"/>
              <a:buChar char="§"/>
            </a:pPr>
            <a:r>
              <a:rPr lang="en-US" sz="3000" b="1" dirty="0" smtClean="0"/>
              <a:t>Personal anecdotes </a:t>
            </a:r>
          </a:p>
          <a:p>
            <a:pPr lvl="1">
              <a:buFont typeface="Wingdings" pitchFamily="2" charset="2"/>
              <a:buChar char="§"/>
            </a:pPr>
            <a:r>
              <a:rPr lang="en-US" sz="3000" b="1" dirty="0" smtClean="0"/>
              <a:t>Personality quiz</a:t>
            </a:r>
          </a:p>
          <a:p>
            <a:pPr lvl="1">
              <a:buNone/>
            </a:pPr>
            <a:endParaRPr lang="en-US" sz="3200" b="1" dirty="0" smtClean="0">
              <a:solidFill>
                <a:srgbClr val="002060"/>
              </a:solidFill>
            </a:endParaRPr>
          </a:p>
          <a:p>
            <a:pPr lvl="1">
              <a:buNone/>
            </a:pPr>
            <a:endParaRPr lang="en-US" sz="3000" b="1" dirty="0"/>
          </a:p>
        </p:txBody>
      </p:sp>
      <p:sp>
        <p:nvSpPr>
          <p:cNvPr id="4" name="Line 7"/>
          <p:cNvSpPr>
            <a:spLocks noChangeShapeType="1"/>
          </p:cNvSpPr>
          <p:nvPr/>
        </p:nvSpPr>
        <p:spPr bwMode="auto">
          <a:xfrm>
            <a:off x="304800" y="2209800"/>
            <a:ext cx="8253413" cy="0"/>
          </a:xfrm>
          <a:prstGeom prst="line">
            <a:avLst/>
          </a:prstGeom>
          <a:noFill/>
          <a:ln w="50800">
            <a:solidFill>
              <a:srgbClr val="33CCCC"/>
            </a:solidFill>
            <a:round/>
            <a:headEnd/>
            <a:tailEnd/>
          </a:ln>
          <a:effectLst/>
        </p:spPr>
        <p:txBody>
          <a:bodyPr wrap="none" anchor="ctr"/>
          <a:lstStyle/>
          <a:p>
            <a:endParaRPr lang="en-US"/>
          </a:p>
        </p:txBody>
      </p:sp>
      <p:sp>
        <p:nvSpPr>
          <p:cNvPr id="5" name="Rectangle 4"/>
          <p:cNvSpPr/>
          <p:nvPr/>
        </p:nvSpPr>
        <p:spPr>
          <a:xfrm>
            <a:off x="838200" y="1524000"/>
            <a:ext cx="7467600" cy="584775"/>
          </a:xfrm>
          <a:prstGeom prst="rect">
            <a:avLst/>
          </a:prstGeom>
        </p:spPr>
        <p:txBody>
          <a:bodyPr wrap="square">
            <a:spAutoFit/>
          </a:bodyPr>
          <a:lstStyle/>
          <a:p>
            <a:pPr lvl="1">
              <a:buNone/>
            </a:pPr>
            <a:r>
              <a:rPr lang="en-US" sz="3200" b="1" dirty="0" smtClean="0">
                <a:solidFill>
                  <a:srgbClr val="FF0000"/>
                </a:solidFill>
              </a:rPr>
              <a:t>http://www.onlinebiologydegree.com/</a:t>
            </a:r>
          </a:p>
        </p:txBody>
      </p:sp>
    </p:spTree>
    <p:extLst>
      <p:ext uri="{BB962C8B-B14F-4D97-AF65-F5344CB8AC3E}">
        <p14:creationId xmlns="" xmlns:p14="http://schemas.microsoft.com/office/powerpoint/2010/main" val="28097622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001000" cy="1143000"/>
          </a:xfrm>
        </p:spPr>
        <p:txBody>
          <a:bodyPr/>
          <a:lstStyle/>
          <a:p>
            <a:pPr algn="ctr"/>
            <a:r>
              <a:rPr lang="en-US" b="1" dirty="0" smtClean="0"/>
              <a:t>Take a personality quiz… </a:t>
            </a:r>
            <a:endParaRPr lang="en-US" b="1" dirty="0"/>
          </a:p>
        </p:txBody>
      </p:sp>
      <p:pic>
        <p:nvPicPr>
          <p:cNvPr id="10" name="Content Placeholder 9" descr="capture.tiff"/>
          <p:cNvPicPr>
            <a:picLocks noGrp="1" noChangeAspect="1"/>
          </p:cNvPicPr>
          <p:nvPr>
            <p:ph sz="quarter" idx="1"/>
          </p:nvPr>
        </p:nvPicPr>
        <p:blipFill>
          <a:blip r:embed="rId2" cstate="print">
            <a:extLst>
              <a:ext uri="{28A0092B-C50C-407E-A947-70E740481C1C}">
                <a14:useLocalDpi xmlns="" xmlns:a14="http://schemas.microsoft.com/office/drawing/2010/main" val="0"/>
              </a:ext>
            </a:extLst>
          </a:blip>
          <a:srcRect l="-16245" r="-16245"/>
          <a:stretch>
            <a:fillRect/>
          </a:stretch>
        </p:blipFill>
        <p:spPr>
          <a:xfrm>
            <a:off x="838200" y="1447800"/>
            <a:ext cx="7772400" cy="4572000"/>
          </a:xfrm>
        </p:spPr>
      </p:pic>
      <p:pic>
        <p:nvPicPr>
          <p:cNvPr id="11" name="Picture 10" descr="capture2.tiff"/>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828800" y="3010297"/>
            <a:ext cx="4876800" cy="3549650"/>
          </a:xfrm>
          <a:prstGeom prst="rect">
            <a:avLst/>
          </a:prstGeom>
        </p:spPr>
      </p:pic>
      <p:sp>
        <p:nvSpPr>
          <p:cNvPr id="12" name="Rectangle 11"/>
          <p:cNvSpPr/>
          <p:nvPr/>
        </p:nvSpPr>
        <p:spPr>
          <a:xfrm>
            <a:off x="6477000" y="5715000"/>
            <a:ext cx="1170432" cy="8382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Line 7"/>
          <p:cNvSpPr>
            <a:spLocks noChangeShapeType="1"/>
          </p:cNvSpPr>
          <p:nvPr/>
        </p:nvSpPr>
        <p:spPr bwMode="auto">
          <a:xfrm>
            <a:off x="381000" y="1066800"/>
            <a:ext cx="8253413" cy="0"/>
          </a:xfrm>
          <a:prstGeom prst="line">
            <a:avLst/>
          </a:prstGeom>
          <a:noFill/>
          <a:ln w="50800">
            <a:solidFill>
              <a:srgbClr val="33CCCC"/>
            </a:solidFill>
            <a:round/>
            <a:headEnd/>
            <a:tailEnd/>
          </a:ln>
          <a:effectLst/>
        </p:spPr>
        <p:txBody>
          <a:bodyPr wrap="none" anchor="ctr"/>
          <a:lstStyle/>
          <a:p>
            <a:endParaRPr lang="en-US"/>
          </a:p>
        </p:txBody>
      </p:sp>
    </p:spTree>
    <p:extLst>
      <p:ext uri="{BB962C8B-B14F-4D97-AF65-F5344CB8AC3E}">
        <p14:creationId xmlns="" xmlns:p14="http://schemas.microsoft.com/office/powerpoint/2010/main" val="10602314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fontScale="90000"/>
          </a:bodyPr>
          <a:lstStyle/>
          <a:p>
            <a:pPr algn="ctr"/>
            <a:r>
              <a:rPr lang="en-US" b="1" dirty="0" smtClean="0"/>
              <a:t>…and find out the estimated salary growth for various biology professions</a:t>
            </a:r>
            <a:endParaRPr lang="en-US" b="1" dirty="0"/>
          </a:p>
        </p:txBody>
      </p:sp>
      <p:pic>
        <p:nvPicPr>
          <p:cNvPr id="4" name="Content Placeholder 3" descr="capture3.tiff"/>
          <p:cNvPicPr>
            <a:picLocks noGrp="1" noChangeAspect="1"/>
          </p:cNvPicPr>
          <p:nvPr>
            <p:ph sz="quarter" idx="1"/>
          </p:nvPr>
        </p:nvPicPr>
        <p:blipFill>
          <a:blip r:embed="rId2" cstate="print">
            <a:extLst>
              <a:ext uri="{28A0092B-C50C-407E-A947-70E740481C1C}">
                <a14:useLocalDpi xmlns="" xmlns:a14="http://schemas.microsoft.com/office/drawing/2010/main" val="0"/>
              </a:ext>
            </a:extLst>
          </a:blip>
          <a:srcRect l="-16087" r="-16087"/>
          <a:stretch>
            <a:fillRect/>
          </a:stretch>
        </p:blipFill>
        <p:spPr>
          <a:xfrm>
            <a:off x="533400" y="2057400"/>
            <a:ext cx="8229600" cy="4525963"/>
          </a:xfrm>
        </p:spPr>
      </p:pic>
      <p:sp>
        <p:nvSpPr>
          <p:cNvPr id="5" name="Right Arrow 4"/>
          <p:cNvSpPr/>
          <p:nvPr/>
        </p:nvSpPr>
        <p:spPr>
          <a:xfrm>
            <a:off x="1066800" y="2133600"/>
            <a:ext cx="762000" cy="304800"/>
          </a:xfrm>
          <a:prstGeom prst="rightArrow">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Line 7"/>
          <p:cNvSpPr>
            <a:spLocks noChangeShapeType="1"/>
          </p:cNvSpPr>
          <p:nvPr/>
        </p:nvSpPr>
        <p:spPr bwMode="auto">
          <a:xfrm>
            <a:off x="304800" y="1600200"/>
            <a:ext cx="8253413" cy="0"/>
          </a:xfrm>
          <a:prstGeom prst="line">
            <a:avLst/>
          </a:prstGeom>
          <a:noFill/>
          <a:ln w="50800">
            <a:solidFill>
              <a:srgbClr val="33CCCC"/>
            </a:solidFill>
            <a:round/>
            <a:headEnd/>
            <a:tailEnd/>
          </a:ln>
          <a:effectLst/>
        </p:spPr>
        <p:txBody>
          <a:bodyPr wrap="none" anchor="ctr"/>
          <a:lstStyle/>
          <a:p>
            <a:endParaRPr lang="en-US"/>
          </a:p>
        </p:txBody>
      </p:sp>
    </p:spTree>
    <p:extLst>
      <p:ext uri="{BB962C8B-B14F-4D97-AF65-F5344CB8AC3E}">
        <p14:creationId xmlns="" xmlns:p14="http://schemas.microsoft.com/office/powerpoint/2010/main" val="2233752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534400" cy="1600200"/>
          </a:xfrm>
        </p:spPr>
        <p:txBody>
          <a:bodyPr>
            <a:noAutofit/>
          </a:bodyPr>
          <a:lstStyle/>
          <a:p>
            <a:pPr algn="ctr"/>
            <a:r>
              <a:rPr lang="en-US" sz="3600" b="1" dirty="0" smtClean="0"/>
              <a:t>Science Buddies has more information about careers in biology, and a page devoted specifically to pathology</a:t>
            </a:r>
            <a:endParaRPr lang="en-US" sz="3600" b="1" dirty="0"/>
          </a:p>
        </p:txBody>
      </p:sp>
      <p:pic>
        <p:nvPicPr>
          <p:cNvPr id="4" name="Content Placeholder 3" descr="capture1.tiff"/>
          <p:cNvPicPr>
            <a:picLocks noGrp="1" noChangeAspect="1"/>
          </p:cNvPicPr>
          <p:nvPr>
            <p:ph sz="quarter" idx="1"/>
          </p:nvPr>
        </p:nvPicPr>
        <p:blipFill>
          <a:blip r:embed="rId2" cstate="print">
            <a:extLst>
              <a:ext uri="{28A0092B-C50C-407E-A947-70E740481C1C}">
                <a14:useLocalDpi xmlns="" xmlns:a14="http://schemas.microsoft.com/office/drawing/2010/main" val="0"/>
              </a:ext>
            </a:extLst>
          </a:blip>
          <a:srcRect t="2941" b="2941"/>
          <a:stretch>
            <a:fillRect/>
          </a:stretch>
        </p:blipFill>
        <p:spPr>
          <a:xfrm>
            <a:off x="838200" y="1905000"/>
            <a:ext cx="7772400" cy="4572000"/>
          </a:xfrm>
        </p:spPr>
      </p:pic>
      <p:sp>
        <p:nvSpPr>
          <p:cNvPr id="5" name="Rectangle 4"/>
          <p:cNvSpPr/>
          <p:nvPr/>
        </p:nvSpPr>
        <p:spPr>
          <a:xfrm>
            <a:off x="685800" y="6457890"/>
            <a:ext cx="8153400" cy="400110"/>
          </a:xfrm>
          <a:prstGeom prst="rect">
            <a:avLst/>
          </a:prstGeom>
        </p:spPr>
        <p:txBody>
          <a:bodyPr wrap="square">
            <a:spAutoFit/>
          </a:bodyPr>
          <a:lstStyle/>
          <a:p>
            <a:r>
              <a:rPr lang="en-US" sz="2000" b="1" dirty="0">
                <a:solidFill>
                  <a:srgbClr val="002060"/>
                </a:solidFill>
              </a:rPr>
              <a:t>http://</a:t>
            </a:r>
            <a:r>
              <a:rPr lang="en-US" sz="2000" b="1" dirty="0" smtClean="0">
                <a:solidFill>
                  <a:srgbClr val="002060"/>
                </a:solidFill>
              </a:rPr>
              <a:t>www.sciencebuddies.org/science-fairprojects/science_careers.shtml</a:t>
            </a:r>
            <a:endParaRPr lang="en-US" sz="2000" b="1" dirty="0">
              <a:solidFill>
                <a:srgbClr val="002060"/>
              </a:solidFill>
            </a:endParaRPr>
          </a:p>
        </p:txBody>
      </p:sp>
      <p:sp>
        <p:nvSpPr>
          <p:cNvPr id="6" name="Line 7"/>
          <p:cNvSpPr>
            <a:spLocks noChangeShapeType="1"/>
          </p:cNvSpPr>
          <p:nvPr/>
        </p:nvSpPr>
        <p:spPr bwMode="auto">
          <a:xfrm>
            <a:off x="533400" y="1828800"/>
            <a:ext cx="8253413" cy="0"/>
          </a:xfrm>
          <a:prstGeom prst="line">
            <a:avLst/>
          </a:prstGeom>
          <a:noFill/>
          <a:ln w="50800">
            <a:solidFill>
              <a:srgbClr val="33CCCC"/>
            </a:solidFill>
            <a:round/>
            <a:headEnd/>
            <a:tailEnd/>
          </a:ln>
          <a:effectLst/>
        </p:spPr>
        <p:txBody>
          <a:bodyPr wrap="none" anchor="ctr"/>
          <a:lstStyle/>
          <a:p>
            <a:endParaRPr lang="en-US"/>
          </a:p>
        </p:txBody>
      </p:sp>
    </p:spTree>
    <p:extLst>
      <p:ext uri="{BB962C8B-B14F-4D97-AF65-F5344CB8AC3E}">
        <p14:creationId xmlns="" xmlns:p14="http://schemas.microsoft.com/office/powerpoint/2010/main" val="39501896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772400" cy="1362075"/>
          </a:xfrm>
        </p:spPr>
        <p:txBody>
          <a:bodyPr>
            <a:normAutofit/>
          </a:bodyPr>
          <a:lstStyle/>
          <a:p>
            <a:pPr algn="ctr"/>
            <a:r>
              <a:rPr lang="en-US" sz="4400" b="1" dirty="0" smtClean="0"/>
              <a:t>What is Pathology?</a:t>
            </a:r>
            <a:endParaRPr lang="en-US" sz="4400" b="1" dirty="0"/>
          </a:p>
        </p:txBody>
      </p:sp>
      <p:sp>
        <p:nvSpPr>
          <p:cNvPr id="3" name="Text Placeholder 2"/>
          <p:cNvSpPr>
            <a:spLocks noGrp="1"/>
          </p:cNvSpPr>
          <p:nvPr>
            <p:ph type="body" idx="1"/>
          </p:nvPr>
        </p:nvSpPr>
        <p:spPr>
          <a:xfrm>
            <a:off x="762000" y="2438400"/>
            <a:ext cx="7772400" cy="1338262"/>
          </a:xfrm>
        </p:spPr>
        <p:txBody>
          <a:bodyPr>
            <a:normAutofit/>
          </a:bodyPr>
          <a:lstStyle/>
          <a:p>
            <a:pPr algn="ctr"/>
            <a:r>
              <a:rPr lang="en-US" sz="3600" b="1" dirty="0" smtClean="0">
                <a:solidFill>
                  <a:schemeClr val="tx1"/>
                </a:solidFill>
              </a:rPr>
              <a:t>Pathology is the study and characterization of disease processes.</a:t>
            </a:r>
            <a:endParaRPr lang="en-US" sz="3600" b="1" dirty="0">
              <a:solidFill>
                <a:schemeClr val="tx1"/>
              </a:solidFill>
            </a:endParaRPr>
          </a:p>
        </p:txBody>
      </p:sp>
      <p:sp>
        <p:nvSpPr>
          <p:cNvPr id="4" name="Line 7"/>
          <p:cNvSpPr>
            <a:spLocks noChangeShapeType="1"/>
          </p:cNvSpPr>
          <p:nvPr/>
        </p:nvSpPr>
        <p:spPr bwMode="auto">
          <a:xfrm>
            <a:off x="381000" y="1676400"/>
            <a:ext cx="8253413" cy="0"/>
          </a:xfrm>
          <a:prstGeom prst="line">
            <a:avLst/>
          </a:prstGeom>
          <a:noFill/>
          <a:ln w="50800">
            <a:solidFill>
              <a:srgbClr val="33CCCC"/>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772400" cy="1143000"/>
          </a:xfrm>
        </p:spPr>
        <p:txBody>
          <a:bodyPr>
            <a:noAutofit/>
          </a:bodyPr>
          <a:lstStyle/>
          <a:p>
            <a:pPr algn="ctr"/>
            <a:r>
              <a:rPr lang="en-US" sz="2900" b="1" dirty="0" smtClean="0"/>
              <a:t>ASIP’s </a:t>
            </a:r>
            <a:r>
              <a:rPr lang="en-US" sz="2900" b="1" i="1" dirty="0" smtClean="0"/>
              <a:t>Pathology: A Career in Medicine </a:t>
            </a:r>
            <a:r>
              <a:rPr lang="en-US" sz="2900" b="1" dirty="0" smtClean="0"/>
              <a:t>page also contains a helpful introduction to pathology, including subspecialties and case studies</a:t>
            </a:r>
            <a:endParaRPr lang="en-US" sz="2900" b="1" dirty="0"/>
          </a:p>
        </p:txBody>
      </p:sp>
      <p:pic>
        <p:nvPicPr>
          <p:cNvPr id="4" name="Content Placeholder 3" descr="capture1.tiff"/>
          <p:cNvPicPr>
            <a:picLocks noGrp="1" noChangeAspect="1"/>
          </p:cNvPicPr>
          <p:nvPr>
            <p:ph sz="quarter" idx="1"/>
          </p:nvPr>
        </p:nvPicPr>
        <p:blipFill>
          <a:blip r:embed="rId2" cstate="print">
            <a:extLst>
              <a:ext uri="{28A0092B-C50C-407E-A947-70E740481C1C}">
                <a14:useLocalDpi xmlns="" xmlns:a14="http://schemas.microsoft.com/office/drawing/2010/main" val="0"/>
              </a:ext>
            </a:extLst>
          </a:blip>
          <a:srcRect t="2941" b="2941"/>
          <a:stretch>
            <a:fillRect/>
          </a:stretch>
        </p:blipFill>
        <p:spPr>
          <a:xfrm>
            <a:off x="685800" y="1905000"/>
            <a:ext cx="7772400" cy="4572000"/>
          </a:xfrm>
        </p:spPr>
      </p:pic>
      <p:sp>
        <p:nvSpPr>
          <p:cNvPr id="5" name="Rectangle 4"/>
          <p:cNvSpPr/>
          <p:nvPr/>
        </p:nvSpPr>
        <p:spPr>
          <a:xfrm>
            <a:off x="2286000" y="6457890"/>
            <a:ext cx="4648200" cy="400110"/>
          </a:xfrm>
          <a:prstGeom prst="rect">
            <a:avLst/>
          </a:prstGeom>
        </p:spPr>
        <p:txBody>
          <a:bodyPr wrap="square">
            <a:spAutoFit/>
          </a:bodyPr>
          <a:lstStyle/>
          <a:p>
            <a:r>
              <a:rPr lang="en-US" sz="2000" b="1" dirty="0">
                <a:solidFill>
                  <a:srgbClr val="002060"/>
                </a:solidFill>
              </a:rPr>
              <a:t>http://</a:t>
            </a:r>
            <a:r>
              <a:rPr lang="en-US" sz="2000" b="1" dirty="0" err="1">
                <a:solidFill>
                  <a:srgbClr val="002060"/>
                </a:solidFill>
              </a:rPr>
              <a:t>www.asip.org</a:t>
            </a:r>
            <a:r>
              <a:rPr lang="en-US" sz="2000" b="1" dirty="0">
                <a:solidFill>
                  <a:srgbClr val="002060"/>
                </a:solidFill>
              </a:rPr>
              <a:t>/Career/</a:t>
            </a:r>
            <a:r>
              <a:rPr lang="en-US" sz="2000" b="1" dirty="0" err="1">
                <a:solidFill>
                  <a:srgbClr val="002060"/>
                </a:solidFill>
              </a:rPr>
              <a:t>index.htm</a:t>
            </a:r>
            <a:endParaRPr lang="en-US" sz="2000" b="1" dirty="0">
              <a:solidFill>
                <a:srgbClr val="002060"/>
              </a:solidFill>
            </a:endParaRPr>
          </a:p>
        </p:txBody>
      </p:sp>
      <p:sp>
        <p:nvSpPr>
          <p:cNvPr id="6" name="Line 7"/>
          <p:cNvSpPr>
            <a:spLocks noChangeShapeType="1"/>
          </p:cNvSpPr>
          <p:nvPr/>
        </p:nvSpPr>
        <p:spPr bwMode="auto">
          <a:xfrm>
            <a:off x="381000" y="1752600"/>
            <a:ext cx="8253413" cy="0"/>
          </a:xfrm>
          <a:prstGeom prst="line">
            <a:avLst/>
          </a:prstGeom>
          <a:noFill/>
          <a:ln w="50800">
            <a:solidFill>
              <a:srgbClr val="33CCCC"/>
            </a:solidFill>
            <a:round/>
            <a:headEnd/>
            <a:tailEnd/>
          </a:ln>
          <a:effectLst/>
        </p:spPr>
        <p:txBody>
          <a:bodyPr wrap="none" anchor="ctr"/>
          <a:lstStyle/>
          <a:p>
            <a:endParaRPr lang="en-US"/>
          </a:p>
        </p:txBody>
      </p:sp>
    </p:spTree>
    <p:extLst>
      <p:ext uri="{BB962C8B-B14F-4D97-AF65-F5344CB8AC3E}">
        <p14:creationId xmlns="" xmlns:p14="http://schemas.microsoft.com/office/powerpoint/2010/main" val="38905112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743200"/>
            <a:ext cx="7772400" cy="1143000"/>
          </a:xfrm>
        </p:spPr>
        <p:txBody>
          <a:bodyPr>
            <a:normAutofit fontScale="90000"/>
          </a:bodyPr>
          <a:lstStyle/>
          <a:p>
            <a:pPr algn="ctr"/>
            <a:r>
              <a:rPr lang="en-US" sz="4800" b="1" dirty="0" smtClean="0">
                <a:solidFill>
                  <a:schemeClr val="accent1"/>
                </a:solidFill>
              </a:rPr>
              <a:t>Thank you for your attention, and I hope you enjoy the rest of our program!</a:t>
            </a:r>
            <a:endParaRPr lang="en-US" sz="4800" b="1" dirty="0">
              <a:solidFill>
                <a:schemeClr val="accent1"/>
              </a:solidFill>
            </a:endParaRPr>
          </a:p>
        </p:txBody>
      </p:sp>
      <p:sp>
        <p:nvSpPr>
          <p:cNvPr id="5" name="Text Placeholder 4"/>
          <p:cNvSpPr>
            <a:spLocks noGrp="1"/>
          </p:cNvSpPr>
          <p:nvPr>
            <p:ph type="body" idx="4294967295"/>
          </p:nvPr>
        </p:nvSpPr>
        <p:spPr>
          <a:xfrm>
            <a:off x="762000" y="4648200"/>
            <a:ext cx="7772400" cy="1338262"/>
          </a:xfrm>
        </p:spPr>
        <p:txBody>
          <a:bodyPr>
            <a:normAutofit/>
          </a:bodyPr>
          <a:lstStyle/>
          <a:p>
            <a:pPr algn="ctr">
              <a:buNone/>
            </a:pPr>
            <a:r>
              <a:rPr lang="en-US" sz="2400" dirty="0" smtClean="0"/>
              <a:t>Special thanks to Kari Nejak-Bowen, Martha Furie, Stan Cohen, Kevin Gardner, and The American Physiological Society  for the content and ideas for some slides</a:t>
            </a:r>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dirty="0" smtClean="0"/>
              <a:t>Pathology incorporates a wide range of disciplines</a:t>
            </a:r>
            <a:endParaRPr lang="en-US" b="1" dirty="0"/>
          </a:p>
        </p:txBody>
      </p:sp>
      <p:sp>
        <p:nvSpPr>
          <p:cNvPr id="24" name="Oval 23"/>
          <p:cNvSpPr/>
          <p:nvPr/>
        </p:nvSpPr>
        <p:spPr>
          <a:xfrm>
            <a:off x="762000" y="2514600"/>
            <a:ext cx="1524000" cy="838200"/>
          </a:xfrm>
          <a:prstGeom prst="ellipse">
            <a:avLst/>
          </a:prstGeom>
          <a:solidFill>
            <a:srgbClr val="D6FC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Molecular Biology</a:t>
            </a:r>
            <a:endParaRPr lang="en-US" sz="1600" b="1" dirty="0">
              <a:solidFill>
                <a:schemeClr val="tx1"/>
              </a:solidFill>
            </a:endParaRPr>
          </a:p>
        </p:txBody>
      </p:sp>
      <p:sp>
        <p:nvSpPr>
          <p:cNvPr id="25" name="Oval 24"/>
          <p:cNvSpPr/>
          <p:nvPr/>
        </p:nvSpPr>
        <p:spPr>
          <a:xfrm>
            <a:off x="2362200" y="5334000"/>
            <a:ext cx="1371600" cy="838200"/>
          </a:xfrm>
          <a:prstGeom prst="ellipse">
            <a:avLst/>
          </a:prstGeom>
          <a:solidFill>
            <a:srgbClr val="FFD9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Cell</a:t>
            </a:r>
          </a:p>
          <a:p>
            <a:pPr algn="ctr"/>
            <a:r>
              <a:rPr lang="en-US" sz="1600" b="1" dirty="0" smtClean="0">
                <a:solidFill>
                  <a:schemeClr val="tx1"/>
                </a:solidFill>
              </a:rPr>
              <a:t>Biology</a:t>
            </a:r>
            <a:endParaRPr lang="en-US" sz="1600" b="1" dirty="0">
              <a:solidFill>
                <a:schemeClr val="tx1"/>
              </a:solidFill>
            </a:endParaRPr>
          </a:p>
        </p:txBody>
      </p:sp>
      <p:sp>
        <p:nvSpPr>
          <p:cNvPr id="26" name="Oval 25"/>
          <p:cNvSpPr/>
          <p:nvPr/>
        </p:nvSpPr>
        <p:spPr>
          <a:xfrm>
            <a:off x="3962400" y="1752600"/>
            <a:ext cx="1371600" cy="838200"/>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Genetics</a:t>
            </a:r>
            <a:endParaRPr lang="en-US" sz="1600" b="1" dirty="0">
              <a:solidFill>
                <a:schemeClr val="tx1"/>
              </a:solidFill>
            </a:endParaRPr>
          </a:p>
        </p:txBody>
      </p:sp>
      <p:sp>
        <p:nvSpPr>
          <p:cNvPr id="27" name="Oval 26"/>
          <p:cNvSpPr/>
          <p:nvPr/>
        </p:nvSpPr>
        <p:spPr>
          <a:xfrm>
            <a:off x="6858000" y="3581400"/>
            <a:ext cx="1371600" cy="838200"/>
          </a:xfrm>
          <a:prstGeom prst="ellipse">
            <a:avLst/>
          </a:prstGeom>
          <a:solidFill>
            <a:srgbClr val="F6FC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Anatomy</a:t>
            </a:r>
            <a:r>
              <a:rPr lang="en-US" sz="1600" dirty="0" smtClean="0">
                <a:solidFill>
                  <a:schemeClr val="tx1"/>
                </a:solidFill>
              </a:rPr>
              <a:t> </a:t>
            </a:r>
            <a:endParaRPr lang="en-US" sz="1600" dirty="0">
              <a:solidFill>
                <a:schemeClr val="tx1"/>
              </a:solidFill>
            </a:endParaRPr>
          </a:p>
        </p:txBody>
      </p:sp>
      <p:sp>
        <p:nvSpPr>
          <p:cNvPr id="28" name="Oval 27"/>
          <p:cNvSpPr/>
          <p:nvPr/>
        </p:nvSpPr>
        <p:spPr>
          <a:xfrm>
            <a:off x="3810000" y="5410200"/>
            <a:ext cx="1447800" cy="838200"/>
          </a:xfrm>
          <a:prstGeom prst="ellipse">
            <a:avLst/>
          </a:prstGeom>
          <a:solidFill>
            <a:srgbClr val="F9C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Histology </a:t>
            </a:r>
            <a:endParaRPr lang="en-US" sz="1600" b="1" dirty="0">
              <a:solidFill>
                <a:schemeClr val="tx1"/>
              </a:solidFill>
            </a:endParaRPr>
          </a:p>
        </p:txBody>
      </p:sp>
      <p:sp>
        <p:nvSpPr>
          <p:cNvPr id="29" name="Oval 28"/>
          <p:cNvSpPr/>
          <p:nvPr/>
        </p:nvSpPr>
        <p:spPr>
          <a:xfrm>
            <a:off x="1981200" y="1905000"/>
            <a:ext cx="1905000" cy="8382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Microbiology</a:t>
            </a:r>
            <a:endParaRPr lang="en-US" sz="1600" b="1" dirty="0">
              <a:solidFill>
                <a:schemeClr val="tx1"/>
              </a:solidFill>
            </a:endParaRPr>
          </a:p>
        </p:txBody>
      </p:sp>
      <p:sp>
        <p:nvSpPr>
          <p:cNvPr id="30" name="Oval 29"/>
          <p:cNvSpPr/>
          <p:nvPr/>
        </p:nvSpPr>
        <p:spPr>
          <a:xfrm>
            <a:off x="381000" y="3429000"/>
            <a:ext cx="1905000" cy="838200"/>
          </a:xfrm>
          <a:prstGeom prst="ellipse">
            <a:avLst/>
          </a:prstGeom>
          <a:solidFill>
            <a:srgbClr val="D4FE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Biochemistry</a:t>
            </a:r>
            <a:endParaRPr lang="en-US" sz="1600" b="1" dirty="0">
              <a:solidFill>
                <a:schemeClr val="tx1"/>
              </a:solidFill>
            </a:endParaRPr>
          </a:p>
        </p:txBody>
      </p:sp>
      <p:sp>
        <p:nvSpPr>
          <p:cNvPr id="32" name="Oval 31"/>
          <p:cNvSpPr/>
          <p:nvPr/>
        </p:nvSpPr>
        <p:spPr>
          <a:xfrm>
            <a:off x="5334000" y="5410200"/>
            <a:ext cx="1981200" cy="838200"/>
          </a:xfrm>
          <a:prstGeom prst="ellipse">
            <a:avLst/>
          </a:prstGeom>
          <a:solidFill>
            <a:srgbClr val="F5D5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Epidemiology</a:t>
            </a:r>
            <a:endParaRPr lang="en-US" sz="1600" b="1" dirty="0">
              <a:solidFill>
                <a:schemeClr val="tx1"/>
              </a:solidFill>
            </a:endParaRPr>
          </a:p>
        </p:txBody>
      </p:sp>
      <p:sp>
        <p:nvSpPr>
          <p:cNvPr id="33" name="Oval 32"/>
          <p:cNvSpPr/>
          <p:nvPr/>
        </p:nvSpPr>
        <p:spPr>
          <a:xfrm>
            <a:off x="5486400" y="1905000"/>
            <a:ext cx="1447800" cy="8382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Oncology</a:t>
            </a:r>
            <a:r>
              <a:rPr lang="en-US" sz="1600" dirty="0" smtClean="0">
                <a:solidFill>
                  <a:schemeClr val="tx1"/>
                </a:solidFill>
              </a:rPr>
              <a:t> </a:t>
            </a:r>
            <a:endParaRPr lang="en-US" sz="1600" dirty="0">
              <a:solidFill>
                <a:schemeClr val="tx1"/>
              </a:solidFill>
            </a:endParaRPr>
          </a:p>
        </p:txBody>
      </p:sp>
      <p:sp>
        <p:nvSpPr>
          <p:cNvPr id="34" name="Oval 33"/>
          <p:cNvSpPr/>
          <p:nvPr/>
        </p:nvSpPr>
        <p:spPr>
          <a:xfrm>
            <a:off x="6781800" y="4724400"/>
            <a:ext cx="1371600" cy="83820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Surgery</a:t>
            </a:r>
            <a:endParaRPr lang="en-US" sz="1600" b="1" dirty="0">
              <a:solidFill>
                <a:schemeClr val="tx1"/>
              </a:solidFill>
            </a:endParaRPr>
          </a:p>
        </p:txBody>
      </p:sp>
      <p:sp>
        <p:nvSpPr>
          <p:cNvPr id="35" name="Oval 34"/>
          <p:cNvSpPr/>
          <p:nvPr/>
        </p:nvSpPr>
        <p:spPr>
          <a:xfrm>
            <a:off x="6705600" y="2590800"/>
            <a:ext cx="1981200" cy="8382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Bio</a:t>
            </a:r>
            <a:r>
              <a:rPr lang="en-US" sz="1500" b="1" dirty="0" smtClean="0">
                <a:solidFill>
                  <a:schemeClr val="tx1"/>
                </a:solidFill>
              </a:rPr>
              <a:t>informatics</a:t>
            </a:r>
            <a:endParaRPr lang="en-US" sz="1500" b="1" dirty="0">
              <a:solidFill>
                <a:schemeClr val="tx1"/>
              </a:solidFill>
            </a:endParaRPr>
          </a:p>
        </p:txBody>
      </p:sp>
      <p:sp>
        <p:nvSpPr>
          <p:cNvPr id="36" name="Oval 35"/>
          <p:cNvSpPr/>
          <p:nvPr/>
        </p:nvSpPr>
        <p:spPr>
          <a:xfrm>
            <a:off x="457200" y="4572000"/>
            <a:ext cx="2057400" cy="838200"/>
          </a:xfrm>
          <a:prstGeom prst="ellipse">
            <a:avLst/>
          </a:prstGeom>
          <a:solidFill>
            <a:srgbClr val="E6F0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Computational Biology</a:t>
            </a:r>
            <a:endParaRPr lang="en-US" sz="1500" b="1" dirty="0">
              <a:solidFill>
                <a:schemeClr val="tx1"/>
              </a:solidFill>
            </a:endParaRPr>
          </a:p>
        </p:txBody>
      </p:sp>
      <p:sp>
        <p:nvSpPr>
          <p:cNvPr id="38" name="Rounded Rectangle 37"/>
          <p:cNvSpPr/>
          <p:nvPr/>
        </p:nvSpPr>
        <p:spPr>
          <a:xfrm>
            <a:off x="3124200" y="3429000"/>
            <a:ext cx="2971800" cy="1371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bg1"/>
                </a:solidFill>
              </a:rPr>
              <a:t>Pathology </a:t>
            </a:r>
            <a:endParaRPr lang="en-US" sz="4400" dirty="0">
              <a:solidFill>
                <a:schemeClr val="bg1"/>
              </a:solidFill>
            </a:endParaRPr>
          </a:p>
        </p:txBody>
      </p:sp>
      <p:cxnSp>
        <p:nvCxnSpPr>
          <p:cNvPr id="56" name="Straight Connector 55"/>
          <p:cNvCxnSpPr/>
          <p:nvPr/>
        </p:nvCxnSpPr>
        <p:spPr>
          <a:xfrm rot="5400000" flipH="1" flipV="1">
            <a:off x="5410200" y="2895600"/>
            <a:ext cx="6858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6096000" y="3124200"/>
            <a:ext cx="6096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a:endCxn id="29" idx="4"/>
          </p:cNvCxnSpPr>
          <p:nvPr/>
        </p:nvCxnSpPr>
        <p:spPr>
          <a:xfrm flipH="1" flipV="1">
            <a:off x="2933700" y="2743200"/>
            <a:ext cx="4953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0800000">
            <a:off x="2286000" y="3048000"/>
            <a:ext cx="838200"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286000" y="3924300"/>
            <a:ext cx="838200" cy="38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2286000" y="4267200"/>
            <a:ext cx="838200"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flipH="1" flipV="1">
            <a:off x="3048000" y="4953000"/>
            <a:ext cx="5334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5400000" flipH="1" flipV="1">
            <a:off x="4419600" y="5105400"/>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676900" y="4914901"/>
            <a:ext cx="6096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a:endCxn id="34" idx="1"/>
          </p:cNvCxnSpPr>
          <p:nvPr/>
        </p:nvCxnSpPr>
        <p:spPr>
          <a:xfrm>
            <a:off x="6096000" y="4267200"/>
            <a:ext cx="886666" cy="579951"/>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26" idx="4"/>
            <a:endCxn id="38" idx="0"/>
          </p:cNvCxnSpPr>
          <p:nvPr/>
        </p:nvCxnSpPr>
        <p:spPr>
          <a:xfrm rot="5400000">
            <a:off x="4210050" y="2990850"/>
            <a:ext cx="838200" cy="38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a:endCxn id="27" idx="2"/>
          </p:cNvCxnSpPr>
          <p:nvPr/>
        </p:nvCxnSpPr>
        <p:spPr>
          <a:xfrm>
            <a:off x="6096000" y="3962400"/>
            <a:ext cx="762000" cy="38100"/>
          </a:xfrm>
          <a:prstGeom prst="line">
            <a:avLst/>
          </a:prstGeom>
        </p:spPr>
        <p:style>
          <a:lnRef idx="1">
            <a:schemeClr val="accent1"/>
          </a:lnRef>
          <a:fillRef idx="0">
            <a:schemeClr val="accent1"/>
          </a:fillRef>
          <a:effectRef idx="0">
            <a:schemeClr val="accent1"/>
          </a:effectRef>
          <a:fontRef idx="minor">
            <a:schemeClr val="tx1"/>
          </a:fontRef>
        </p:style>
      </p:cxnSp>
      <p:sp>
        <p:nvSpPr>
          <p:cNvPr id="42" name="Line 7"/>
          <p:cNvSpPr>
            <a:spLocks noChangeShapeType="1"/>
          </p:cNvSpPr>
          <p:nvPr/>
        </p:nvSpPr>
        <p:spPr bwMode="auto">
          <a:xfrm>
            <a:off x="457200" y="1524000"/>
            <a:ext cx="8253413" cy="0"/>
          </a:xfrm>
          <a:prstGeom prst="line">
            <a:avLst/>
          </a:prstGeom>
          <a:noFill/>
          <a:ln w="50800">
            <a:solidFill>
              <a:srgbClr val="33CCCC"/>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143000" y="38100"/>
            <a:ext cx="3733800" cy="762000"/>
          </a:xfrm>
        </p:spPr>
        <p:txBody>
          <a:bodyPr/>
          <a:lstStyle/>
          <a:p>
            <a:r>
              <a:rPr lang="en-US" sz="3000" dirty="0" smtClean="0"/>
              <a:t>Biology</a:t>
            </a:r>
            <a:endParaRPr lang="en-US" sz="3000" dirty="0"/>
          </a:p>
        </p:txBody>
      </p:sp>
      <p:sp>
        <p:nvSpPr>
          <p:cNvPr id="7" name="Text Placeholder 6"/>
          <p:cNvSpPr>
            <a:spLocks noGrp="1"/>
          </p:cNvSpPr>
          <p:nvPr>
            <p:ph type="body" sz="half" idx="3"/>
          </p:nvPr>
        </p:nvSpPr>
        <p:spPr>
          <a:xfrm>
            <a:off x="5181600" y="38100"/>
            <a:ext cx="3733800" cy="762000"/>
          </a:xfrm>
        </p:spPr>
        <p:txBody>
          <a:bodyPr/>
          <a:lstStyle/>
          <a:p>
            <a:r>
              <a:rPr lang="en-US" sz="3000" dirty="0" smtClean="0"/>
              <a:t>Pathology</a:t>
            </a:r>
            <a:endParaRPr lang="en-US" sz="3000" dirty="0"/>
          </a:p>
        </p:txBody>
      </p:sp>
      <p:pic>
        <p:nvPicPr>
          <p:cNvPr id="1028" name="Picture 4"/>
          <p:cNvPicPr>
            <a:picLocks noGrp="1" noChangeAspect="1" noChangeArrowheads="1"/>
          </p:cNvPicPr>
          <p:nvPr>
            <p:ph sz="half" idx="2"/>
          </p:nvPr>
        </p:nvPicPr>
        <p:blipFill>
          <a:blip r:embed="rId2" cstate="print"/>
          <a:srcRect/>
          <a:stretch>
            <a:fillRect/>
          </a:stretch>
        </p:blipFill>
        <p:spPr bwMode="auto">
          <a:xfrm rot="5400000">
            <a:off x="4926127" y="1169873"/>
            <a:ext cx="2720746" cy="2057400"/>
          </a:xfrm>
          <a:prstGeom prst="rect">
            <a:avLst/>
          </a:prstGeom>
          <a:noFill/>
          <a:ln w="9525">
            <a:noFill/>
            <a:miter lim="800000"/>
            <a:headEnd/>
            <a:tailEnd/>
          </a:ln>
        </p:spPr>
      </p:pic>
      <p:sp>
        <p:nvSpPr>
          <p:cNvPr id="8" name="Content Placeholder 7"/>
          <p:cNvSpPr>
            <a:spLocks noGrp="1"/>
          </p:cNvSpPr>
          <p:nvPr>
            <p:ph sz="half" idx="4"/>
          </p:nvPr>
        </p:nvSpPr>
        <p:spPr>
          <a:xfrm>
            <a:off x="5181600" y="3657600"/>
            <a:ext cx="3733800" cy="2819400"/>
          </a:xfrm>
        </p:spPr>
        <p:txBody>
          <a:bodyPr/>
          <a:lstStyle/>
          <a:p>
            <a:r>
              <a:rPr lang="en-US" dirty="0" smtClean="0"/>
              <a:t>Disease</a:t>
            </a:r>
          </a:p>
          <a:p>
            <a:r>
              <a:rPr lang="en-US" dirty="0" smtClean="0"/>
              <a:t>Disorder</a:t>
            </a:r>
          </a:p>
          <a:p>
            <a:r>
              <a:rPr lang="en-US" dirty="0" smtClean="0"/>
              <a:t>Parasitism </a:t>
            </a:r>
          </a:p>
          <a:p>
            <a:r>
              <a:rPr lang="en-US" dirty="0" smtClean="0"/>
              <a:t>Imbalance </a:t>
            </a:r>
          </a:p>
          <a:p>
            <a:r>
              <a:rPr lang="en-US" dirty="0" smtClean="0"/>
              <a:t>Cancer </a:t>
            </a:r>
            <a:endParaRPr lang="en-US" dirty="0"/>
          </a:p>
        </p:txBody>
      </p:sp>
      <p:pic>
        <p:nvPicPr>
          <p:cNvPr id="1027" name="Picture 3"/>
          <p:cNvPicPr>
            <a:picLocks noChangeAspect="1" noChangeArrowheads="1"/>
          </p:cNvPicPr>
          <p:nvPr/>
        </p:nvPicPr>
        <p:blipFill>
          <a:blip r:embed="rId3" cstate="print"/>
          <a:srcRect/>
          <a:stretch>
            <a:fillRect/>
          </a:stretch>
        </p:blipFill>
        <p:spPr bwMode="auto">
          <a:xfrm rot="5400000">
            <a:off x="871537" y="1185864"/>
            <a:ext cx="2752725" cy="2057400"/>
          </a:xfrm>
          <a:prstGeom prst="rect">
            <a:avLst/>
          </a:prstGeom>
          <a:noFill/>
          <a:ln w="9525">
            <a:noFill/>
            <a:miter lim="800000"/>
            <a:headEnd/>
            <a:tailEnd/>
          </a:ln>
        </p:spPr>
      </p:pic>
      <p:sp>
        <p:nvSpPr>
          <p:cNvPr id="12" name="Content Placeholder 7"/>
          <p:cNvSpPr txBox="1">
            <a:spLocks/>
          </p:cNvSpPr>
          <p:nvPr/>
        </p:nvSpPr>
        <p:spPr>
          <a:xfrm>
            <a:off x="1143000" y="3657600"/>
            <a:ext cx="3733800" cy="2819400"/>
          </a:xfrm>
          <a:prstGeom prst="rect">
            <a:avLst/>
          </a:prstGeom>
        </p:spPr>
        <p:txBody>
          <a:bodyPr vert="horz">
            <a:normAutofit/>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Health</a:t>
            </a: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r>
              <a:rPr lang="en-US" sz="2600" dirty="0" smtClean="0"/>
              <a:t>Order </a:t>
            </a: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Symbiosis</a:t>
            </a: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r>
              <a:rPr lang="en-US" sz="2600" dirty="0" smtClean="0"/>
              <a:t>Homeostasis </a:t>
            </a: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Growth </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TextBox 12"/>
          <p:cNvSpPr txBox="1"/>
          <p:nvPr/>
        </p:nvSpPr>
        <p:spPr>
          <a:xfrm>
            <a:off x="152400" y="6400800"/>
            <a:ext cx="3916265" cy="369332"/>
          </a:xfrm>
          <a:prstGeom prst="rect">
            <a:avLst/>
          </a:prstGeom>
          <a:noFill/>
        </p:spPr>
        <p:txBody>
          <a:bodyPr wrap="none" rtlCol="0">
            <a:spAutoFit/>
          </a:bodyPr>
          <a:lstStyle/>
          <a:p>
            <a:r>
              <a:rPr lang="en-US" dirty="0" smtClean="0"/>
              <a:t>Courtesy of Stanley Cohen and Martha </a:t>
            </a:r>
            <a:r>
              <a:rPr lang="en-US" dirty="0" err="1" smtClean="0"/>
              <a:t>Furie</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Experimental Pathology…</a:t>
            </a:r>
            <a:endParaRPr lang="en-US" b="1" dirty="0"/>
          </a:p>
        </p:txBody>
      </p:sp>
      <p:sp>
        <p:nvSpPr>
          <p:cNvPr id="3" name="Content Placeholder 2"/>
          <p:cNvSpPr>
            <a:spLocks noGrp="1"/>
          </p:cNvSpPr>
          <p:nvPr>
            <p:ph sz="quarter" idx="1"/>
          </p:nvPr>
        </p:nvSpPr>
        <p:spPr>
          <a:xfrm>
            <a:off x="381000" y="1676400"/>
            <a:ext cx="4572000" cy="4800600"/>
          </a:xfrm>
        </p:spPr>
        <p:txBody>
          <a:bodyPr>
            <a:normAutofit/>
          </a:bodyPr>
          <a:lstStyle/>
          <a:p>
            <a:pPr marL="0" indent="0">
              <a:buNone/>
            </a:pPr>
            <a:r>
              <a:rPr lang="en-US" sz="3000" b="1" dirty="0" smtClean="0"/>
              <a:t>is a scientific field that investigates the type of injury and the body’s response to it by studying:</a:t>
            </a:r>
          </a:p>
          <a:p>
            <a:pPr lvl="1">
              <a:buFont typeface="Wingdings" pitchFamily="2" charset="2"/>
              <a:buChar char="§"/>
            </a:pPr>
            <a:r>
              <a:rPr lang="en-US" sz="2800" b="1" dirty="0" smtClean="0"/>
              <a:t>Causes</a:t>
            </a:r>
          </a:p>
          <a:p>
            <a:pPr lvl="1">
              <a:buFont typeface="Wingdings" pitchFamily="2" charset="2"/>
              <a:buChar char="§"/>
            </a:pPr>
            <a:r>
              <a:rPr lang="en-US" sz="2800" b="1" dirty="0" smtClean="0"/>
              <a:t>Processes </a:t>
            </a:r>
          </a:p>
          <a:p>
            <a:pPr lvl="1">
              <a:buFont typeface="Wingdings" pitchFamily="2" charset="2"/>
              <a:buChar char="§"/>
            </a:pPr>
            <a:r>
              <a:rPr lang="en-US" sz="2800" b="1" dirty="0" smtClean="0"/>
              <a:t>Development</a:t>
            </a:r>
          </a:p>
          <a:p>
            <a:pPr lvl="1">
              <a:buFont typeface="Wingdings" pitchFamily="2" charset="2"/>
              <a:buChar char="§"/>
            </a:pPr>
            <a:r>
              <a:rPr lang="en-US" sz="2800" b="1" dirty="0" smtClean="0"/>
              <a:t>Outcomes and consequences </a:t>
            </a:r>
          </a:p>
        </p:txBody>
      </p:sp>
      <p:pic>
        <p:nvPicPr>
          <p:cNvPr id="6" name="Content Placeholder 5" descr="pathology-services2_14.jpg"/>
          <p:cNvPicPr>
            <a:picLocks noGrp="1" noChangeAspect="1"/>
          </p:cNvPicPr>
          <p:nvPr>
            <p:ph sz="quarter" idx="2"/>
          </p:nvPr>
        </p:nvPicPr>
        <p:blipFill>
          <a:blip r:embed="rId2" cstate="print"/>
          <a:stretch>
            <a:fillRect/>
          </a:stretch>
        </p:blipFill>
        <p:spPr>
          <a:xfrm>
            <a:off x="5105400" y="2514600"/>
            <a:ext cx="3813639" cy="2962275"/>
          </a:xfrm>
        </p:spPr>
      </p:pic>
      <p:sp>
        <p:nvSpPr>
          <p:cNvPr id="5" name="Line 7"/>
          <p:cNvSpPr>
            <a:spLocks noChangeShapeType="1"/>
          </p:cNvSpPr>
          <p:nvPr/>
        </p:nvSpPr>
        <p:spPr bwMode="auto">
          <a:xfrm>
            <a:off x="304800" y="1371600"/>
            <a:ext cx="8253413" cy="0"/>
          </a:xfrm>
          <a:prstGeom prst="line">
            <a:avLst/>
          </a:prstGeom>
          <a:noFill/>
          <a:ln w="50800">
            <a:solidFill>
              <a:srgbClr val="33CCCC"/>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t>Experimental Pathologists ask:</a:t>
            </a:r>
            <a:endParaRPr lang="en-US" b="1" dirty="0"/>
          </a:p>
        </p:txBody>
      </p:sp>
      <p:sp>
        <p:nvSpPr>
          <p:cNvPr id="8" name="Content Placeholder 7"/>
          <p:cNvSpPr>
            <a:spLocks noGrp="1"/>
          </p:cNvSpPr>
          <p:nvPr>
            <p:ph sz="quarter" idx="1"/>
          </p:nvPr>
        </p:nvSpPr>
        <p:spPr>
          <a:xfrm>
            <a:off x="457200" y="1295400"/>
            <a:ext cx="8229600" cy="5410200"/>
          </a:xfrm>
        </p:spPr>
        <p:txBody>
          <a:bodyPr>
            <a:noAutofit/>
          </a:bodyPr>
          <a:lstStyle/>
          <a:p>
            <a:pPr>
              <a:buFont typeface="Wingdings" pitchFamily="2" charset="2"/>
              <a:buChar char="§"/>
            </a:pPr>
            <a:r>
              <a:rPr lang="en-US" sz="3400" b="1" dirty="0" smtClean="0"/>
              <a:t>What causes disease?</a:t>
            </a:r>
          </a:p>
          <a:p>
            <a:pPr>
              <a:buFont typeface="Wingdings" pitchFamily="2" charset="2"/>
              <a:buChar char="§"/>
            </a:pPr>
            <a:r>
              <a:rPr lang="en-US" sz="3400" b="1" dirty="0" smtClean="0"/>
              <a:t>How do we know who is at risk for disease?</a:t>
            </a:r>
          </a:p>
          <a:p>
            <a:pPr>
              <a:buFont typeface="Wingdings" pitchFamily="2" charset="2"/>
              <a:buChar char="§"/>
            </a:pPr>
            <a:r>
              <a:rPr lang="en-US" sz="3400" b="1" dirty="0" smtClean="0"/>
              <a:t>How do we diagnose disease?</a:t>
            </a:r>
          </a:p>
          <a:p>
            <a:pPr>
              <a:buFont typeface="Wingdings" pitchFamily="2" charset="2"/>
              <a:buChar char="§"/>
            </a:pPr>
            <a:r>
              <a:rPr lang="en-US" sz="3400" b="1" dirty="0" smtClean="0"/>
              <a:t>How do we determine prognosis?</a:t>
            </a:r>
          </a:p>
          <a:p>
            <a:pPr>
              <a:buFont typeface="Wingdings" pitchFamily="2" charset="2"/>
              <a:buChar char="§"/>
            </a:pPr>
            <a:r>
              <a:rPr lang="en-US" sz="3400" b="1" dirty="0" smtClean="0"/>
              <a:t>How do we understand the nature of the disease?</a:t>
            </a:r>
          </a:p>
          <a:p>
            <a:pPr>
              <a:buFont typeface="Wingdings" pitchFamily="2" charset="2"/>
              <a:buChar char="§"/>
            </a:pPr>
            <a:r>
              <a:rPr lang="en-US" sz="3400" b="1" dirty="0" smtClean="0"/>
              <a:t>How do we use our understanding of the disease to develop treatments?</a:t>
            </a:r>
            <a:endParaRPr lang="en-US" sz="3400" b="1" dirty="0"/>
          </a:p>
        </p:txBody>
      </p:sp>
      <p:sp>
        <p:nvSpPr>
          <p:cNvPr id="4" name="Line 7"/>
          <p:cNvSpPr>
            <a:spLocks noChangeShapeType="1"/>
          </p:cNvSpPr>
          <p:nvPr/>
        </p:nvSpPr>
        <p:spPr bwMode="auto">
          <a:xfrm>
            <a:off x="457200" y="1219200"/>
            <a:ext cx="8253413" cy="0"/>
          </a:xfrm>
          <a:prstGeom prst="line">
            <a:avLst/>
          </a:prstGeom>
          <a:noFill/>
          <a:ln w="50800">
            <a:solidFill>
              <a:srgbClr val="33CCCC"/>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PS Presentation Template Fi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3731</TotalTime>
  <Words>1645</Words>
  <Application>Microsoft Office PowerPoint</Application>
  <PresentationFormat>On-screen Show (4:3)</PresentationFormat>
  <Paragraphs>247</Paragraphs>
  <Slides>51</Slides>
  <Notes>2</Notes>
  <HiddenSlides>0</HiddenSlides>
  <MMClips>0</MMClips>
  <ScaleCrop>false</ScaleCrop>
  <HeadingPairs>
    <vt:vector size="4" baseType="variant">
      <vt:variant>
        <vt:lpstr>Theme</vt:lpstr>
      </vt:variant>
      <vt:variant>
        <vt:i4>2</vt:i4>
      </vt:variant>
      <vt:variant>
        <vt:lpstr>Slide Titles</vt:lpstr>
      </vt:variant>
      <vt:variant>
        <vt:i4>51</vt:i4>
      </vt:variant>
    </vt:vector>
  </HeadingPairs>
  <TitlesOfParts>
    <vt:vector size="53" baseType="lpstr">
      <vt:lpstr>Office Theme</vt:lpstr>
      <vt:lpstr>APS Presentation Template File</vt:lpstr>
      <vt:lpstr>Scientific Sleuthing of Human Disease for High School Teachers </vt:lpstr>
      <vt:lpstr>Slide 2</vt:lpstr>
      <vt:lpstr>Slide 3</vt:lpstr>
      <vt:lpstr>Workshop Schedule:</vt:lpstr>
      <vt:lpstr>What is Pathology?</vt:lpstr>
      <vt:lpstr>Pathology incorporates a wide range of disciplines</vt:lpstr>
      <vt:lpstr>Slide 7</vt:lpstr>
      <vt:lpstr>Experimental Pathology…</vt:lpstr>
      <vt:lpstr>Experimental Pathologists ask:</vt:lpstr>
      <vt:lpstr>How do pathologists study disease?</vt:lpstr>
      <vt:lpstr>How do pathologists study disease?</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Why teach pathology in high school?</vt:lpstr>
      <vt:lpstr>What pathology-related topics are high school students interested in learning more about?</vt:lpstr>
      <vt:lpstr>Finding information on  pathology-related topics</vt:lpstr>
      <vt:lpstr>Anatquest, an NIH-sponsored site for anatomic images</vt:lpstr>
      <vt:lpstr>Anatquest anatomical viewer</vt:lpstr>
      <vt:lpstr>Webpath, a website containing images and descriptions of diseases and pathologic conditions</vt:lpstr>
      <vt:lpstr>PEIR, another pathology-related educational resource </vt:lpstr>
      <vt:lpstr>Searching the PEIR database</vt:lpstr>
      <vt:lpstr>The Virtual Slidebox shows images of tissues microscopically</vt:lpstr>
      <vt:lpstr>Virtual Autopsy is an interactive experience that allows students to diagnose cases</vt:lpstr>
      <vt:lpstr>Choose a case, read the case history…</vt:lpstr>
      <vt:lpstr>...examine autopsy findings…</vt:lpstr>
      <vt:lpstr>… and make a diagnosis</vt:lpstr>
      <vt:lpstr>Medpix, a database of radiology teaching files and images</vt:lpstr>
      <vt:lpstr>Visible Proofs  (history of forensic medicine website) </vt:lpstr>
      <vt:lpstr>The Pathology Guy (general topics on pathology as well as forensic issues)</vt:lpstr>
      <vt:lpstr>Science resources for teachers:  NIH Curriculum Supplements</vt:lpstr>
      <vt:lpstr>Science resources for teachers:  PBS Classroom Resources</vt:lpstr>
      <vt:lpstr>How do I know if a career in biology is right for me?</vt:lpstr>
      <vt:lpstr>Take a personality quiz… </vt:lpstr>
      <vt:lpstr>…and find out the estimated salary growth for various biology professions</vt:lpstr>
      <vt:lpstr>Science Buddies has more information about careers in biology, and a page devoted specifically to pathology</vt:lpstr>
      <vt:lpstr>ASIP’s Pathology: A Career in Medicine page also contains a helpful introduction to pathology, including subspecialties and case studies</vt:lpstr>
      <vt:lpstr>Thank you for your attention, and I hope you enjoy the rest of our program!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process flow</dc:title>
  <dc:creator>Mark E. Sobel</dc:creator>
  <cp:lastModifiedBy>Laurie Menser</cp:lastModifiedBy>
  <cp:revision>259</cp:revision>
  <cp:lastPrinted>2011-03-23T10:50:00Z</cp:lastPrinted>
  <dcterms:created xsi:type="dcterms:W3CDTF">2006-08-16T00:00:00Z</dcterms:created>
  <dcterms:modified xsi:type="dcterms:W3CDTF">2013-04-05T20:35:48Z</dcterms:modified>
</cp:coreProperties>
</file>