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42"/>
  </p:notesMasterIdLst>
  <p:sldIdLst>
    <p:sldId id="293" r:id="rId2"/>
    <p:sldId id="284" r:id="rId3"/>
    <p:sldId id="257" r:id="rId4"/>
    <p:sldId id="258" r:id="rId5"/>
    <p:sldId id="263" r:id="rId6"/>
    <p:sldId id="267" r:id="rId7"/>
    <p:sldId id="259" r:id="rId8"/>
    <p:sldId id="261" r:id="rId9"/>
    <p:sldId id="266" r:id="rId10"/>
    <p:sldId id="265" r:id="rId11"/>
    <p:sldId id="294" r:id="rId12"/>
    <p:sldId id="296" r:id="rId13"/>
    <p:sldId id="301" r:id="rId14"/>
    <p:sldId id="262" r:id="rId15"/>
    <p:sldId id="269" r:id="rId16"/>
    <p:sldId id="268" r:id="rId17"/>
    <p:sldId id="271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8" r:id="rId28"/>
    <p:sldId id="289" r:id="rId29"/>
    <p:sldId id="290" r:id="rId30"/>
    <p:sldId id="282" r:id="rId31"/>
    <p:sldId id="283" r:id="rId32"/>
    <p:sldId id="297" r:id="rId33"/>
    <p:sldId id="298" r:id="rId34"/>
    <p:sldId id="299" r:id="rId35"/>
    <p:sldId id="285" r:id="rId36"/>
    <p:sldId id="286" r:id="rId37"/>
    <p:sldId id="287" r:id="rId38"/>
    <p:sldId id="291" r:id="rId39"/>
    <p:sldId id="292" r:id="rId40"/>
    <p:sldId id="28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CAA"/>
    <a:srgbClr val="FFD9D5"/>
    <a:srgbClr val="D5FFF4"/>
    <a:srgbClr val="D6FED8"/>
    <a:srgbClr val="F5D5CF"/>
    <a:srgbClr val="D4FEFE"/>
    <a:srgbClr val="D6FCDA"/>
    <a:srgbClr val="F9C7F5"/>
    <a:srgbClr val="E6F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17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D3F35-69B3-4BDF-B740-D1F5503D0990}" type="datetimeFigureOut">
              <a:rPr lang="en-US" smtClean="0"/>
              <a:pPr/>
              <a:t>3/3/14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00C03-5227-495D-B12D-62E8A975B6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0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00C03-5227-495D-B12D-62E8A975B64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B772-128C-44E3-A24D-43F65D5287F1}" type="datetimeFigureOut">
              <a:rPr lang="en-US" smtClean="0"/>
              <a:pPr/>
              <a:t>3/3/14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09CB772-128C-44E3-A24D-43F65D5287F1}" type="datetimeFigureOut">
              <a:rPr lang="en-US" smtClean="0"/>
              <a:pPr/>
              <a:t>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F6B3AF1B-76A3-419E-A463-53F45FC00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Relationship Id="rId3" Type="http://schemas.openxmlformats.org/officeDocument/2006/relationships/image" Target="../media/image30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Welcome and Introduction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733800"/>
            <a:ext cx="7162800" cy="16002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Kari </a:t>
            </a:r>
            <a:r>
              <a:rPr lang="en-US" sz="2800" dirty="0" err="1" smtClean="0"/>
              <a:t>Nejak</a:t>
            </a:r>
            <a:r>
              <a:rPr lang="en-US" sz="2800" dirty="0" smtClean="0"/>
              <a:t>-Bowen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University of Pittsburgh School of Medicine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Department of Pathology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April 29, 2014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0571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pathologists study disease?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3733800" cy="471830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Experimental pathologists often use cells grown in the laboratory to study the initiation and progression of disease</a:t>
            </a:r>
          </a:p>
          <a:p>
            <a:r>
              <a:rPr lang="en-US" dirty="0" smtClean="0"/>
              <a:t>Animal models are also used in order to study the effect of a disease on the entire body</a:t>
            </a:r>
            <a:endParaRPr lang="en-US" dirty="0"/>
          </a:p>
        </p:txBody>
      </p:sp>
      <p:pic>
        <p:nvPicPr>
          <p:cNvPr id="5" name="Content Placeholder 4" descr="Doctor-of-Philosophy.gif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-414" r="894"/>
          <a:stretch/>
        </p:blipFill>
        <p:spPr>
          <a:xfrm>
            <a:off x="4191000" y="2286000"/>
            <a:ext cx="4654823" cy="350824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Misconceptions about animal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Research on animals isn’t necessary</a:t>
            </a:r>
          </a:p>
          <a:p>
            <a:pPr lvl="1">
              <a:buClr>
                <a:srgbClr val="76232F"/>
              </a:buClr>
              <a:buFont typeface="Wingdings" charset="2"/>
              <a:buChar char="ü"/>
              <a:defRPr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We have to understand basic biology to learn how to treat/cure disease.</a:t>
            </a:r>
          </a:p>
          <a:p>
            <a:pPr lvl="1">
              <a:buClr>
                <a:srgbClr val="76232F"/>
              </a:buClr>
              <a:buFont typeface="Wingdings" charset="2"/>
              <a:buChar char="ü"/>
              <a:defRPr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Animals are used along with computer models, cell cultures and human studies</a:t>
            </a:r>
            <a:r>
              <a:rPr lang="en-US" sz="2200" b="1" dirty="0" smtClean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.</a:t>
            </a:r>
          </a:p>
          <a:p>
            <a:r>
              <a:rPr lang="en-US" sz="2600" dirty="0"/>
              <a:t>Treatments developed in animals don’t work on people</a:t>
            </a:r>
          </a:p>
          <a:p>
            <a:pPr lvl="1">
              <a:buClr>
                <a:srgbClr val="76232F"/>
              </a:buClr>
              <a:buFont typeface="Wingdings" charset="2"/>
              <a:buChar char="ü"/>
              <a:defRPr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Knowledge attained through laboratory animal research has played a vital role in almost every major medical advance of the last century, including organ transplants, analgesics, antibiotics, anti-depressants</a:t>
            </a:r>
            <a:r>
              <a:rPr lang="en-US" sz="2200" b="1" dirty="0" smtClean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, </a:t>
            </a: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bypass surgery, </a:t>
            </a:r>
            <a:r>
              <a:rPr lang="en-US" sz="2200" b="1" dirty="0" smtClean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heart catheterization, joint </a:t>
            </a: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replacement, and </a:t>
            </a:r>
            <a:r>
              <a:rPr lang="en-US" sz="2200" b="1" dirty="0" smtClean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more.</a:t>
            </a:r>
            <a:endParaRPr lang="en-US" sz="2600" dirty="0"/>
          </a:p>
          <a:p>
            <a:pPr lvl="1">
              <a:buClr>
                <a:srgbClr val="76232F"/>
              </a:buClr>
              <a:buFont typeface="Wingdings" charset="2"/>
              <a:buChar char="ü"/>
              <a:defRPr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426833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Misconceptions about animal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Research is animal abuse</a:t>
            </a:r>
          </a:p>
          <a:p>
            <a:pPr lvl="1" fontAlgn="base">
              <a:spcAft>
                <a:spcPct val="0"/>
              </a:spcAft>
              <a:buClr>
                <a:srgbClr val="76232F"/>
              </a:buClr>
              <a:buFont typeface="Wingdings" charset="2"/>
              <a:buChar char="ü"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Most research is not painful.</a:t>
            </a:r>
          </a:p>
          <a:p>
            <a:pPr lvl="1" fontAlgn="base">
              <a:spcAft>
                <a:spcPct val="0"/>
              </a:spcAft>
              <a:buClr>
                <a:srgbClr val="76232F"/>
              </a:buClr>
              <a:buFont typeface="Wingdings" charset="2"/>
              <a:buChar char="ü"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If an animal is in pain, pain medication must be given.</a:t>
            </a:r>
          </a:p>
          <a:p>
            <a:pPr lvl="1" fontAlgn="base">
              <a:spcAft>
                <a:spcPct val="0"/>
              </a:spcAft>
              <a:buClr>
                <a:srgbClr val="76232F"/>
              </a:buClr>
              <a:buFont typeface="Wingdings" charset="2"/>
              <a:buChar char="ü"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If an animal is suffering, it will be removed from the study or euthanized.</a:t>
            </a:r>
          </a:p>
          <a:p>
            <a:r>
              <a:rPr lang="en-US" sz="2600" dirty="0" smtClean="0"/>
              <a:t>Researchers don’t care about animals</a:t>
            </a:r>
          </a:p>
          <a:p>
            <a:pPr lvl="1" fontAlgn="base">
              <a:spcAft>
                <a:spcPct val="0"/>
              </a:spcAft>
              <a:buClr>
                <a:srgbClr val="76232F"/>
              </a:buClr>
              <a:buFont typeface="Wingdings" charset="2"/>
              <a:buChar char="ü"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Research is highly regulated, and researchers are committed to animal welfare.</a:t>
            </a:r>
          </a:p>
          <a:p>
            <a:pPr lvl="1" fontAlgn="base">
              <a:spcAft>
                <a:spcPct val="0"/>
              </a:spcAft>
              <a:buClr>
                <a:srgbClr val="76232F"/>
              </a:buClr>
              <a:buFont typeface="Wingdings" charset="2"/>
              <a:buChar char="ü"/>
            </a:pPr>
            <a:r>
              <a:rPr lang="en-US" sz="2200" b="1" dirty="0" smtClean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An </a:t>
            </a: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Animal Care and Use Committee at each institution rigorously reviews all proposed studies.</a:t>
            </a:r>
          </a:p>
          <a:p>
            <a:pPr lvl="1" fontAlgn="base">
              <a:spcAft>
                <a:spcPct val="0"/>
              </a:spcAft>
              <a:buClr>
                <a:srgbClr val="76232F"/>
              </a:buClr>
              <a:buFont typeface="Wingdings" charset="2"/>
              <a:buChar char="ü"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Veterinarians help design protocols.</a:t>
            </a:r>
          </a:p>
          <a:p>
            <a:pPr lvl="1" fontAlgn="base">
              <a:spcAft>
                <a:spcPct val="0"/>
              </a:spcAft>
              <a:buClr>
                <a:srgbClr val="76232F"/>
              </a:buClr>
              <a:buFont typeface="Wingdings" charset="2"/>
              <a:buChar char="ü"/>
            </a:pPr>
            <a:r>
              <a:rPr lang="en-US" sz="2200" b="1" dirty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Animals get care from skilled technicians and veterinarians</a:t>
            </a:r>
            <a:r>
              <a:rPr lang="en-US" sz="2200" b="1" dirty="0" smtClean="0">
                <a:solidFill>
                  <a:prstClr val="black"/>
                </a:solidFill>
                <a:latin typeface="Avenir LT Std 55 Roman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531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400" dirty="0" smtClean="0"/>
              <a:t>Animal research is essential for pathologists to understand disease and develop cures</a:t>
            </a:r>
            <a:endParaRPr 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6248400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www.understandinganimalresearch.org.uk</a:t>
            </a:r>
            <a:r>
              <a:rPr lang="en-US" dirty="0" smtClean="0"/>
              <a:t>/ </a:t>
            </a:r>
            <a:endParaRPr lang="en-US" dirty="0"/>
          </a:p>
        </p:txBody>
      </p:sp>
      <p:pic>
        <p:nvPicPr>
          <p:cNvPr id="8" name="Picture 7" descr="animal-research-week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764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3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Why teach pathology in high school?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772400" cy="51054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R</a:t>
            </a:r>
            <a:r>
              <a:rPr lang="en-US" dirty="0" smtClean="0"/>
              <a:t>elevant and timely</a:t>
            </a:r>
          </a:p>
          <a:p>
            <a:pPr lvl="1"/>
            <a:r>
              <a:rPr lang="en-US" dirty="0" smtClean="0"/>
              <a:t>Our understanding of disease is becoming more advanced</a:t>
            </a:r>
          </a:p>
          <a:p>
            <a:pPr lvl="1"/>
            <a:r>
              <a:rPr lang="en-US" dirty="0" smtClean="0"/>
              <a:t>Health care is also becoming more complex</a:t>
            </a:r>
          </a:p>
          <a:p>
            <a:pPr lvl="1"/>
            <a:r>
              <a:rPr lang="en-US" dirty="0" smtClean="0"/>
              <a:t>Almost half of all Americans (90 million) are burdened with limited health literacy</a:t>
            </a:r>
          </a:p>
          <a:p>
            <a:pPr lvl="1"/>
            <a:r>
              <a:rPr lang="en-US" dirty="0" smtClean="0"/>
              <a:t>There is a wealth of misleading information on health and disease topics</a:t>
            </a:r>
          </a:p>
          <a:p>
            <a:endParaRPr lang="en-US" dirty="0" smtClean="0"/>
          </a:p>
          <a:p>
            <a:r>
              <a:rPr lang="en-US" b="1" dirty="0" smtClean="0"/>
              <a:t>R</a:t>
            </a:r>
            <a:r>
              <a:rPr lang="en-US" dirty="0" smtClean="0"/>
              <a:t>eal-world application of science</a:t>
            </a:r>
          </a:p>
          <a:p>
            <a:pPr lvl="1"/>
            <a:r>
              <a:rPr lang="en-US" dirty="0" smtClean="0"/>
              <a:t>Many students have been affected by disease in their daily lives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b="1" dirty="0" smtClean="0"/>
              <a:t>R</a:t>
            </a:r>
            <a:r>
              <a:rPr lang="en-US" dirty="0" smtClean="0"/>
              <a:t>ewarding and interesting</a:t>
            </a:r>
          </a:p>
          <a:p>
            <a:pPr lvl="1"/>
            <a:r>
              <a:rPr lang="en-US" dirty="0" smtClean="0"/>
              <a:t>Knowing more about their own health and bodies can empower students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D2533C"/>
                </a:solidFill>
              </a:rPr>
              <a:t>What pathology-related topics are high school students interested in learning more about?</a:t>
            </a:r>
            <a:endParaRPr lang="en-US" sz="3200" dirty="0">
              <a:solidFill>
                <a:srgbClr val="D2533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992312"/>
            <a:ext cx="3931920" cy="639762"/>
          </a:xfrm>
        </p:spPr>
        <p:txBody>
          <a:bodyPr/>
          <a:lstStyle/>
          <a:p>
            <a:r>
              <a:rPr lang="en-US" sz="3000" dirty="0" smtClean="0"/>
              <a:t>Most Interested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754312"/>
            <a:ext cx="3931920" cy="395128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AIDS</a:t>
            </a:r>
          </a:p>
          <a:p>
            <a:r>
              <a:rPr lang="en-US" sz="3000" dirty="0" smtClean="0"/>
              <a:t>Cancer*</a:t>
            </a:r>
          </a:p>
          <a:p>
            <a:r>
              <a:rPr lang="en-US" sz="3000" dirty="0" smtClean="0"/>
              <a:t>Genetic testing</a:t>
            </a:r>
          </a:p>
          <a:p>
            <a:r>
              <a:rPr lang="en-US" sz="3000" dirty="0" smtClean="0"/>
              <a:t>Stem cells*</a:t>
            </a:r>
          </a:p>
          <a:p>
            <a:r>
              <a:rPr lang="en-US" sz="3000" dirty="0" smtClean="0"/>
              <a:t>Biological warfare*</a:t>
            </a:r>
          </a:p>
          <a:p>
            <a:endParaRPr lang="en-US" sz="3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992312"/>
            <a:ext cx="3931920" cy="6397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Least Interested</a:t>
            </a:r>
            <a:endParaRPr lang="en-US" sz="3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4312"/>
            <a:ext cx="3931920" cy="395128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Allergies</a:t>
            </a:r>
          </a:p>
          <a:p>
            <a:r>
              <a:rPr lang="en-US" sz="3000" dirty="0" smtClean="0"/>
              <a:t>Arthritis </a:t>
            </a:r>
          </a:p>
          <a:p>
            <a:r>
              <a:rPr lang="en-US" sz="3000" dirty="0" smtClean="0"/>
              <a:t>Asthma </a:t>
            </a:r>
          </a:p>
          <a:p>
            <a:r>
              <a:rPr lang="en-US" sz="3000" dirty="0" smtClean="0"/>
              <a:t>Tobacco</a:t>
            </a:r>
          </a:p>
          <a:p>
            <a:r>
              <a:rPr lang="en-US" sz="3000" dirty="0" smtClean="0"/>
              <a:t>Obesity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6400800"/>
            <a:ext cx="413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Special thanks to Jaime </a:t>
            </a:r>
            <a:r>
              <a:rPr lang="en-US" dirty="0" err="1" smtClean="0"/>
              <a:t>Bhalla</a:t>
            </a:r>
            <a:r>
              <a:rPr lang="en-US" dirty="0" smtClean="0"/>
              <a:t> and Martha </a:t>
            </a:r>
            <a:r>
              <a:rPr lang="en-US" dirty="0" err="1" smtClean="0"/>
              <a:t>Furie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How to find information on pathology-related topics?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internet is a great resource for both teachers and students</a:t>
            </a:r>
          </a:p>
          <a:p>
            <a:pPr lvl="1"/>
            <a:r>
              <a:rPr lang="en-US" dirty="0" smtClean="0"/>
              <a:t>Much of pathology is visual</a:t>
            </a:r>
          </a:p>
          <a:p>
            <a:pPr lvl="1"/>
            <a:r>
              <a:rPr lang="en-US" dirty="0" smtClean="0"/>
              <a:t>Pictures and examples will catch the attention of students</a:t>
            </a:r>
          </a:p>
          <a:p>
            <a:pPr lvl="1"/>
            <a:r>
              <a:rPr lang="en-US" dirty="0" smtClean="0"/>
              <a:t>A great self-learning tool, where students can progress at their own pace</a:t>
            </a:r>
          </a:p>
          <a:p>
            <a:pPr lvl="1"/>
            <a:r>
              <a:rPr lang="en-US" dirty="0" smtClean="0"/>
              <a:t>Opportunity for independent investigation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2 ways to find information about pathology:</a:t>
            </a:r>
          </a:p>
          <a:p>
            <a:pPr lvl="1"/>
            <a:r>
              <a:rPr lang="en-US" dirty="0" smtClean="0"/>
              <a:t>Internet search engines </a:t>
            </a:r>
          </a:p>
          <a:p>
            <a:pPr lvl="1"/>
            <a:r>
              <a:rPr lang="en-US" dirty="0" smtClean="0"/>
              <a:t>Health and patient education web sites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Anatquest</a:t>
            </a:r>
            <a:r>
              <a:rPr lang="en-US" dirty="0" smtClean="0"/>
              <a:t>, an NIH-sponsored site for anatomic images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840" y="1600200"/>
            <a:ext cx="768096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0" y="6324600"/>
            <a:ext cx="315131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http://anatquest.nlm.nih.gov/ 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Anatquest</a:t>
            </a:r>
            <a:r>
              <a:rPr lang="en-US" dirty="0" smtClean="0"/>
              <a:t> anatomical viewer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1874" t="2593" r="7879" b="7677"/>
          <a:stretch/>
        </p:blipFill>
        <p:spPr bwMode="auto">
          <a:xfrm>
            <a:off x="1143000" y="1600200"/>
            <a:ext cx="7123953" cy="497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3000" dirty="0" err="1" smtClean="0"/>
              <a:t>Webpath</a:t>
            </a:r>
            <a:r>
              <a:rPr lang="en-US" sz="3000" dirty="0" smtClean="0"/>
              <a:t>, a website containing images and descriptions of diseases </a:t>
            </a:r>
            <a:r>
              <a:rPr lang="en-US" sz="3000" dirty="0" smtClean="0"/>
              <a:t>&amp; </a:t>
            </a:r>
            <a:r>
              <a:rPr lang="en-US" sz="3000" dirty="0" smtClean="0"/>
              <a:t>pathologic conditions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2209800" y="6381690"/>
            <a:ext cx="522168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http://library.med.utah.edu/WebPath/webpath.html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3" name="Picture 2" descr="capture4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2412" b="4978"/>
          <a:stretch/>
        </p:blipFill>
        <p:spPr>
          <a:xfrm>
            <a:off x="545474" y="1600200"/>
            <a:ext cx="8217526" cy="475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CURRENT DOCS\2011\JANUARY 2011\Documents\SOCIETIES\ICPI\ICPI logo\ICPIlogo(Alt)300dpi-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200400"/>
            <a:ext cx="54737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304800" y="838200"/>
            <a:ext cx="8534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Calibri" pitchFamily="34" charset="0"/>
              </a:rPr>
              <a:t>ASIP </a:t>
            </a:r>
            <a:r>
              <a:rPr lang="en-US" sz="3600" b="1" dirty="0" smtClean="0">
                <a:latin typeface="Calibri" pitchFamily="34" charset="0"/>
              </a:rPr>
              <a:t>gratefully </a:t>
            </a:r>
            <a:r>
              <a:rPr lang="en-US" sz="3600" b="1" dirty="0">
                <a:latin typeface="Calibri" pitchFamily="34" charset="0"/>
              </a:rPr>
              <a:t>acknowledges support from the INTERSOCIETY COUNCIL FOR PATHOLOGY INFORMATION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PEIR, another pathology-related educational resource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548"/>
          <a:stretch/>
        </p:blipFill>
        <p:spPr bwMode="auto">
          <a:xfrm>
            <a:off x="609600" y="1600200"/>
            <a:ext cx="796351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56367" y="6400800"/>
            <a:ext cx="263963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http://peir.path.uab.edu/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Searching the PEIR database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424"/>
          <a:stretch/>
        </p:blipFill>
        <p:spPr bwMode="auto">
          <a:xfrm>
            <a:off x="533400" y="1524000"/>
            <a:ext cx="8168640" cy="49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Virtual </a:t>
            </a:r>
            <a:r>
              <a:rPr lang="en-US" dirty="0" err="1" smtClean="0"/>
              <a:t>Slidebox</a:t>
            </a:r>
            <a:r>
              <a:rPr lang="en-US" dirty="0" smtClean="0"/>
              <a:t> shows images of tissues microscopically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b="3110"/>
          <a:stretch/>
        </p:blipFill>
        <p:spPr bwMode="auto">
          <a:xfrm>
            <a:off x="533400" y="1447800"/>
            <a:ext cx="8053388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489419" y="6400800"/>
            <a:ext cx="452098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http://www.path.uiowa.edu/virtualslidebox/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Virtual Autopsy is an interactive experience that allows students to diagnose cases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715"/>
          <a:stretch/>
        </p:blipFill>
        <p:spPr bwMode="auto">
          <a:xfrm>
            <a:off x="1066800" y="2029012"/>
            <a:ext cx="7391400" cy="44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38400" y="6400800"/>
            <a:ext cx="492949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http://www.le.ac.uk/pa/teach/va/welcome.html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Choose a case, read the case history…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b="3499"/>
          <a:stretch/>
        </p:blipFill>
        <p:spPr bwMode="auto">
          <a:xfrm>
            <a:off x="762000" y="1600200"/>
            <a:ext cx="7924800" cy="477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...examine autopsy findings…</a:t>
            </a:r>
            <a:endParaRPr lang="en-US" sz="36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b="4011"/>
          <a:stretch/>
        </p:blipFill>
        <p:spPr bwMode="auto">
          <a:xfrm>
            <a:off x="457200" y="1143001"/>
            <a:ext cx="8305800" cy="498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… and make a diagnosis</a:t>
            </a:r>
            <a:endParaRPr lang="en-US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624"/>
          <a:stretch/>
        </p:blipFill>
        <p:spPr bwMode="auto">
          <a:xfrm>
            <a:off x="563880" y="1219200"/>
            <a:ext cx="8046720" cy="484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b="3258"/>
          <a:stretch/>
        </p:blipFill>
        <p:spPr bwMode="auto">
          <a:xfrm>
            <a:off x="4465320" y="2895600"/>
            <a:ext cx="4008120" cy="242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Medpix</a:t>
            </a:r>
            <a:r>
              <a:rPr lang="en-US" dirty="0" smtClean="0"/>
              <a:t>, a database of radiology teaching files and images</a:t>
            </a:r>
            <a:endParaRPr lang="en-US" dirty="0"/>
          </a:p>
        </p:txBody>
      </p:sp>
      <p:pic>
        <p:nvPicPr>
          <p:cNvPr id="10" name="Content Placeholder 9" descr="capture`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 b="5046"/>
          <a:stretch/>
        </p:blipFill>
        <p:spPr>
          <a:xfrm>
            <a:off x="396240" y="1633071"/>
            <a:ext cx="8290560" cy="4767729"/>
          </a:xfrm>
        </p:spPr>
      </p:pic>
      <p:sp>
        <p:nvSpPr>
          <p:cNvPr id="8" name="TextBox 7"/>
          <p:cNvSpPr txBox="1"/>
          <p:nvPr/>
        </p:nvSpPr>
        <p:spPr>
          <a:xfrm>
            <a:off x="3124200" y="6324600"/>
            <a:ext cx="3142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http://</a:t>
            </a:r>
            <a:r>
              <a:rPr lang="en-US" sz="2000" dirty="0" err="1">
                <a:solidFill>
                  <a:srgbClr val="002060"/>
                </a:solidFill>
              </a:rPr>
              <a:t>rad.usuhs.edu</a:t>
            </a:r>
            <a:r>
              <a:rPr lang="en-US" sz="2000" dirty="0">
                <a:solidFill>
                  <a:srgbClr val="002060"/>
                </a:solidFill>
              </a:rPr>
              <a:t>/</a:t>
            </a:r>
            <a:r>
              <a:rPr lang="en-US" sz="2000" dirty="0" err="1">
                <a:solidFill>
                  <a:srgbClr val="002060"/>
                </a:solidFill>
              </a:rPr>
              <a:t>medpix</a:t>
            </a:r>
            <a:r>
              <a:rPr lang="en-US" sz="2000" dirty="0">
                <a:solidFill>
                  <a:srgbClr val="002060"/>
                </a:solidFill>
              </a:rPr>
              <a:t>/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817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Visible Proofs (history of forensic medicine website) </a:t>
            </a:r>
          </a:p>
        </p:txBody>
      </p:sp>
      <p:pic>
        <p:nvPicPr>
          <p:cNvPr id="4" name="Content Placeholder 3" descr="capture2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 b="4946"/>
          <a:stretch/>
        </p:blipFill>
        <p:spPr>
          <a:xfrm>
            <a:off x="533400" y="1600200"/>
            <a:ext cx="8229600" cy="4737848"/>
          </a:xfrm>
        </p:spPr>
      </p:pic>
      <p:sp>
        <p:nvSpPr>
          <p:cNvPr id="5" name="TextBox 4"/>
          <p:cNvSpPr txBox="1"/>
          <p:nvPr/>
        </p:nvSpPr>
        <p:spPr>
          <a:xfrm>
            <a:off x="2209800" y="6324600"/>
            <a:ext cx="502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http://</a:t>
            </a:r>
            <a:r>
              <a:rPr lang="en-US" sz="2000" dirty="0" err="1">
                <a:solidFill>
                  <a:srgbClr val="002060"/>
                </a:solidFill>
              </a:rPr>
              <a:t>www.nlm.nih.gov</a:t>
            </a:r>
            <a:r>
              <a:rPr lang="en-US" sz="2000" dirty="0">
                <a:solidFill>
                  <a:srgbClr val="002060"/>
                </a:solidFill>
              </a:rPr>
              <a:t>/</a:t>
            </a:r>
            <a:r>
              <a:rPr lang="en-US" sz="2000" dirty="0" err="1">
                <a:solidFill>
                  <a:srgbClr val="002060"/>
                </a:solidFill>
              </a:rPr>
              <a:t>visibleproofs</a:t>
            </a:r>
            <a:r>
              <a:rPr lang="en-US" sz="2000" dirty="0">
                <a:solidFill>
                  <a:srgbClr val="002060"/>
                </a:solidFill>
              </a:rPr>
              <a:t>/</a:t>
            </a:r>
            <a:r>
              <a:rPr lang="en-US" sz="2000" dirty="0" err="1">
                <a:solidFill>
                  <a:srgbClr val="002060"/>
                </a:solidFill>
              </a:rPr>
              <a:t>index.html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971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The Pathology Guy (general topics on pathology as well as forensic issues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capture3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 b="5503"/>
          <a:stretch/>
        </p:blipFill>
        <p:spPr>
          <a:xfrm>
            <a:off x="533400" y="1648011"/>
            <a:ext cx="8305800" cy="4752789"/>
          </a:xfrm>
        </p:spPr>
      </p:pic>
      <p:sp>
        <p:nvSpPr>
          <p:cNvPr id="5" name="TextBox 4"/>
          <p:cNvSpPr txBox="1"/>
          <p:nvPr/>
        </p:nvSpPr>
        <p:spPr>
          <a:xfrm>
            <a:off x="3124200" y="6381690"/>
            <a:ext cx="2758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http://</a:t>
            </a:r>
            <a:r>
              <a:rPr lang="en-US" sz="2000" dirty="0" err="1">
                <a:solidFill>
                  <a:srgbClr val="002060"/>
                </a:solidFill>
              </a:rPr>
              <a:t>www.pathguy.com</a:t>
            </a:r>
            <a:r>
              <a:rPr lang="en-US" sz="2000" dirty="0">
                <a:solidFill>
                  <a:srgbClr val="002060"/>
                </a:solidFill>
              </a:rPr>
              <a:t>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680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1143000"/>
          </a:xfrm>
        </p:spPr>
        <p:txBody>
          <a:bodyPr/>
          <a:lstStyle/>
          <a:p>
            <a:pPr algn="ctr"/>
            <a:r>
              <a:rPr lang="en-US" b="1" dirty="0" smtClean="0"/>
              <a:t>Workshop Schedule: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76800"/>
          </a:xfrm>
        </p:spPr>
        <p:txBody>
          <a:bodyPr>
            <a:noAutofit/>
          </a:bodyPr>
          <a:lstStyle/>
          <a:p>
            <a:r>
              <a:rPr lang="en-US" sz="2300" b="1" dirty="0" smtClean="0">
                <a:latin typeface="Calibri"/>
                <a:cs typeface="Calibri"/>
              </a:rPr>
              <a:t>10:00 AM	Introduction</a:t>
            </a:r>
          </a:p>
          <a:p>
            <a:pPr>
              <a:buNone/>
            </a:pPr>
            <a:r>
              <a:rPr lang="en-US" sz="2300" b="1" dirty="0" smtClean="0">
                <a:solidFill>
                  <a:srgbClr val="FF0000"/>
                </a:solidFill>
                <a:latin typeface="Calibri"/>
                <a:cs typeface="Calibri"/>
              </a:rPr>
              <a:t>			Kari </a:t>
            </a:r>
            <a:r>
              <a:rPr lang="en-US" sz="2300" b="1" dirty="0" smtClean="0">
                <a:solidFill>
                  <a:srgbClr val="FF0000"/>
                </a:solidFill>
                <a:latin typeface="Calibri"/>
                <a:cs typeface="Calibri"/>
              </a:rPr>
              <a:t>Nejak-Bowen</a:t>
            </a:r>
          </a:p>
          <a:p>
            <a:r>
              <a:rPr lang="en-US" sz="2300" b="1" dirty="0" smtClean="0">
                <a:latin typeface="Calibri"/>
                <a:cs typeface="Calibri"/>
              </a:rPr>
              <a:t>10:20 AM	Menacing Microbes: The Threat of Bioterrorism</a:t>
            </a:r>
          </a:p>
          <a:p>
            <a:pPr>
              <a:buNone/>
            </a:pPr>
            <a:r>
              <a:rPr lang="en-US" sz="2300" b="1" dirty="0" smtClean="0">
                <a:solidFill>
                  <a:srgbClr val="FF0000"/>
                </a:solidFill>
                <a:latin typeface="Calibri"/>
                <a:cs typeface="Calibri"/>
              </a:rPr>
              <a:t>			Martha </a:t>
            </a:r>
            <a:r>
              <a:rPr lang="en-US" sz="2300" b="1" dirty="0" err="1" smtClean="0">
                <a:solidFill>
                  <a:srgbClr val="FF0000"/>
                </a:solidFill>
                <a:latin typeface="Calibri"/>
                <a:cs typeface="Calibri"/>
              </a:rPr>
              <a:t>Furie</a:t>
            </a:r>
            <a:r>
              <a:rPr lang="en-US" sz="2300" b="1" dirty="0" smtClean="0">
                <a:solidFill>
                  <a:srgbClr val="FF0000"/>
                </a:solidFill>
                <a:latin typeface="Calibri"/>
                <a:cs typeface="Calibri"/>
              </a:rPr>
              <a:t>, Stony Brook University</a:t>
            </a:r>
          </a:p>
          <a:p>
            <a:r>
              <a:rPr lang="en-US" sz="2300" b="1" dirty="0" smtClean="0">
                <a:latin typeface="Calibri"/>
                <a:cs typeface="Calibri"/>
              </a:rPr>
              <a:t>11:10 AM	Break</a:t>
            </a:r>
          </a:p>
          <a:p>
            <a:r>
              <a:rPr lang="en-US" sz="2300" b="1" dirty="0" smtClean="0">
                <a:latin typeface="Calibri"/>
                <a:cs typeface="Calibri"/>
              </a:rPr>
              <a:t>11:20 AM	</a:t>
            </a:r>
            <a:r>
              <a:rPr lang="en-US" sz="2300" b="1" dirty="0">
                <a:latin typeface="Calibri"/>
                <a:cs typeface="Calibri"/>
              </a:rPr>
              <a:t>Smoking-Related Lung Disease in 3D: Not Your Standard </a:t>
            </a:r>
            <a:r>
              <a:rPr lang="en-US" sz="2300" b="1" dirty="0" smtClean="0">
                <a:latin typeface="Calibri"/>
                <a:cs typeface="Calibri"/>
              </a:rPr>
              <a:t>Lecture</a:t>
            </a:r>
          </a:p>
          <a:p>
            <a:pPr marL="0" indent="0">
              <a:buNone/>
            </a:pPr>
            <a:r>
              <a:rPr lang="en-US" sz="2300" b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lang="en-US" sz="2300" b="1" dirty="0" smtClean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lang="en-US" sz="2300" b="1" dirty="0" err="1" smtClean="0">
                <a:solidFill>
                  <a:srgbClr val="FF0000"/>
                </a:solidFill>
                <a:latin typeface="Calibri"/>
                <a:cs typeface="Calibri"/>
              </a:rPr>
              <a:t>Dani</a:t>
            </a:r>
            <a:r>
              <a:rPr lang="en-US" sz="23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300" b="1" dirty="0">
                <a:solidFill>
                  <a:srgbClr val="FF0000"/>
                </a:solidFill>
                <a:latin typeface="Calibri"/>
                <a:cs typeface="Calibri"/>
              </a:rPr>
              <a:t>Zander, Pennsylvania State Hershey </a:t>
            </a:r>
            <a:r>
              <a:rPr lang="en-US" sz="2300" b="1" dirty="0" smtClean="0">
                <a:solidFill>
                  <a:srgbClr val="FF0000"/>
                </a:solidFill>
                <a:latin typeface="Calibri"/>
                <a:cs typeface="Calibri"/>
              </a:rPr>
              <a:t>		Medical </a:t>
            </a:r>
            <a:r>
              <a:rPr lang="en-US" sz="2300" b="1" dirty="0">
                <a:solidFill>
                  <a:srgbClr val="FF0000"/>
                </a:solidFill>
                <a:latin typeface="Calibri"/>
                <a:cs typeface="Calibri"/>
              </a:rPr>
              <a:t>Center </a:t>
            </a:r>
            <a:endParaRPr lang="en-US" sz="23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300" b="1" dirty="0" smtClean="0">
                <a:latin typeface="Calibri"/>
                <a:cs typeface="Calibri"/>
              </a:rPr>
              <a:t>12:</a:t>
            </a:r>
            <a:r>
              <a:rPr lang="en-US" sz="2300" b="1" dirty="0">
                <a:latin typeface="Calibri"/>
                <a:cs typeface="Calibri"/>
              </a:rPr>
              <a:t>0</a:t>
            </a:r>
            <a:r>
              <a:rPr lang="en-US" sz="2300" b="1" dirty="0" smtClean="0">
                <a:latin typeface="Calibri"/>
                <a:cs typeface="Calibri"/>
              </a:rPr>
              <a:t>5 </a:t>
            </a:r>
            <a:r>
              <a:rPr lang="en-US" sz="2300" b="1" dirty="0">
                <a:latin typeface="Calibri"/>
                <a:cs typeface="Calibri"/>
              </a:rPr>
              <a:t>P</a:t>
            </a:r>
            <a:r>
              <a:rPr lang="en-US" sz="2300" b="1" dirty="0" smtClean="0">
                <a:latin typeface="Calibri"/>
                <a:cs typeface="Calibri"/>
              </a:rPr>
              <a:t>M	Break</a:t>
            </a:r>
          </a:p>
          <a:p>
            <a:r>
              <a:rPr lang="en-US" sz="2300" b="1" dirty="0" smtClean="0">
                <a:latin typeface="Calibri"/>
                <a:cs typeface="Calibri"/>
              </a:rPr>
              <a:t>12:15 PM	Stem </a:t>
            </a:r>
            <a:r>
              <a:rPr lang="en-US" sz="2300" b="1" dirty="0">
                <a:latin typeface="Calibri"/>
                <a:cs typeface="Calibri"/>
              </a:rPr>
              <a:t>Cells: Story of Dr. Jekyll and Mr. Hyde</a:t>
            </a:r>
          </a:p>
          <a:p>
            <a:pPr>
              <a:buNone/>
            </a:pPr>
            <a:r>
              <a:rPr lang="en-US" sz="2300" b="1" dirty="0" smtClean="0">
                <a:solidFill>
                  <a:srgbClr val="FF0000"/>
                </a:solidFill>
                <a:latin typeface="Calibri"/>
                <a:cs typeface="Calibri"/>
              </a:rPr>
              <a:t>			Paul </a:t>
            </a:r>
            <a:r>
              <a:rPr lang="en-US" sz="2300" b="1" dirty="0" err="1">
                <a:solidFill>
                  <a:srgbClr val="FF0000"/>
                </a:solidFill>
                <a:latin typeface="Calibri"/>
                <a:cs typeface="Calibri"/>
              </a:rPr>
              <a:t>Monga</a:t>
            </a:r>
            <a:r>
              <a:rPr lang="en-US" sz="2300" b="1" dirty="0">
                <a:solidFill>
                  <a:srgbClr val="FF0000"/>
                </a:solidFill>
                <a:latin typeface="Calibri"/>
                <a:cs typeface="Calibri"/>
              </a:rPr>
              <a:t>, University of Pittsburgh</a:t>
            </a:r>
            <a:endParaRPr lang="en-US" sz="23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>
              <a:buNone/>
            </a:pPr>
            <a:r>
              <a:rPr lang="en-US" sz="2300" b="1" dirty="0" smtClean="0">
                <a:latin typeface="Calibri"/>
                <a:cs typeface="Calibri"/>
              </a:rPr>
              <a:t>1:15 PM	Tour the Exhibits</a:t>
            </a:r>
          </a:p>
          <a:p>
            <a:pPr algn="ctr"/>
            <a:endParaRPr lang="en-US" sz="2200" b="1" dirty="0" smtClean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Science resources for teachers: NIH Curriculum Supplements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6324600"/>
            <a:ext cx="626274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http://science.education.nih.gov/customers.nsf/highschool.htm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3" name="Picture 2" descr="capture5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 b="4633"/>
          <a:stretch/>
        </p:blipFill>
        <p:spPr>
          <a:xfrm>
            <a:off x="394802" y="1449294"/>
            <a:ext cx="8444398" cy="4875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Science resources for teachers: PBS Classroom Resources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2997"/>
          <a:stretch/>
        </p:blipFill>
        <p:spPr bwMode="auto">
          <a:xfrm>
            <a:off x="762000" y="1596279"/>
            <a:ext cx="7924800" cy="480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38200" y="6400800"/>
            <a:ext cx="705205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http://www.pbs.org/teachers/classroom/9-12/science-tech/resources/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3-06 at 12.20.03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t="2564" r="6972" b="8520"/>
          <a:stretch/>
        </p:blipFill>
        <p:spPr>
          <a:xfrm>
            <a:off x="762000" y="1598706"/>
            <a:ext cx="7686198" cy="4649694"/>
          </a:xfrm>
        </p:spPr>
      </p:pic>
      <p:sp>
        <p:nvSpPr>
          <p:cNvPr id="5" name="TextBox 4"/>
          <p:cNvSpPr txBox="1"/>
          <p:nvPr/>
        </p:nvSpPr>
        <p:spPr>
          <a:xfrm>
            <a:off x="2895600" y="6229290"/>
            <a:ext cx="4019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http://www.hhmi.org/</a:t>
            </a:r>
            <a:r>
              <a:rPr lang="en-US" sz="2000" dirty="0" smtClean="0">
                <a:solidFill>
                  <a:schemeClr val="tx2"/>
                </a:solidFill>
              </a:rPr>
              <a:t>biointeractive 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Science resources for teachers: Howard Hughes Medical Institute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6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HHMI’s </a:t>
            </a:r>
            <a:r>
              <a:rPr lang="en-US" dirty="0" err="1"/>
              <a:t>Biointeractive</a:t>
            </a:r>
            <a:r>
              <a:rPr lang="en-US" dirty="0"/>
              <a:t> resources include Teacher Guides for many topics in biology</a:t>
            </a:r>
          </a:p>
        </p:txBody>
      </p:sp>
      <p:pic>
        <p:nvPicPr>
          <p:cNvPr id="3" name="Picture 2" descr="Screen shot 2014-03-06 at 12.18.3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t="2721" r="5066" b="8894"/>
          <a:stretch/>
        </p:blipFill>
        <p:spPr>
          <a:xfrm>
            <a:off x="657412" y="1643529"/>
            <a:ext cx="7906854" cy="475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44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An example of content in the HHMI Teacher Guides </a:t>
            </a:r>
            <a:endParaRPr lang="en-US" sz="3600" dirty="0"/>
          </a:p>
        </p:txBody>
      </p:sp>
      <p:pic>
        <p:nvPicPr>
          <p:cNvPr id="3" name="Picture 2" descr="Screen shot 2014-03-06 at 1.07.1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t="2810" r="6045" b="8824"/>
          <a:stretch/>
        </p:blipFill>
        <p:spPr>
          <a:xfrm>
            <a:off x="533400" y="1752599"/>
            <a:ext cx="8001000" cy="4811989"/>
          </a:xfrm>
          <a:prstGeom prst="rect">
            <a:avLst/>
          </a:prstGeom>
        </p:spPr>
      </p:pic>
      <p:pic>
        <p:nvPicPr>
          <p:cNvPr id="4" name="Picture 3" descr="Screen shot 2014-03-06 at 1.08.4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t="3072" r="22385" b="14313"/>
          <a:stretch/>
        </p:blipFill>
        <p:spPr>
          <a:xfrm>
            <a:off x="3706793" y="3200401"/>
            <a:ext cx="4827607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2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How do I know if a career in biology is right for 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</a:rPr>
              <a:t>http://</a:t>
            </a:r>
            <a:r>
              <a:rPr lang="en-US" sz="3600" dirty="0" smtClean="0">
                <a:solidFill>
                  <a:srgbClr val="002060"/>
                </a:solidFill>
              </a:rPr>
              <a:t>www.onlinebiologydegree.com/ </a:t>
            </a:r>
            <a:r>
              <a:rPr lang="en-US" sz="3600" dirty="0" smtClean="0"/>
              <a:t>has information and advice on choosing a career in biology</a:t>
            </a:r>
            <a:endParaRPr lang="en-US" sz="3600" dirty="0"/>
          </a:p>
          <a:p>
            <a:pPr marL="320040" lvl="1" indent="0">
              <a:buNone/>
            </a:pPr>
            <a:endParaRPr lang="en-US" sz="3000" dirty="0" smtClean="0"/>
          </a:p>
          <a:p>
            <a:pPr lvl="1"/>
            <a:r>
              <a:rPr lang="en-US" sz="3000" dirty="0" smtClean="0"/>
              <a:t>Biology professions</a:t>
            </a:r>
          </a:p>
          <a:p>
            <a:pPr lvl="1"/>
            <a:r>
              <a:rPr lang="en-US" sz="3000" dirty="0" smtClean="0"/>
              <a:t>Career outlook</a:t>
            </a:r>
          </a:p>
          <a:p>
            <a:pPr lvl="1"/>
            <a:r>
              <a:rPr lang="en-US" sz="3000" dirty="0" smtClean="0"/>
              <a:t>Areas of study</a:t>
            </a:r>
          </a:p>
          <a:p>
            <a:pPr lvl="1"/>
            <a:r>
              <a:rPr lang="en-US" sz="3000" dirty="0" smtClean="0"/>
              <a:t>Personal anecdotes </a:t>
            </a:r>
          </a:p>
          <a:p>
            <a:pPr lvl="1"/>
            <a:r>
              <a:rPr lang="en-US" sz="3000" dirty="0" smtClean="0"/>
              <a:t>Personality quiz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80976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Take a personality quiz… </a:t>
            </a:r>
            <a:endParaRPr lang="en-US" sz="3600" dirty="0"/>
          </a:p>
        </p:txBody>
      </p:sp>
      <p:pic>
        <p:nvPicPr>
          <p:cNvPr id="10" name="Content Placeholder 9" descr="capture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5" r="-16245"/>
          <a:stretch>
            <a:fillRect/>
          </a:stretch>
        </p:blipFill>
        <p:spPr>
          <a:xfrm>
            <a:off x="838200" y="1447800"/>
            <a:ext cx="7772400" cy="4572000"/>
          </a:xfrm>
        </p:spPr>
      </p:pic>
      <p:pic>
        <p:nvPicPr>
          <p:cNvPr id="11" name="Picture 10" descr="capture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10297"/>
            <a:ext cx="4876800" cy="35496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77000" y="5715000"/>
            <a:ext cx="1170432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31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capture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87" r="-16087"/>
          <a:stretch>
            <a:fillRect/>
          </a:stretch>
        </p:blipFill>
        <p:spPr>
          <a:xfrm>
            <a:off x="365760" y="1676400"/>
            <a:ext cx="854964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…and find out the estimated salary growth for various biology professions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1203960" y="1752600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2900" dirty="0" smtClean="0"/>
              <a:t>Science Buddies has more information about careers in biology, and a page devoted </a:t>
            </a:r>
            <a:r>
              <a:rPr lang="en-US" sz="2900" dirty="0" smtClean="0"/>
              <a:t>specifically to </a:t>
            </a:r>
            <a:r>
              <a:rPr lang="en-US" sz="2900" dirty="0" smtClean="0"/>
              <a:t>pathology</a:t>
            </a:r>
            <a:endParaRPr lang="en-US" sz="2900" dirty="0"/>
          </a:p>
        </p:txBody>
      </p:sp>
      <p:pic>
        <p:nvPicPr>
          <p:cNvPr id="4" name="Content Placeholder 3" descr="capture1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b="5062"/>
          <a:stretch/>
        </p:blipFill>
        <p:spPr>
          <a:xfrm>
            <a:off x="762000" y="1958858"/>
            <a:ext cx="7696199" cy="4441942"/>
          </a:xfrm>
        </p:spPr>
      </p:pic>
      <p:sp>
        <p:nvSpPr>
          <p:cNvPr id="5" name="Rectangle 4"/>
          <p:cNvSpPr/>
          <p:nvPr/>
        </p:nvSpPr>
        <p:spPr>
          <a:xfrm>
            <a:off x="381000" y="6400800"/>
            <a:ext cx="906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http://</a:t>
            </a:r>
            <a:r>
              <a:rPr lang="en-US" sz="2000" dirty="0" err="1">
                <a:solidFill>
                  <a:srgbClr val="002060"/>
                </a:solidFill>
              </a:rPr>
              <a:t>www.sciencebuddies.org</a:t>
            </a:r>
            <a:r>
              <a:rPr lang="en-US" sz="2000" dirty="0">
                <a:solidFill>
                  <a:srgbClr val="002060"/>
                </a:solidFill>
              </a:rPr>
              <a:t>/science-fair-projects/</a:t>
            </a:r>
            <a:r>
              <a:rPr lang="en-US" sz="2000" dirty="0" err="1">
                <a:solidFill>
                  <a:srgbClr val="002060"/>
                </a:solidFill>
              </a:rPr>
              <a:t>science_careers.shtml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8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2900" dirty="0" smtClean="0">
                <a:solidFill>
                  <a:srgbClr val="D2533C"/>
                </a:solidFill>
              </a:rPr>
              <a:t>ASIP’s Pathology: A Career in Medicine page also contains a helpful introduction to pathology, including subspecialties and case studies</a:t>
            </a:r>
            <a:endParaRPr lang="en-US" sz="2900" dirty="0">
              <a:solidFill>
                <a:srgbClr val="D2533C"/>
              </a:solidFill>
            </a:endParaRPr>
          </a:p>
        </p:txBody>
      </p:sp>
      <p:pic>
        <p:nvPicPr>
          <p:cNvPr id="4" name="Content Placeholder 3" descr="capture1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4509"/>
          <a:stretch/>
        </p:blipFill>
        <p:spPr>
          <a:xfrm>
            <a:off x="609600" y="1804894"/>
            <a:ext cx="8077200" cy="4672106"/>
          </a:xfrm>
        </p:spPr>
      </p:pic>
      <p:sp>
        <p:nvSpPr>
          <p:cNvPr id="5" name="Rectangle 4"/>
          <p:cNvSpPr/>
          <p:nvPr/>
        </p:nvSpPr>
        <p:spPr>
          <a:xfrm>
            <a:off x="2362200" y="6457890"/>
            <a:ext cx="525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http://</a:t>
            </a:r>
            <a:r>
              <a:rPr lang="en-US" sz="2000" dirty="0" err="1">
                <a:solidFill>
                  <a:srgbClr val="002060"/>
                </a:solidFill>
              </a:rPr>
              <a:t>www.asip.org</a:t>
            </a:r>
            <a:r>
              <a:rPr lang="en-US" sz="2000" dirty="0">
                <a:solidFill>
                  <a:srgbClr val="002060"/>
                </a:solidFill>
              </a:rPr>
              <a:t>/Career/</a:t>
            </a:r>
            <a:r>
              <a:rPr lang="en-US" sz="2000" dirty="0" err="1">
                <a:solidFill>
                  <a:srgbClr val="002060"/>
                </a:solidFill>
              </a:rPr>
              <a:t>index.htm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1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2200275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What is Pathology?</a:t>
            </a:r>
            <a:endParaRPr lang="en-US" sz="4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887" y="4605338"/>
            <a:ext cx="7772400" cy="133826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Pathology is the study and diagnosis of disease processes.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3581400"/>
            <a:ext cx="7772400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7432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chemeClr val="accent1"/>
                </a:solidFill>
              </a:rPr>
              <a:t>Thank you for your attention, and I hope you enjoy the rest of our program!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762000" y="5367338"/>
            <a:ext cx="7772400" cy="13382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 smtClean="0"/>
              <a:t>Special thanks to Martha </a:t>
            </a:r>
            <a:r>
              <a:rPr lang="en-US" sz="2400" dirty="0" err="1" smtClean="0"/>
              <a:t>Furie</a:t>
            </a:r>
            <a:r>
              <a:rPr lang="en-US" sz="2400" dirty="0" smtClean="0"/>
              <a:t>, Stan Cohen, and Kevin Gardner for the content and ideas for some slides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/>
              <a:t>Pathology incorporates a wide range of disciplines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990600" y="2438400"/>
            <a:ext cx="1371600" cy="838200"/>
          </a:xfrm>
          <a:prstGeom prst="ellipse">
            <a:avLst/>
          </a:prstGeom>
          <a:solidFill>
            <a:srgbClr val="D6FC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Molecular Biology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362200" y="5334000"/>
            <a:ext cx="1371600" cy="838200"/>
          </a:xfrm>
          <a:prstGeom prst="ellipse">
            <a:avLst/>
          </a:prstGeom>
          <a:solidFill>
            <a:srgbClr val="FFD9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Cell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Biology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62400" y="1752600"/>
            <a:ext cx="1371600" cy="8382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Genetics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58000" y="3581400"/>
            <a:ext cx="1371600" cy="838200"/>
          </a:xfrm>
          <a:prstGeom prst="ellipse">
            <a:avLst/>
          </a:prstGeom>
          <a:solidFill>
            <a:srgbClr val="F6FC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Anatomy 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886200" y="5410200"/>
            <a:ext cx="1371600" cy="838200"/>
          </a:xfrm>
          <a:prstGeom prst="ellipse">
            <a:avLst/>
          </a:prstGeom>
          <a:solidFill>
            <a:srgbClr val="F9C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Histology 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438400" y="1905000"/>
            <a:ext cx="1371600" cy="838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Micro-biology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914400" y="3429000"/>
            <a:ext cx="1371600" cy="838200"/>
          </a:xfrm>
          <a:prstGeom prst="ellipse">
            <a:avLst/>
          </a:prstGeom>
          <a:solidFill>
            <a:srgbClr val="D4F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Bio-chemistry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86400" y="5410200"/>
            <a:ext cx="1371600" cy="838200"/>
          </a:xfrm>
          <a:prstGeom prst="ellipse">
            <a:avLst/>
          </a:prstGeom>
          <a:solidFill>
            <a:srgbClr val="F5D5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Perpetua"/>
                <a:cs typeface="Perpetua"/>
              </a:rPr>
              <a:t>Epi-demiology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5486400" y="1905000"/>
            <a:ext cx="1371600" cy="838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Oncology 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781800" y="4800600"/>
            <a:ext cx="1371600" cy="838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Surgery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705600" y="2590800"/>
            <a:ext cx="1371600" cy="838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  <a:latin typeface="Perpetua"/>
                <a:cs typeface="Perpetua"/>
              </a:rPr>
              <a:t>Bio-informatics</a:t>
            </a:r>
            <a:endParaRPr lang="en-US" sz="15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90600" y="4572000"/>
            <a:ext cx="1371600" cy="838200"/>
          </a:xfrm>
          <a:prstGeom prst="ellipse">
            <a:avLst/>
          </a:prstGeom>
          <a:solidFill>
            <a:srgbClr val="E6F0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Perpetua"/>
                <a:cs typeface="Perpetua"/>
              </a:rPr>
              <a:t>Compu</a:t>
            </a:r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Perpetua"/>
                <a:cs typeface="Perpetua"/>
              </a:rPr>
              <a:t>tational</a:t>
            </a:r>
            <a:r>
              <a:rPr lang="en-US" sz="1600" dirty="0" smtClean="0">
                <a:solidFill>
                  <a:schemeClr val="tx1"/>
                </a:solidFill>
                <a:latin typeface="Perpetua"/>
                <a:cs typeface="Perpetua"/>
              </a:rPr>
              <a:t> Biology</a:t>
            </a:r>
            <a:endParaRPr lang="en-US" sz="1600" dirty="0">
              <a:solidFill>
                <a:schemeClr val="tx1"/>
              </a:solidFill>
              <a:latin typeface="Perpetua"/>
              <a:cs typeface="Perpetua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124200" y="3429000"/>
            <a:ext cx="2971800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Pathology </a:t>
            </a:r>
            <a:endParaRPr lang="en-US" sz="4400" dirty="0">
              <a:solidFill>
                <a:schemeClr val="bg1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rot="5400000" flipH="1" flipV="1">
            <a:off x="5410200" y="2895600"/>
            <a:ext cx="6858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6096000" y="3124200"/>
            <a:ext cx="6096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29" idx="4"/>
          </p:cNvCxnSpPr>
          <p:nvPr/>
        </p:nvCxnSpPr>
        <p:spPr>
          <a:xfrm rot="16200000" flipV="1">
            <a:off x="2933700" y="2933700"/>
            <a:ext cx="6858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0800000">
            <a:off x="2286000" y="3048000"/>
            <a:ext cx="8382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286000" y="3924300"/>
            <a:ext cx="838200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2286000" y="4267200"/>
            <a:ext cx="8382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 flipH="1" flipV="1">
            <a:off x="3048000" y="4953000"/>
            <a:ext cx="5334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4419600" y="5105400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16200000" flipH="1">
            <a:off x="5676900" y="4914901"/>
            <a:ext cx="6096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34" idx="1"/>
          </p:cNvCxnSpPr>
          <p:nvPr/>
        </p:nvCxnSpPr>
        <p:spPr>
          <a:xfrm>
            <a:off x="6096000" y="4343400"/>
            <a:ext cx="886666" cy="5799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26" idx="4"/>
            <a:endCxn id="38" idx="0"/>
          </p:cNvCxnSpPr>
          <p:nvPr/>
        </p:nvCxnSpPr>
        <p:spPr>
          <a:xfrm rot="5400000">
            <a:off x="4210050" y="2990850"/>
            <a:ext cx="838200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endCxn id="27" idx="2"/>
          </p:cNvCxnSpPr>
          <p:nvPr/>
        </p:nvCxnSpPr>
        <p:spPr>
          <a:xfrm>
            <a:off x="6096000" y="3962400"/>
            <a:ext cx="762000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800" y="457200"/>
            <a:ext cx="3733800" cy="762000"/>
          </a:xfrm>
        </p:spPr>
        <p:txBody>
          <a:bodyPr/>
          <a:lstStyle/>
          <a:p>
            <a:r>
              <a:rPr lang="en-US" sz="3000" dirty="0" smtClean="0"/>
              <a:t>Biology</a:t>
            </a:r>
            <a:endParaRPr lang="en-US" sz="3000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926127" y="1474673"/>
            <a:ext cx="272074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343400" y="457200"/>
            <a:ext cx="3733800" cy="762000"/>
          </a:xfrm>
        </p:spPr>
        <p:txBody>
          <a:bodyPr/>
          <a:lstStyle/>
          <a:p>
            <a:r>
              <a:rPr lang="en-US" sz="3000" dirty="0" smtClean="0"/>
              <a:t>Pathology</a:t>
            </a:r>
            <a:endParaRPr lang="en-US" sz="30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181600" y="3962400"/>
            <a:ext cx="3733800" cy="2819400"/>
          </a:xfrm>
        </p:spPr>
        <p:txBody>
          <a:bodyPr/>
          <a:lstStyle/>
          <a:p>
            <a:r>
              <a:rPr lang="en-US" dirty="0" smtClean="0"/>
              <a:t>Disease</a:t>
            </a:r>
          </a:p>
          <a:p>
            <a:r>
              <a:rPr lang="en-US" dirty="0" smtClean="0"/>
              <a:t>Disorder</a:t>
            </a:r>
          </a:p>
          <a:p>
            <a:r>
              <a:rPr lang="en-US" dirty="0" smtClean="0"/>
              <a:t>Parasitism </a:t>
            </a:r>
          </a:p>
          <a:p>
            <a:r>
              <a:rPr lang="en-US" dirty="0" smtClean="0"/>
              <a:t>Imbalance </a:t>
            </a:r>
          </a:p>
          <a:p>
            <a:r>
              <a:rPr lang="en-US" dirty="0" smtClean="0"/>
              <a:t>Cancer 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71537" y="1490664"/>
            <a:ext cx="27527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7"/>
          <p:cNvSpPr txBox="1">
            <a:spLocks/>
          </p:cNvSpPr>
          <p:nvPr/>
        </p:nvSpPr>
        <p:spPr>
          <a:xfrm>
            <a:off x="1143000" y="3962400"/>
            <a:ext cx="3733800" cy="2819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Health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en-US" sz="2600" dirty="0" smtClean="0"/>
              <a:t>Order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Symbiosis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en-US" sz="2600" dirty="0" smtClean="0"/>
              <a:t>Homeostasis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Growth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6400800"/>
            <a:ext cx="391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Stanley Cohen and Martha </a:t>
            </a:r>
            <a:r>
              <a:rPr lang="en-US" dirty="0" err="1" smtClean="0"/>
              <a:t>Furie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D2533C"/>
                </a:solidFill>
              </a:rPr>
              <a:t>Experimental Pathology…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3733800" cy="4800600"/>
          </a:xfrm>
        </p:spPr>
        <p:txBody>
          <a:bodyPr>
            <a:normAutofit fontScale="92500"/>
          </a:bodyPr>
          <a:lstStyle/>
          <a:p>
            <a:r>
              <a:rPr lang="en-US" sz="3000" dirty="0" smtClean="0"/>
              <a:t>A scientific field which investigates the type of injury and the body’s response to it by studying:</a:t>
            </a:r>
          </a:p>
          <a:p>
            <a:pPr lvl="1"/>
            <a:r>
              <a:rPr lang="en-US" sz="2800" dirty="0" smtClean="0"/>
              <a:t>Causes</a:t>
            </a:r>
          </a:p>
          <a:p>
            <a:pPr lvl="1"/>
            <a:r>
              <a:rPr lang="en-US" sz="2800" dirty="0" smtClean="0"/>
              <a:t>Processes </a:t>
            </a:r>
          </a:p>
          <a:p>
            <a:pPr lvl="1"/>
            <a:r>
              <a:rPr lang="en-US" sz="2800" dirty="0" smtClean="0"/>
              <a:t>Development</a:t>
            </a:r>
          </a:p>
          <a:p>
            <a:pPr lvl="1"/>
            <a:r>
              <a:rPr lang="en-US" sz="2800" dirty="0" smtClean="0"/>
              <a:t>Outcomes and consequences </a:t>
            </a:r>
          </a:p>
        </p:txBody>
      </p:sp>
      <p:pic>
        <p:nvPicPr>
          <p:cNvPr id="6" name="Content Placeholder 5" descr="pathology-services2_1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96963" y="2524124"/>
            <a:ext cx="3813639" cy="2962275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2533C"/>
                </a:solidFill>
              </a:rPr>
              <a:t>Experimental Pathologists ask: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400" dirty="0" smtClean="0"/>
              <a:t>What causes disease?</a:t>
            </a:r>
          </a:p>
          <a:p>
            <a:pPr>
              <a:buFont typeface="Wingdings" pitchFamily="2" charset="2"/>
              <a:buChar char="Ø"/>
            </a:pPr>
            <a:r>
              <a:rPr lang="en-US" sz="3400" dirty="0" smtClean="0"/>
              <a:t>How do we know who is at risk for disease?</a:t>
            </a:r>
          </a:p>
          <a:p>
            <a:pPr>
              <a:buFont typeface="Wingdings" pitchFamily="2" charset="2"/>
              <a:buChar char="Ø"/>
            </a:pPr>
            <a:r>
              <a:rPr lang="en-US" sz="3400" dirty="0" smtClean="0"/>
              <a:t>How do we diagnose disease?</a:t>
            </a:r>
          </a:p>
          <a:p>
            <a:pPr>
              <a:buFont typeface="Wingdings" pitchFamily="2" charset="2"/>
              <a:buChar char="Ø"/>
            </a:pPr>
            <a:r>
              <a:rPr lang="en-US" sz="3400" dirty="0" smtClean="0"/>
              <a:t>How do we understand the nature of the disease?</a:t>
            </a:r>
          </a:p>
          <a:p>
            <a:pPr>
              <a:buFont typeface="Wingdings" pitchFamily="2" charset="2"/>
              <a:buChar char="Ø"/>
            </a:pPr>
            <a:r>
              <a:rPr lang="en-US" sz="3400" dirty="0" smtClean="0"/>
              <a:t>How do we use our understanding of the disease to develop treatments?</a:t>
            </a:r>
            <a:endParaRPr lang="en-US" sz="3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D2533C"/>
                </a:solidFill>
              </a:rPr>
              <a:t>How do pathologists study disease?</a:t>
            </a: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914400" y="1447800"/>
            <a:ext cx="3733800" cy="4686300"/>
          </a:xfrm>
        </p:spPr>
        <p:txBody>
          <a:bodyPr/>
          <a:lstStyle/>
          <a:p>
            <a:r>
              <a:rPr lang="en-US" dirty="0" smtClean="0"/>
              <a:t>Pathology can be studied at the organism, organ, cell, or molecular level</a:t>
            </a:r>
          </a:p>
          <a:p>
            <a:endParaRPr lang="en-US" dirty="0" smtClean="0"/>
          </a:p>
          <a:p>
            <a:r>
              <a:rPr lang="en-US" dirty="0" smtClean="0"/>
              <a:t>Cell and tissue responses to injury include:</a:t>
            </a:r>
          </a:p>
          <a:p>
            <a:pPr lvl="1"/>
            <a:r>
              <a:rPr lang="en-US" dirty="0" smtClean="0"/>
              <a:t>Injury/inflammation</a:t>
            </a:r>
          </a:p>
          <a:p>
            <a:pPr lvl="1"/>
            <a:r>
              <a:rPr lang="en-US" dirty="0" smtClean="0"/>
              <a:t>Repair/adaptation</a:t>
            </a:r>
          </a:p>
          <a:p>
            <a:pPr lvl="1"/>
            <a:r>
              <a:rPr lang="en-US" dirty="0" err="1" smtClean="0"/>
              <a:t>Neoplasia</a:t>
            </a:r>
            <a:r>
              <a:rPr lang="en-US" dirty="0" smtClean="0"/>
              <a:t>/cancer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i copy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029200" y="1371600"/>
            <a:ext cx="3328837" cy="5248609"/>
          </a:xfrm>
        </p:spPr>
      </p:pic>
      <p:sp>
        <p:nvSpPr>
          <p:cNvPr id="8" name="TextBox 7"/>
          <p:cNvSpPr txBox="1"/>
          <p:nvPr/>
        </p:nvSpPr>
        <p:spPr>
          <a:xfrm>
            <a:off x="6400800" y="6352401"/>
            <a:ext cx="1929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redzuannorazlan.blogspot.com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20028</TotalTime>
  <Words>1069</Words>
  <Application>Microsoft Macintosh PowerPoint</Application>
  <PresentationFormat>On-screen Show (4:3)</PresentationFormat>
  <Paragraphs>171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Clarity</vt:lpstr>
      <vt:lpstr>Welcome and Introduction</vt:lpstr>
      <vt:lpstr>PowerPoint Presentation</vt:lpstr>
      <vt:lpstr>Workshop Schedule:</vt:lpstr>
      <vt:lpstr>What is Pathology?</vt:lpstr>
      <vt:lpstr>Pathology incorporates a wide range of disciplines</vt:lpstr>
      <vt:lpstr>PowerPoint Presentation</vt:lpstr>
      <vt:lpstr>Experimental Pathology…</vt:lpstr>
      <vt:lpstr>Experimental Pathologists ask:</vt:lpstr>
      <vt:lpstr>How do pathologists study disease?</vt:lpstr>
      <vt:lpstr>How do pathologists study disease?</vt:lpstr>
      <vt:lpstr>Misconceptions about animal research</vt:lpstr>
      <vt:lpstr>Misconceptions about animal research</vt:lpstr>
      <vt:lpstr>Animal research is essential for pathologists to understand disease and develop cures</vt:lpstr>
      <vt:lpstr>Why teach pathology in high school?</vt:lpstr>
      <vt:lpstr>What pathology-related topics are high school students interested in learning more about?</vt:lpstr>
      <vt:lpstr>How to find information on pathology-related topics? </vt:lpstr>
      <vt:lpstr>Anatquest, an NIH-sponsored site for anatomic images</vt:lpstr>
      <vt:lpstr>Anatquest anatomical viewer</vt:lpstr>
      <vt:lpstr>Webpath, a website containing images and descriptions of diseases &amp; pathologic conditions</vt:lpstr>
      <vt:lpstr>PEIR, another pathology-related educational resource </vt:lpstr>
      <vt:lpstr>Searching the PEIR database</vt:lpstr>
      <vt:lpstr>The Virtual Slidebox shows images of tissues microscopically</vt:lpstr>
      <vt:lpstr>Virtual Autopsy is an interactive experience that allows students to diagnose cases</vt:lpstr>
      <vt:lpstr>Choose a case, read the case history…</vt:lpstr>
      <vt:lpstr>...examine autopsy findings…</vt:lpstr>
      <vt:lpstr>… and make a diagnosis</vt:lpstr>
      <vt:lpstr>Medpix, a database of radiology teaching files and images</vt:lpstr>
      <vt:lpstr>Visible Proofs (history of forensic medicine website) </vt:lpstr>
      <vt:lpstr>The Pathology Guy (general topics on pathology as well as forensic issues)</vt:lpstr>
      <vt:lpstr>Science resources for teachers: NIH Curriculum Supplements</vt:lpstr>
      <vt:lpstr>Science resources for teachers: PBS Classroom Resources</vt:lpstr>
      <vt:lpstr>Science resources for teachers: Howard Hughes Medical Institute </vt:lpstr>
      <vt:lpstr>HHMI’s Biointeractive resources include Teacher Guides for many topics in biology</vt:lpstr>
      <vt:lpstr>An example of content in the HHMI Teacher Guides </vt:lpstr>
      <vt:lpstr>How do I know if a career in biology is right for me?</vt:lpstr>
      <vt:lpstr>Take a personality quiz… </vt:lpstr>
      <vt:lpstr>…and find out the estimated salary growth for various biology professions</vt:lpstr>
      <vt:lpstr>Science Buddies has more information about careers in biology, and a page devoted specifically to pathology</vt:lpstr>
      <vt:lpstr>ASIP’s Pathology: A Career in Medicine page also contains a helpful introduction to pathology, including subspecialties and case studies</vt:lpstr>
      <vt:lpstr>Thank you for your attention, and I hope you enjoy the rest of our program!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and Introduction</dc:title>
  <dc:creator>Kari</dc:creator>
  <cp:lastModifiedBy>Kari Nejak-Bowen</cp:lastModifiedBy>
  <cp:revision>274</cp:revision>
  <dcterms:created xsi:type="dcterms:W3CDTF">2011-03-06T15:19:35Z</dcterms:created>
  <dcterms:modified xsi:type="dcterms:W3CDTF">2014-03-07T14:39:29Z</dcterms:modified>
</cp:coreProperties>
</file>