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1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3" r:id="rId3"/>
    <p:sldId id="264" r:id="rId4"/>
    <p:sldId id="316" r:id="rId5"/>
    <p:sldId id="259" r:id="rId6"/>
    <p:sldId id="260" r:id="rId7"/>
    <p:sldId id="261" r:id="rId8"/>
    <p:sldId id="262" r:id="rId9"/>
    <p:sldId id="263" r:id="rId10"/>
    <p:sldId id="268" r:id="rId11"/>
    <p:sldId id="311" r:id="rId12"/>
    <p:sldId id="258" r:id="rId13"/>
    <p:sldId id="291" r:id="rId14"/>
    <p:sldId id="265" r:id="rId15"/>
    <p:sldId id="276" r:id="rId16"/>
    <p:sldId id="297" r:id="rId17"/>
    <p:sldId id="308" r:id="rId18"/>
    <p:sldId id="271" r:id="rId19"/>
    <p:sldId id="269" r:id="rId20"/>
    <p:sldId id="331" r:id="rId21"/>
    <p:sldId id="277" r:id="rId22"/>
    <p:sldId id="278" r:id="rId23"/>
    <p:sldId id="279" r:id="rId24"/>
    <p:sldId id="294" r:id="rId25"/>
    <p:sldId id="281" r:id="rId26"/>
    <p:sldId id="335" r:id="rId27"/>
    <p:sldId id="292" r:id="rId28"/>
    <p:sldId id="273" r:id="rId29"/>
    <p:sldId id="324" r:id="rId30"/>
    <p:sldId id="329" r:id="rId31"/>
    <p:sldId id="298" r:id="rId32"/>
    <p:sldId id="319" r:id="rId33"/>
    <p:sldId id="320" r:id="rId34"/>
    <p:sldId id="321" r:id="rId35"/>
    <p:sldId id="332" r:id="rId36"/>
    <p:sldId id="334" r:id="rId37"/>
    <p:sldId id="270" r:id="rId38"/>
    <p:sldId id="323" r:id="rId39"/>
    <p:sldId id="317" r:id="rId40"/>
    <p:sldId id="322" r:id="rId41"/>
    <p:sldId id="307" r:id="rId42"/>
    <p:sldId id="302" r:id="rId4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F0FF"/>
    <a:srgbClr val="301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7" d="100"/>
          <a:sy n="67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48"/>
    </p:cViewPr>
  </p:sorterViewPr>
  <p:notesViewPr>
    <p:cSldViewPr snapToGrid="0" snapToObjects="1">
      <p:cViewPr varScale="1">
        <p:scale>
          <a:sx n="64" d="100"/>
          <a:sy n="64" d="100"/>
        </p:scale>
        <p:origin x="-3130" y="-67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12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35D7FC-3993-244A-979B-4C8EA4B3F73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38885CA-19BC-9D48-A745-6AD76226A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3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5A1F5-9C66-774E-A56B-B28B5AB6B7BD}" type="slidenum">
              <a:rPr lang="en-US"/>
              <a:pPr/>
              <a:t>24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4AB02A5-4FE5-49D9-9E24-09F23B90C450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1AD90BA-A4A1-41C2-9DD3-1F9AED156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3F416CD-67A3-4CF0-A210-F6AF31AC147F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5E86DCF-282F-7349-97E1-F7DF8617AD4C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smonga\Desktop\MONGA%202011\Teaching\development.mp4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smonga\Desktop\MONGA%202011\Teaching\iPScell.mp4" TargetMode="Externa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smonga\Desktop\MONGA%202011\Teaching\videoplayback_part2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smonga\Desktop\5.avi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smonga\Movies\X.mp4" TargetMode="Externa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1124" y="1850598"/>
            <a:ext cx="5873647" cy="2698607"/>
          </a:xfrm>
        </p:spPr>
        <p:txBody>
          <a:bodyPr anchor="ctr">
            <a:normAutofit/>
          </a:bodyPr>
          <a:lstStyle/>
          <a:p>
            <a:pPr marL="0" algn="ctr"/>
            <a:r>
              <a:rPr lang="en-US" sz="4400" b="1" cap="all" dirty="0" smtClean="0"/>
              <a:t>STEM CELLS: STORY OF DR. JEKYLL </a:t>
            </a:r>
            <a:br>
              <a:rPr lang="en-US" sz="4400" b="1" cap="all" dirty="0" smtClean="0"/>
            </a:br>
            <a:r>
              <a:rPr lang="en-US" sz="4400" b="1" cap="all" dirty="0" smtClean="0"/>
              <a:t>AND Mr. </a:t>
            </a:r>
            <a:r>
              <a:rPr lang="en-US" sz="4400" b="1" cap="all" dirty="0" err="1" smtClean="0"/>
              <a:t>HYdE</a:t>
            </a:r>
            <a:endParaRPr lang="en-US" sz="4400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823" y="4549206"/>
            <a:ext cx="8292811" cy="2193505"/>
          </a:xfrm>
        </p:spPr>
        <p:txBody>
          <a:bodyPr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SATDARSHAN (Paul) S. MONGA, M.D.</a:t>
            </a:r>
          </a:p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Vice Chair and Endowed Chair</a:t>
            </a:r>
          </a:p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Division of Experimental Pathology</a:t>
            </a:r>
          </a:p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Professor of Pathology and Medicine</a:t>
            </a:r>
          </a:p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University of Pittsburgh, SOM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59" y="2209428"/>
            <a:ext cx="2011001" cy="2011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7" descr="Sieg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8708" y="2209427"/>
            <a:ext cx="1923566" cy="2011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3084" y="140331"/>
            <a:ext cx="84969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April 2014</a:t>
            </a:r>
          </a:p>
          <a:p>
            <a:pPr algn="ctr"/>
            <a:r>
              <a:rPr lang="en-US" sz="2800" dirty="0" smtClean="0"/>
              <a:t>Sleuthing for High School Teachers and Students</a:t>
            </a:r>
          </a:p>
          <a:p>
            <a:pPr algn="ctr"/>
            <a:r>
              <a:rPr lang="en-US" sz="2800" dirty="0" smtClean="0"/>
              <a:t>EB2014: ASIP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190" t="1908" r="1190" b="1065"/>
          <a:stretch>
            <a:fillRect/>
          </a:stretch>
        </p:blipFill>
        <p:spPr>
          <a:xfrm>
            <a:off x="997937" y="952448"/>
            <a:ext cx="7136780" cy="5799726"/>
          </a:xfrm>
          <a:prstGeom prst="rect">
            <a:avLst/>
          </a:prstGeom>
          <a:ln w="38100" cap="flat" cmpd="dbl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60" y="55842"/>
            <a:ext cx="8905855" cy="896606"/>
          </a:xfrm>
        </p:spPr>
        <p:txBody>
          <a:bodyPr>
            <a:normAutofit/>
          </a:bodyPr>
          <a:lstStyle/>
          <a:p>
            <a:pPr marL="0" algn="ctr"/>
            <a:r>
              <a:rPr lang="en-US" sz="3600" b="1" dirty="0" smtClean="0"/>
              <a:t>STEM CELLS AT WORK IN DEVELOPMENT</a:t>
            </a:r>
            <a:endParaRPr lang="en-US" sz="3600" b="1" dirty="0"/>
          </a:p>
        </p:txBody>
      </p:sp>
      <p:pic>
        <p:nvPicPr>
          <p:cNvPr id="5" name="development.mp4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85225" y="1219201"/>
            <a:ext cx="6562209" cy="4314066"/>
          </a:xfrm>
          <a:ln w="38100" cap="flat" cmpd="dbl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9" y="455821"/>
            <a:ext cx="8660120" cy="1267655"/>
          </a:xfrm>
        </p:spPr>
        <p:txBody>
          <a:bodyPr>
            <a:noAutofit/>
          </a:bodyPr>
          <a:lstStyle/>
          <a:p>
            <a:pPr marL="484188" indent="-484188" algn="ctr"/>
            <a:r>
              <a:rPr lang="en-US" sz="5400" b="1" dirty="0" smtClean="0"/>
              <a:t>TYPE OF STEM CELLS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792662"/>
            <a:ext cx="7583488" cy="2837553"/>
          </a:xfrm>
        </p:spPr>
        <p:txBody>
          <a:bodyPr anchor="ctr">
            <a:normAutofit/>
          </a:bodyPr>
          <a:lstStyle/>
          <a:p>
            <a:pPr algn="ctr">
              <a:buClr>
                <a:schemeClr val="accent6">
                  <a:lumMod val="50000"/>
                </a:schemeClr>
              </a:buClr>
            </a:pPr>
            <a:r>
              <a:rPr lang="en-US" sz="4000" b="1" dirty="0" smtClean="0">
                <a:solidFill>
                  <a:srgbClr val="CCFFCC"/>
                </a:solidFill>
              </a:rPr>
              <a:t> </a:t>
            </a:r>
            <a:r>
              <a:rPr lang="en-US" sz="4000" b="1" dirty="0" err="1" smtClean="0">
                <a:solidFill>
                  <a:srgbClr val="CCFFCC"/>
                </a:solidFill>
              </a:rPr>
              <a:t>Totipotent</a:t>
            </a:r>
            <a:r>
              <a:rPr lang="en-US" sz="4000" b="1" dirty="0" smtClean="0">
                <a:solidFill>
                  <a:srgbClr val="CCFFCC"/>
                </a:solidFill>
              </a:rPr>
              <a:t> stem cells</a:t>
            </a:r>
          </a:p>
          <a:p>
            <a:pPr algn="ctr">
              <a:buClr>
                <a:schemeClr val="accent6">
                  <a:lumMod val="50000"/>
                </a:schemeClr>
              </a:buClr>
            </a:pPr>
            <a:r>
              <a:rPr lang="en-US" sz="4000" b="1" dirty="0" smtClean="0">
                <a:solidFill>
                  <a:srgbClr val="CCFFCC"/>
                </a:solidFill>
              </a:rPr>
              <a:t> </a:t>
            </a:r>
            <a:r>
              <a:rPr lang="en-US" sz="4000" b="1" dirty="0" err="1" smtClean="0">
                <a:solidFill>
                  <a:srgbClr val="CCFFCC"/>
                </a:solidFill>
              </a:rPr>
              <a:t>Pluripotent</a:t>
            </a:r>
            <a:r>
              <a:rPr lang="en-US" sz="4000" b="1" dirty="0" smtClean="0">
                <a:solidFill>
                  <a:srgbClr val="CCFFCC"/>
                </a:solidFill>
              </a:rPr>
              <a:t> stem cells</a:t>
            </a:r>
          </a:p>
          <a:p>
            <a:pPr algn="ctr">
              <a:buClr>
                <a:schemeClr val="accent6">
                  <a:lumMod val="50000"/>
                </a:schemeClr>
              </a:buClr>
            </a:pPr>
            <a:r>
              <a:rPr lang="en-US" sz="4000" b="1" dirty="0" smtClean="0">
                <a:solidFill>
                  <a:srgbClr val="CCFFCC"/>
                </a:solidFill>
              </a:rPr>
              <a:t> </a:t>
            </a:r>
            <a:r>
              <a:rPr lang="en-US" sz="4000" b="1" dirty="0" err="1" smtClean="0">
                <a:solidFill>
                  <a:srgbClr val="CCFFCC"/>
                </a:solidFill>
              </a:rPr>
              <a:t>Multipotent</a:t>
            </a:r>
            <a:r>
              <a:rPr lang="en-US" sz="4000" b="1" dirty="0" smtClean="0">
                <a:solidFill>
                  <a:srgbClr val="CCFFCC"/>
                </a:solidFill>
              </a:rPr>
              <a:t> stem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43" y="153462"/>
            <a:ext cx="7337810" cy="965286"/>
          </a:xfrm>
        </p:spPr>
        <p:txBody>
          <a:bodyPr/>
          <a:lstStyle/>
          <a:p>
            <a:pPr algn="ctr"/>
            <a:r>
              <a:rPr lang="en-US" sz="4200" b="1" dirty="0" smtClean="0"/>
              <a:t>TOTIPOTENT STEM CELLS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147" y="3099051"/>
            <a:ext cx="8364537" cy="3758949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FF0000"/>
              </a:buClr>
              <a:buNone/>
            </a:pPr>
            <a:r>
              <a:rPr lang="en-US" sz="3200" b="1" u="sng" dirty="0" smtClean="0">
                <a:solidFill>
                  <a:schemeClr val="accent6">
                    <a:lumMod val="50000"/>
                  </a:schemeClr>
                </a:solidFill>
              </a:rPr>
              <a:t>“total potential”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3000" dirty="0" smtClean="0">
                <a:solidFill>
                  <a:srgbClr val="CCFFCC"/>
                </a:solidFill>
              </a:rPr>
              <a:t>one cell giving rise to all cells</a:t>
            </a:r>
          </a:p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3200" dirty="0" smtClean="0">
                <a:solidFill>
                  <a:srgbClr val="CCFFCC"/>
                </a:solidFill>
              </a:rPr>
              <a:t>one cell placed in uterus can give rise to entire baby</a:t>
            </a:r>
          </a:p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3200" dirty="0" smtClean="0">
                <a:solidFill>
                  <a:srgbClr val="CCFFCC"/>
                </a:solidFill>
              </a:rPr>
              <a:t>One reason for twins is separation of  these cells early during development</a:t>
            </a:r>
          </a:p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3200" i="1" u="sng" dirty="0" smtClean="0">
                <a:solidFill>
                  <a:srgbClr val="CCFFCC"/>
                </a:solidFill>
              </a:rPr>
              <a:t>Only for a short period of time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8476" y="1074062"/>
            <a:ext cx="8991600" cy="1828800"/>
            <a:chOff x="40" y="432"/>
            <a:chExt cx="5664" cy="1031"/>
          </a:xfrm>
        </p:grpSpPr>
        <p:pic>
          <p:nvPicPr>
            <p:cNvPr id="5" name="Picture 19"/>
            <p:cNvPicPr>
              <a:picLocks noChangeAspect="1" noChangeArrowheads="1"/>
            </p:cNvPicPr>
            <p:nvPr/>
          </p:nvPicPr>
          <p:blipFill>
            <a:blip r:embed="rId2">
              <a:lum bright="-30000"/>
            </a:blip>
            <a:srcRect/>
            <a:stretch>
              <a:fillRect/>
            </a:stretch>
          </p:blipFill>
          <p:spPr bwMode="auto">
            <a:xfrm>
              <a:off x="1384" y="432"/>
              <a:ext cx="4320" cy="1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0"/>
            <p:cNvPicPr>
              <a:picLocks noChangeAspect="1" noChangeArrowheads="1"/>
            </p:cNvPicPr>
            <p:nvPr/>
          </p:nvPicPr>
          <p:blipFill>
            <a:blip r:embed="rId3">
              <a:lum bright="-26000"/>
            </a:blip>
            <a:srcRect/>
            <a:stretch>
              <a:fillRect/>
            </a:stretch>
          </p:blipFill>
          <p:spPr bwMode="auto">
            <a:xfrm>
              <a:off x="40" y="714"/>
              <a:ext cx="1488" cy="746"/>
            </a:xfrm>
            <a:prstGeom prst="rect">
              <a:avLst/>
            </a:prstGeom>
            <a:solidFill>
              <a:srgbClr val="000025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42" y="432"/>
              <a:ext cx="1350" cy="288"/>
            </a:xfrm>
            <a:prstGeom prst="rect">
              <a:avLst/>
            </a:prstGeom>
            <a:solidFill>
              <a:srgbClr val="000025"/>
            </a:solidFill>
            <a:ln w="9525">
              <a:solidFill>
                <a:srgbClr val="0000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863" y="92990"/>
            <a:ext cx="8063584" cy="844340"/>
          </a:xfrm>
        </p:spPr>
        <p:txBody>
          <a:bodyPr/>
          <a:lstStyle/>
          <a:p>
            <a:pPr marL="484188" indent="-484188" algn="ctr"/>
            <a:r>
              <a:rPr lang="en-US" sz="4200" b="1" dirty="0" smtClean="0"/>
              <a:t>PLURIPOTENT STEM CELLS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11" y="4228888"/>
            <a:ext cx="9032049" cy="2476712"/>
          </a:xfrm>
        </p:spPr>
        <p:txBody>
          <a:bodyPr>
            <a:noAutofit/>
          </a:bodyPr>
          <a:lstStyle/>
          <a:p>
            <a:pPr marL="287338" lvl="1" indent="-287338" algn="just">
              <a:buClr>
                <a:schemeClr val="accent6"/>
              </a:buClr>
            </a:pPr>
            <a:r>
              <a:rPr lang="en-US" sz="3000" dirty="0" smtClean="0">
                <a:solidFill>
                  <a:srgbClr val="CCFFCC"/>
                </a:solidFill>
              </a:rPr>
              <a:t>One cell giving rise to 3 germ layers (endoderm, ectoderm, mesoderm) from which all body parts are formed</a:t>
            </a:r>
          </a:p>
          <a:p>
            <a:pPr marL="287338" lvl="1" indent="-287338" algn="just">
              <a:buClr>
                <a:schemeClr val="accent6"/>
              </a:buClr>
            </a:pPr>
            <a:r>
              <a:rPr lang="en-US" sz="3000" dirty="0" smtClean="0">
                <a:solidFill>
                  <a:srgbClr val="CCFFCC"/>
                </a:solidFill>
              </a:rPr>
              <a:t>These cells can’t give rise to placenta or germ cells &amp; thus can’t form a baby if put in uterus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6419" y="1308509"/>
            <a:ext cx="8704418" cy="2533550"/>
            <a:chOff x="176419" y="1308509"/>
            <a:chExt cx="8704418" cy="25335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 l="26144" t="33007" r="20261" b="10511"/>
            <a:stretch>
              <a:fillRect/>
            </a:stretch>
          </p:blipFill>
          <p:spPr>
            <a:xfrm>
              <a:off x="1957297" y="1308509"/>
              <a:ext cx="2032000" cy="2105550"/>
            </a:xfrm>
            <a:prstGeom prst="rect">
              <a:avLst/>
            </a:prstGeom>
            <a:ln>
              <a:solidFill>
                <a:srgbClr val="FF388C"/>
              </a:solidFill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176419" y="1329322"/>
              <a:ext cx="8704418" cy="2512737"/>
              <a:chOff x="63367" y="1467685"/>
              <a:chExt cx="8704418" cy="251273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3367" y="1467685"/>
                <a:ext cx="8704418" cy="2512737"/>
                <a:chOff x="80763" y="1467685"/>
                <a:chExt cx="8704418" cy="2512737"/>
              </a:xfrm>
            </p:grpSpPr>
            <p:pic>
              <p:nvPicPr>
                <p:cNvPr id="5" name="Picture 19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-30000"/>
                </a:blip>
                <a:srcRect l="74825" r="1679"/>
                <a:stretch>
                  <a:fillRect/>
                </a:stretch>
              </p:blipFill>
              <p:spPr bwMode="auto">
                <a:xfrm>
                  <a:off x="80763" y="1656046"/>
                  <a:ext cx="1611348" cy="1828800"/>
                </a:xfrm>
                <a:prstGeom prst="rect">
                  <a:avLst/>
                </a:prstGeom>
                <a:noFill/>
                <a:ln w="9525">
                  <a:solidFill>
                    <a:srgbClr val="CCFFCC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870972" y="1467685"/>
                  <a:ext cx="3914209" cy="2512737"/>
                </a:xfrm>
                <a:prstGeom prst="rect">
                  <a:avLst/>
                </a:prstGeom>
                <a:noFill/>
                <a:ln w="9525">
                  <a:solidFill>
                    <a:srgbClr val="CCFFCC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11" name="Elbow Connector 10"/>
                <p:cNvCxnSpPr/>
                <p:nvPr/>
              </p:nvCxnSpPr>
              <p:spPr>
                <a:xfrm>
                  <a:off x="3253133" y="2104802"/>
                  <a:ext cx="1318867" cy="643617"/>
                </a:xfrm>
                <a:prstGeom prst="bentConnector3">
                  <a:avLst>
                    <a:gd name="adj1" fmla="val 76381"/>
                  </a:avLst>
                </a:prstGeom>
                <a:ln w="57150" cap="flat" cmpd="sng" algn="ctr">
                  <a:solidFill>
                    <a:srgbClr val="CCFFCC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Left Brace 12"/>
              <p:cNvSpPr/>
              <p:nvPr/>
            </p:nvSpPr>
            <p:spPr>
              <a:xfrm>
                <a:off x="4572000" y="1467685"/>
                <a:ext cx="211992" cy="2512737"/>
              </a:xfrm>
              <a:prstGeom prst="leftBrace">
                <a:avLst/>
              </a:prstGeom>
              <a:ln w="38100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>
              <a:off x="1030941" y="2100908"/>
              <a:ext cx="1688353" cy="1588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495173" y="1487801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Epiblast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98163" y="2476897"/>
              <a:ext cx="1306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Hypoblast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24" y="62753"/>
            <a:ext cx="8962555" cy="1451454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sz="3600" b="1" dirty="0" smtClean="0"/>
              <a:t>ICM IN BLASTOCYST IS THE BEST SOURCE OF EMBRYONIC STEM CELL WHICH IS THE BEST EXAMPLE OF A PLURIPOTENT SC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9250" b="3767"/>
          <a:stretch>
            <a:fillRect/>
          </a:stretch>
        </p:blipFill>
        <p:spPr>
          <a:xfrm>
            <a:off x="1449296" y="1514207"/>
            <a:ext cx="6258848" cy="528256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rot="10800000">
            <a:off x="6365628" y="2963169"/>
            <a:ext cx="1058421" cy="181419"/>
          </a:xfrm>
          <a:prstGeom prst="straightConnector1">
            <a:avLst/>
          </a:prstGeom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5199" y="2736402"/>
            <a:ext cx="1606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Inner Cell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Mass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09" y="825280"/>
            <a:ext cx="8747480" cy="1283167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sz="4000" b="1" i="1" dirty="0" smtClean="0"/>
              <a:t>Because ES cells created from unused IVF eggs there were ethical concerns!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b="1" cap="all" dirty="0" smtClean="0"/>
              <a:t/>
            </a:r>
            <a:br>
              <a:rPr lang="en-US" b="1" cap="all" dirty="0" smtClean="0"/>
            </a:br>
            <a:r>
              <a:rPr lang="en-US" b="1" cap="all" dirty="0" smtClean="0"/>
              <a:t>SOMATIC CELL NUCLEAR TRANSFER PROTOCOL WAS INVENTED</a:t>
            </a:r>
            <a:endParaRPr lang="en-US" b="1" cap="all" dirty="0"/>
          </a:p>
        </p:txBody>
      </p:sp>
      <p:grpSp>
        <p:nvGrpSpPr>
          <p:cNvPr id="9" name="Group 8"/>
          <p:cNvGrpSpPr/>
          <p:nvPr/>
        </p:nvGrpSpPr>
        <p:grpSpPr>
          <a:xfrm>
            <a:off x="166321" y="3078514"/>
            <a:ext cx="8800008" cy="3573489"/>
            <a:chOff x="34797" y="2367968"/>
            <a:chExt cx="9050399" cy="3792122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/>
            <a:srcRect l="2315" t="12581" r="1598" b="10407"/>
            <a:stretch>
              <a:fillRect/>
            </a:stretch>
          </p:blipFill>
          <p:spPr bwMode="auto">
            <a:xfrm>
              <a:off x="34797" y="2367968"/>
              <a:ext cx="9050399" cy="3792122"/>
            </a:xfrm>
            <a:prstGeom prst="rect">
              <a:avLst/>
            </a:prstGeom>
            <a:noFill/>
            <a:ln w="9525">
              <a:solidFill>
                <a:srgbClr val="CCFFCC"/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88820" y="2765814"/>
              <a:ext cx="684803" cy="293946"/>
            </a:xfrm>
            <a:prstGeom prst="rect">
              <a:avLst/>
            </a:prstGeom>
            <a:noFill/>
            <a:ln>
              <a:solidFill>
                <a:srgbClr val="CCFF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90"/>
                  </a:solidFill>
                </a:rPr>
                <a:t>Ovum</a:t>
              </a:r>
              <a:endParaRPr lang="en-US" sz="1200" b="1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190" t="1908" r="1190" b="1065"/>
          <a:stretch>
            <a:fillRect/>
          </a:stretch>
        </p:blipFill>
        <p:spPr>
          <a:xfrm>
            <a:off x="1285233" y="967566"/>
            <a:ext cx="6561567" cy="5799726"/>
          </a:xfrm>
          <a:prstGeom prst="rect">
            <a:avLst/>
          </a:prstGeom>
          <a:ln w="38100" cap="flat" cmpd="dbl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914" y="70960"/>
            <a:ext cx="6902605" cy="684954"/>
          </a:xfrm>
        </p:spPr>
        <p:txBody>
          <a:bodyPr>
            <a:normAutofit fontScale="90000"/>
          </a:bodyPr>
          <a:lstStyle/>
          <a:p>
            <a:pPr marL="484188" indent="-484188" algn="ctr"/>
            <a:r>
              <a:rPr lang="en-US" b="1" dirty="0" smtClean="0"/>
              <a:t>CARTOON OF SCNT</a:t>
            </a:r>
            <a:endParaRPr lang="en-US" b="1" dirty="0"/>
          </a:p>
        </p:txBody>
      </p:sp>
      <p:pic>
        <p:nvPicPr>
          <p:cNvPr id="4" name="iPScell.mp4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262937"/>
            <a:ext cx="6096000" cy="4270329"/>
          </a:xfrm>
          <a:ln w="57150" cap="flat" cmpd="thinThick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41" y="119533"/>
            <a:ext cx="8229600" cy="1024057"/>
          </a:xfrm>
        </p:spPr>
        <p:txBody>
          <a:bodyPr>
            <a:normAutofit/>
          </a:bodyPr>
          <a:lstStyle/>
          <a:p>
            <a:pPr marL="484188" indent="-484188" algn="ctr"/>
            <a:r>
              <a:rPr lang="en-US" sz="4800" b="1" dirty="0" smtClean="0"/>
              <a:t>JURASSIC PARK</a:t>
            </a:r>
            <a:endParaRPr lang="en-US" sz="4800" b="1" dirty="0"/>
          </a:p>
        </p:txBody>
      </p:sp>
      <p:pic>
        <p:nvPicPr>
          <p:cNvPr id="4" name="videoplayback_part2.mp4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240312"/>
            <a:ext cx="6096000" cy="4572000"/>
          </a:xfrm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0190" y="5937080"/>
            <a:ext cx="8229600" cy="876091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/>
          <a:p>
            <a:pPr marL="484188" marR="0" lvl="0" indent="-484188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COULD JURASSIC PARK BE CREATED?</a:t>
            </a:r>
            <a:endParaRPr kumimoji="0" lang="en-US" sz="40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36" y="77694"/>
            <a:ext cx="8308080" cy="1283167"/>
          </a:xfrm>
        </p:spPr>
        <p:txBody>
          <a:bodyPr/>
          <a:lstStyle/>
          <a:p>
            <a:pPr marL="484188" indent="-484188" algn="ctr"/>
            <a:r>
              <a:rPr lang="en-US" b="1" dirty="0" smtClean="0"/>
              <a:t>CULTURE OF STEM CELLS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2389" b="4643"/>
          <a:stretch>
            <a:fillRect/>
          </a:stretch>
        </p:blipFill>
        <p:spPr>
          <a:xfrm>
            <a:off x="421657" y="1339891"/>
            <a:ext cx="8308080" cy="5149223"/>
          </a:xfrm>
          <a:prstGeom prst="rect">
            <a:avLst/>
          </a:prstGeom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78" y="62753"/>
            <a:ext cx="8883054" cy="1283167"/>
          </a:xfrm>
        </p:spPr>
        <p:txBody>
          <a:bodyPr/>
          <a:lstStyle/>
          <a:p>
            <a:pPr marL="484188" indent="-484188" algn="ctr"/>
            <a:r>
              <a:rPr lang="en-US" b="1" cap="all" dirty="0" smtClean="0"/>
              <a:t>Human ES CELL CULTURE</a:t>
            </a:r>
            <a:endParaRPr lang="en-US" b="1" cap="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30" y="1265137"/>
            <a:ext cx="6960416" cy="4626629"/>
          </a:xfrm>
          <a:prstGeom prst="rect">
            <a:avLst/>
          </a:prstGeom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247410" y="6107761"/>
            <a:ext cx="8647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1A4F"/>
                </a:solidFill>
              </a:rPr>
              <a:t>Cultured on mouse embryonic fibroblasts so they stay SC</a:t>
            </a:r>
            <a:endParaRPr lang="en-US" sz="2400" b="1" dirty="0">
              <a:solidFill>
                <a:srgbClr val="001A4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128700" y="476781"/>
            <a:ext cx="69096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pple Chancery" charset="0"/>
              </a:rPr>
              <a:t>What are</a:t>
            </a:r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pple Chancery" charset="0"/>
              </a:rPr>
              <a:t> stem </a:t>
            </a:r>
            <a:r>
              <a:rPr lang="en-US" sz="5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pple Chancery" charset="0"/>
              </a:rPr>
              <a:t>cells ?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16250" y="2417104"/>
            <a:ext cx="8902700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800" b="1" dirty="0">
                <a:solidFill>
                  <a:srgbClr val="CCFFCC"/>
                </a:solidFill>
              </a:rPr>
              <a:t>Stem </a:t>
            </a:r>
            <a:r>
              <a:rPr lang="en-US" sz="2800" b="1" dirty="0" smtClean="0">
                <a:solidFill>
                  <a:srgbClr val="CCFFCC"/>
                </a:solidFill>
              </a:rPr>
              <a:t>Cells:</a:t>
            </a:r>
            <a:r>
              <a:rPr lang="en-US" sz="2800" b="1" dirty="0">
                <a:solidFill>
                  <a:srgbClr val="CCFFCC"/>
                </a:solidFill>
              </a:rPr>
              <a:t> </a:t>
            </a:r>
            <a:r>
              <a:rPr lang="en-US" sz="2800" dirty="0" smtClean="0">
                <a:solidFill>
                  <a:srgbClr val="CCFFCC"/>
                </a:solidFill>
              </a:rPr>
              <a:t>Cells that have </a:t>
            </a:r>
            <a:r>
              <a:rPr lang="en-US" sz="2800" dirty="0">
                <a:solidFill>
                  <a:srgbClr val="CCFFCC"/>
                </a:solidFill>
              </a:rPr>
              <a:t>the ability</a:t>
            </a:r>
            <a:r>
              <a:rPr lang="en-US" sz="2800" dirty="0" smtClean="0">
                <a:solidFill>
                  <a:srgbClr val="CCFFCC"/>
                </a:solidFill>
              </a:rPr>
              <a:t> to </a:t>
            </a:r>
            <a:r>
              <a:rPr lang="en-US" sz="2800" dirty="0">
                <a:solidFill>
                  <a:srgbClr val="CCFFCC"/>
                </a:solidFill>
              </a:rPr>
              <a:t>divide for </a:t>
            </a:r>
            <a:r>
              <a:rPr lang="en-US" sz="2800" dirty="0" smtClean="0">
                <a:solidFill>
                  <a:srgbClr val="CCFFCC"/>
                </a:solidFill>
              </a:rPr>
              <a:t>indefinite periods </a:t>
            </a:r>
            <a:r>
              <a:rPr lang="en-US" sz="2800" dirty="0">
                <a:solidFill>
                  <a:srgbClr val="CCFFCC"/>
                </a:solidFill>
              </a:rPr>
              <a:t>in culture and to give rise to specialized cells.</a:t>
            </a:r>
          </a:p>
          <a:p>
            <a:pPr algn="just"/>
            <a:endParaRPr lang="en-US" sz="2800" dirty="0">
              <a:solidFill>
                <a:srgbClr val="CCFFCC"/>
              </a:solidFill>
            </a:endParaRPr>
          </a:p>
          <a:p>
            <a:pPr algn="just"/>
            <a:r>
              <a:rPr lang="en-US" sz="2800" b="1" dirty="0">
                <a:solidFill>
                  <a:srgbClr val="CCFFCC"/>
                </a:solidFill>
              </a:rPr>
              <a:t>Stem Cells:</a:t>
            </a:r>
            <a:r>
              <a:rPr lang="en-US" sz="2800" dirty="0">
                <a:solidFill>
                  <a:srgbClr val="CCFFCC"/>
                </a:solidFill>
              </a:rPr>
              <a:t> Cells that have the ability to perpetuate </a:t>
            </a:r>
            <a:r>
              <a:rPr lang="en-US" sz="2800" dirty="0" smtClean="0">
                <a:solidFill>
                  <a:srgbClr val="CCFFCC"/>
                </a:solidFill>
              </a:rPr>
              <a:t>themselves through </a:t>
            </a:r>
            <a:r>
              <a:rPr lang="en-US" sz="2800" b="1" i="1" u="sng" dirty="0">
                <a:solidFill>
                  <a:srgbClr val="CCFFCC"/>
                </a:solidFill>
              </a:rPr>
              <a:t>self-renewal</a:t>
            </a:r>
            <a:r>
              <a:rPr lang="en-US" sz="2800" b="1" i="1" u="sng" dirty="0" smtClean="0">
                <a:solidFill>
                  <a:srgbClr val="CCFFCC"/>
                </a:solidFill>
              </a:rPr>
              <a:t> </a:t>
            </a:r>
            <a:r>
              <a:rPr lang="en-US" sz="2800" dirty="0" smtClean="0">
                <a:solidFill>
                  <a:srgbClr val="CCFFCC"/>
                </a:solidFill>
              </a:rPr>
              <a:t>and to generate mature cells of a particular </a:t>
            </a:r>
            <a:r>
              <a:rPr lang="en-US" sz="2800" dirty="0">
                <a:solidFill>
                  <a:srgbClr val="CCFFCC"/>
                </a:solidFill>
              </a:rPr>
              <a:t>tissue through differentiation</a:t>
            </a:r>
            <a:r>
              <a:rPr lang="en-US" sz="2800" dirty="0" smtClean="0">
                <a:solidFill>
                  <a:srgbClr val="CCFFC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314"/>
            <a:ext cx="8229600" cy="1399032"/>
          </a:xfrm>
        </p:spPr>
        <p:txBody>
          <a:bodyPr/>
          <a:lstStyle/>
          <a:p>
            <a:pPr marL="484188" indent="-484188" algn="ctr"/>
            <a:r>
              <a:rPr lang="en-US" b="1" dirty="0" smtClean="0"/>
              <a:t>STEM CELL PROMISE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6054"/>
          <a:stretch>
            <a:fillRect/>
          </a:stretch>
        </p:blipFill>
        <p:spPr>
          <a:xfrm>
            <a:off x="78250" y="1469992"/>
            <a:ext cx="9004154" cy="5039074"/>
          </a:xfrm>
          <a:prstGeom prst="rect">
            <a:avLst/>
          </a:prstGeom>
          <a:ln w="57150" cap="flat" cmpd="sng" algn="ctr">
            <a:solidFill>
              <a:srgbClr val="FF388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48" y="229051"/>
            <a:ext cx="8889577" cy="1283167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sz="4000" b="1" dirty="0" smtClean="0"/>
              <a:t>WHAT MAKES STEM CELLS, STEM CELLS? WHAT IS THE ENGINE UNDER THE HOOD?</a:t>
            </a:r>
            <a:endParaRPr lang="en-US" sz="4000" b="1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24048" y="1847724"/>
            <a:ext cx="8889577" cy="4901847"/>
            <a:chOff x="124048" y="1847724"/>
            <a:chExt cx="8889577" cy="49018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 t="30275" b="9212"/>
            <a:stretch>
              <a:fillRect/>
            </a:stretch>
          </p:blipFill>
          <p:spPr>
            <a:xfrm>
              <a:off x="3424880" y="4213157"/>
              <a:ext cx="5588745" cy="2536414"/>
            </a:xfrm>
            <a:prstGeom prst="rect">
              <a:avLst/>
            </a:prstGeom>
            <a:ln w="57150" cap="flat" cmpd="thickThin" algn="ctr">
              <a:solidFill>
                <a:srgbClr val="FF388C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9" name="Picture 8" descr="Lamborghini Murcielago Roadster replica 2.jpg"/>
            <p:cNvPicPr>
              <a:picLocks noChangeAspect="1"/>
            </p:cNvPicPr>
            <p:nvPr/>
          </p:nvPicPr>
          <p:blipFill>
            <a:blip r:embed="rId3"/>
            <a:srcRect t="21836" b="24006"/>
            <a:stretch>
              <a:fillRect/>
            </a:stretch>
          </p:blipFill>
          <p:spPr>
            <a:xfrm>
              <a:off x="124048" y="1847724"/>
              <a:ext cx="5536342" cy="2241513"/>
            </a:xfrm>
            <a:prstGeom prst="rect">
              <a:avLst/>
            </a:prstGeom>
            <a:ln w="57150" cap="flat" cmpd="thickThin" algn="ctr">
              <a:solidFill>
                <a:srgbClr val="FF388C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9276" t="15901" r="22315"/>
          <a:stretch>
            <a:fillRect/>
          </a:stretch>
        </p:blipFill>
        <p:spPr>
          <a:xfrm>
            <a:off x="2540101" y="2435731"/>
            <a:ext cx="4119930" cy="3793760"/>
          </a:xfrm>
          <a:prstGeom prst="rect">
            <a:avLst/>
          </a:prstGeom>
          <a:ln w="57150" cap="flat" cmpd="thinThick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60" y="77871"/>
            <a:ext cx="8588329" cy="1283167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b="1" dirty="0" smtClean="0"/>
              <a:t>GENES/PROTEINS THAT CONTROL SELF-RENEWAL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7984" y="1458748"/>
            <a:ext cx="5131934" cy="5340448"/>
          </a:xfrm>
          <a:prstGeom prst="rect">
            <a:avLst/>
          </a:prstGeom>
          <a:noFill/>
          <a:ln w="57150" cap="flat" cmpd="thickThin" algn="ctr">
            <a:solidFill>
              <a:srgbClr val="CCFF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0" y="123225"/>
            <a:ext cx="8074239" cy="1283167"/>
          </a:xfrm>
        </p:spPr>
        <p:txBody>
          <a:bodyPr>
            <a:noAutofit/>
          </a:bodyPr>
          <a:lstStyle/>
          <a:p>
            <a:pPr marL="0" algn="ctr"/>
            <a:r>
              <a:rPr lang="en-US" sz="4000" b="1" cap="all" dirty="0" smtClean="0"/>
              <a:t>What if some of these genes are added to adult cells?</a:t>
            </a:r>
            <a:endParaRPr lang="en-US" sz="4000" b="1" cap="all" dirty="0"/>
          </a:p>
        </p:txBody>
      </p:sp>
      <p:sp>
        <p:nvSpPr>
          <p:cNvPr id="7" name="Rectangle 6"/>
          <p:cNvSpPr/>
          <p:nvPr/>
        </p:nvSpPr>
        <p:spPr>
          <a:xfrm>
            <a:off x="243545" y="1703671"/>
            <a:ext cx="866341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CCFFCC"/>
                </a:solidFill>
              </a:rPr>
              <a:t> Oct3/4 (Oct4 or Pou5f1), Sox2, </a:t>
            </a:r>
            <a:r>
              <a:rPr lang="en-US" sz="3200" dirty="0" err="1" smtClean="0">
                <a:solidFill>
                  <a:srgbClr val="CCFFCC"/>
                </a:solidFill>
              </a:rPr>
              <a:t>c-myc</a:t>
            </a:r>
            <a:r>
              <a:rPr lang="en-US" sz="3200" dirty="0" smtClean="0">
                <a:solidFill>
                  <a:srgbClr val="CCFFCC"/>
                </a:solidFill>
              </a:rPr>
              <a:t>, Klf4</a:t>
            </a:r>
          </a:p>
          <a:p>
            <a:pPr algn="ctr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CCFFCC"/>
                </a:solidFill>
              </a:rPr>
              <a:t> Oct3/4, Sox2, </a:t>
            </a:r>
            <a:r>
              <a:rPr lang="en-US" sz="3200" dirty="0" err="1" smtClean="0">
                <a:solidFill>
                  <a:srgbClr val="CCFFCC"/>
                </a:solidFill>
              </a:rPr>
              <a:t>Nanog</a:t>
            </a:r>
            <a:r>
              <a:rPr lang="en-US" sz="3200" dirty="0" smtClean="0">
                <a:solidFill>
                  <a:srgbClr val="CCFFCC"/>
                </a:solidFill>
              </a:rPr>
              <a:t> and Lin38</a:t>
            </a:r>
            <a:endParaRPr lang="en-US" sz="3200" dirty="0">
              <a:solidFill>
                <a:srgbClr val="CCFF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68" y="3272445"/>
            <a:ext cx="7416800" cy="3352800"/>
          </a:xfrm>
          <a:prstGeom prst="rect">
            <a:avLst/>
          </a:prstGeom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/>
          <p:cNvSpPr/>
          <p:nvPr/>
        </p:nvSpPr>
        <p:spPr>
          <a:xfrm>
            <a:off x="5522577" y="3272445"/>
            <a:ext cx="2761091" cy="33528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16200000" flipH="1">
            <a:off x="-1097887" y="3429000"/>
            <a:ext cx="6631864" cy="17396"/>
          </a:xfrm>
          <a:prstGeom prst="line">
            <a:avLst/>
          </a:prstGeom>
          <a:ln w="57150" cap="flat" cmpd="thinThick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7214" y="75599"/>
            <a:ext cx="622257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CFFCC"/>
                </a:solidFill>
              </a:rPr>
              <a:t>iPS</a:t>
            </a:r>
            <a:r>
              <a:rPr lang="en-US" sz="5400" b="1" dirty="0" smtClean="0">
                <a:solidFill>
                  <a:srgbClr val="CCFFCC"/>
                </a:solidFill>
              </a:rPr>
              <a:t> CELLS</a:t>
            </a:r>
            <a:endParaRPr lang="en-US" sz="5400" b="1" dirty="0">
              <a:solidFill>
                <a:srgbClr val="CCFF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10" y="121765"/>
            <a:ext cx="6272414" cy="6631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952"/>
            <a:ext cx="8229600" cy="1061797"/>
          </a:xfrm>
        </p:spPr>
        <p:txBody>
          <a:bodyPr/>
          <a:lstStyle/>
          <a:p>
            <a:pPr marL="484188" indent="-484188" algn="ctr"/>
            <a:r>
              <a:rPr lang="en-US" b="1" dirty="0" smtClean="0"/>
              <a:t>PROMISE OF </a:t>
            </a:r>
            <a:r>
              <a:rPr lang="en-US" b="1" dirty="0" err="1" smtClean="0"/>
              <a:t>iPS</a:t>
            </a:r>
            <a:r>
              <a:rPr lang="en-US" b="1" dirty="0" smtClean="0"/>
              <a:t> CELLS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11000" contrast="11000"/>
          </a:blip>
          <a:stretch>
            <a:fillRect/>
          </a:stretch>
        </p:blipFill>
        <p:spPr>
          <a:xfrm>
            <a:off x="578299" y="1243192"/>
            <a:ext cx="8006436" cy="5359680"/>
          </a:xfrm>
          <a:prstGeom prst="rect">
            <a:avLst/>
          </a:prstGeom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Use of </a:t>
            </a:r>
            <a:r>
              <a:rPr lang="en-US" b="1" dirty="0" err="1" smtClean="0"/>
              <a:t>iPS</a:t>
            </a:r>
            <a:r>
              <a:rPr lang="en-US" b="1" dirty="0" smtClean="0"/>
              <a:t> cells to make heart muscle cells</a:t>
            </a:r>
            <a:endParaRPr lang="en-US" b="1" dirty="0"/>
          </a:p>
        </p:txBody>
      </p:sp>
      <p:pic>
        <p:nvPicPr>
          <p:cNvPr id="4" name="5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882775"/>
            <a:ext cx="6096000" cy="4572000"/>
          </a:xfrm>
          <a:ln w="38100" cap="flat" cmpd="dbl" algn="ctr">
            <a:solidFill>
              <a:srgbClr val="FF388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43" y="120951"/>
            <a:ext cx="7337810" cy="847019"/>
          </a:xfrm>
        </p:spPr>
        <p:txBody>
          <a:bodyPr/>
          <a:lstStyle/>
          <a:p>
            <a:pPr marL="484188" indent="-484188" algn="ctr"/>
            <a:r>
              <a:rPr lang="en-US" sz="4200" b="1" dirty="0" smtClean="0"/>
              <a:t>MULTIPOTENT STEM CELLS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702" y="1209454"/>
            <a:ext cx="8737942" cy="55102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(Tissue specific stem cells)</a:t>
            </a:r>
          </a:p>
          <a:p>
            <a:pPr algn="just">
              <a:buNone/>
            </a:pPr>
            <a:endParaRPr lang="en-US" sz="3200" b="1" dirty="0" smtClean="0">
              <a:solidFill>
                <a:srgbClr val="001A4F"/>
              </a:solidFill>
            </a:endParaRPr>
          </a:p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3000" dirty="0" smtClean="0">
                <a:solidFill>
                  <a:srgbClr val="CCFFCC"/>
                </a:solidFill>
              </a:rPr>
              <a:t>Some organs in our body have high turn over rate and they need SC to replace the tissue and maintain its functions</a:t>
            </a:r>
          </a:p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3000" dirty="0" smtClean="0">
                <a:solidFill>
                  <a:srgbClr val="CCFFCC"/>
                </a:solidFill>
              </a:rPr>
              <a:t>Some examples:</a:t>
            </a:r>
          </a:p>
          <a:p>
            <a:pPr lvl="2" algn="just">
              <a:buClr>
                <a:schemeClr val="accent6">
                  <a:lumMod val="50000"/>
                </a:schemeClr>
              </a:buClr>
            </a:pPr>
            <a:r>
              <a:rPr lang="en-US" sz="2800" dirty="0" smtClean="0">
                <a:solidFill>
                  <a:srgbClr val="CCFFCC"/>
                </a:solidFill>
              </a:rPr>
              <a:t>Gut</a:t>
            </a:r>
          </a:p>
          <a:p>
            <a:pPr lvl="2" algn="just">
              <a:buClr>
                <a:schemeClr val="accent6">
                  <a:lumMod val="50000"/>
                </a:schemeClr>
              </a:buClr>
            </a:pPr>
            <a:r>
              <a:rPr lang="en-US" sz="2800" dirty="0" smtClean="0">
                <a:solidFill>
                  <a:srgbClr val="CCFFCC"/>
                </a:solidFill>
              </a:rPr>
              <a:t>Skin</a:t>
            </a:r>
          </a:p>
          <a:p>
            <a:pPr lvl="2" algn="just">
              <a:buClr>
                <a:schemeClr val="accent6">
                  <a:lumMod val="50000"/>
                </a:schemeClr>
              </a:buClr>
            </a:pPr>
            <a:r>
              <a:rPr lang="en-US" sz="2800" dirty="0" smtClean="0">
                <a:solidFill>
                  <a:srgbClr val="CCFFCC"/>
                </a:solidFill>
              </a:rPr>
              <a:t>Blood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40" y="62753"/>
            <a:ext cx="8784893" cy="1283167"/>
          </a:xfrm>
        </p:spPr>
        <p:txBody>
          <a:bodyPr/>
          <a:lstStyle/>
          <a:p>
            <a:pPr marL="0" algn="ctr"/>
            <a:r>
              <a:rPr lang="en-US" sz="3200" b="1" dirty="0" smtClean="0"/>
              <a:t>EVERY 6-8 DAYS WE REPLACE OUR GUT CELLS: A STEM CELL IS REQUIRED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82" y="1492849"/>
            <a:ext cx="7880364" cy="5275932"/>
          </a:xfrm>
          <a:prstGeom prst="rect">
            <a:avLst/>
          </a:prstGeom>
          <a:ln>
            <a:solidFill>
              <a:srgbClr val="CCFFCC"/>
            </a:solidFill>
          </a:ln>
        </p:spPr>
      </p:pic>
      <p:sp>
        <p:nvSpPr>
          <p:cNvPr id="6" name="Can 5"/>
          <p:cNvSpPr/>
          <p:nvPr/>
        </p:nvSpPr>
        <p:spPr>
          <a:xfrm>
            <a:off x="139168" y="2939764"/>
            <a:ext cx="869824" cy="2348332"/>
          </a:xfrm>
          <a:prstGeom prst="ca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6148" y="2974554"/>
            <a:ext cx="643671" cy="1082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688" y="2783209"/>
            <a:ext cx="578214" cy="489236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44258" y="5531628"/>
            <a:ext cx="165002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STEM CELLS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18326" y="1578916"/>
            <a:ext cx="67663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VILLI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5318" y="3988802"/>
            <a:ext cx="88817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CRYPTS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62118" y="6350433"/>
            <a:ext cx="595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91003"/>
                </a:solidFill>
              </a:rPr>
              <a:t>SC play a key role in adult gut homeostasis</a:t>
            </a:r>
            <a:endParaRPr lang="en-US" sz="2400" b="1" dirty="0">
              <a:solidFill>
                <a:srgbClr val="4910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36" y="284205"/>
            <a:ext cx="8686800" cy="139903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Use of adult stem cells for 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3103"/>
            <a:ext cx="8229600" cy="4572000"/>
          </a:xfrm>
        </p:spPr>
        <p:txBody>
          <a:bodyPr/>
          <a:lstStyle/>
          <a:p>
            <a:pPr algn="ctr"/>
            <a:r>
              <a:rPr lang="en-US" dirty="0" smtClean="0"/>
              <a:t>Bone marrow derived stem cells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Muscle derived stem cells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Skin derived stem cells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Fat derived stem cells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078"/>
            <a:ext cx="8229600" cy="1399032"/>
          </a:xfrm>
        </p:spPr>
        <p:txBody>
          <a:bodyPr>
            <a:normAutofit/>
          </a:bodyPr>
          <a:lstStyle/>
          <a:p>
            <a:pPr marL="484188" indent="-484188" algn="ctr"/>
            <a:r>
              <a:rPr lang="en-US" sz="4800" b="1" dirty="0" smtClean="0"/>
              <a:t>STEM CELL</a:t>
            </a:r>
            <a:endParaRPr lang="en-US" sz="4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11451" y="1359514"/>
            <a:ext cx="8514452" cy="5334000"/>
            <a:chOff x="326571" y="1480458"/>
            <a:chExt cx="8514452" cy="5334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rcRect l="3920" t="6943" r="13026" b="9808"/>
            <a:stretch>
              <a:fillRect/>
            </a:stretch>
          </p:blipFill>
          <p:spPr>
            <a:xfrm>
              <a:off x="326571" y="1480458"/>
              <a:ext cx="8514452" cy="5334000"/>
            </a:xfrm>
            <a:prstGeom prst="rect">
              <a:avLst/>
            </a:prstGeom>
            <a:ln>
              <a:solidFill>
                <a:srgbClr val="FF388C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6120226" y="2279633"/>
              <a:ext cx="2566574" cy="461665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388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replicate itself &amp; 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56" y="715724"/>
            <a:ext cx="8686800" cy="1399032"/>
          </a:xfrm>
        </p:spPr>
        <p:txBody>
          <a:bodyPr>
            <a:normAutofit/>
          </a:bodyPr>
          <a:lstStyle/>
          <a:p>
            <a:pPr marL="0" algn="ctr"/>
            <a:r>
              <a:rPr lang="en-US" b="1" dirty="0" smtClean="0"/>
              <a:t>How can adult stem cells be isolated and used?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9504"/>
            <a:ext cx="8229600" cy="3361547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One Example:</a:t>
            </a:r>
          </a:p>
          <a:p>
            <a:pPr marL="578358" indent="-514350" algn="ctr">
              <a:buNone/>
            </a:pPr>
            <a:endParaRPr lang="en-US" dirty="0" smtClean="0"/>
          </a:p>
          <a:p>
            <a:pPr marL="578358" indent="-514350" algn="ctr">
              <a:buNone/>
            </a:pPr>
            <a:endParaRPr lang="en-US" dirty="0" smtClean="0"/>
          </a:p>
          <a:p>
            <a:pPr marL="578358" indent="-514350" algn="ctr">
              <a:buNone/>
            </a:pPr>
            <a:r>
              <a:rPr lang="en-US" dirty="0" smtClean="0"/>
              <a:t>Clinical</a:t>
            </a:r>
          </a:p>
          <a:p>
            <a:pPr marL="578358" indent="-514350" algn="ctr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78" y="62753"/>
            <a:ext cx="8606117" cy="1283167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sz="4000" b="1" dirty="0" smtClean="0"/>
              <a:t>STEM CELL TRANSPLANTATION IN CANCER</a:t>
            </a:r>
            <a:endParaRPr lang="en-US" sz="4000" b="1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lum bright="-14000" contrast="16000"/>
          </a:blip>
          <a:srcRect r="52953"/>
          <a:stretch>
            <a:fillRect/>
          </a:stretch>
        </p:blipFill>
        <p:spPr bwMode="auto">
          <a:xfrm>
            <a:off x="722855" y="1447190"/>
            <a:ext cx="3832225" cy="5311775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/>
          <p:cNvPicPr>
            <a:picLocks noChangeAspect="1"/>
          </p:cNvPicPr>
          <p:nvPr/>
        </p:nvPicPr>
        <p:blipFill>
          <a:blip r:embed="rId3"/>
          <a:srcRect l="1190" t="1907" r="1190" b="1065"/>
          <a:stretch>
            <a:fillRect/>
          </a:stretch>
        </p:blipFill>
        <p:spPr bwMode="auto">
          <a:xfrm>
            <a:off x="1447800" y="1371600"/>
            <a:ext cx="6248400" cy="51816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2707" name="Title 4"/>
          <p:cNvSpPr>
            <a:spLocks noGrp="1"/>
          </p:cNvSpPr>
          <p:nvPr>
            <p:ph type="title"/>
          </p:nvPr>
        </p:nvSpPr>
        <p:spPr>
          <a:xfrm>
            <a:off x="349250" y="287248"/>
            <a:ext cx="8458200" cy="857581"/>
          </a:xfrm>
        </p:spPr>
        <p:txBody>
          <a:bodyPr>
            <a:normAutofit/>
          </a:bodyPr>
          <a:lstStyle/>
          <a:p>
            <a:pPr marL="484188" indent="-484188" algn="ctr"/>
            <a:r>
              <a:rPr lang="en-US" sz="4400" b="1" dirty="0" smtClean="0"/>
              <a:t>HSC MOBILIZATION FROM BM</a:t>
            </a:r>
            <a:endParaRPr lang="en-US" dirty="0" smtClean="0">
              <a:solidFill>
                <a:srgbClr val="A6FF17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72708" name="Picture 4" descr="/Users/smonga/Movies/X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646238"/>
            <a:ext cx="5653088" cy="3810000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2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0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0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886200" cy="685800"/>
          </a:xfrm>
        </p:spPr>
        <p:txBody>
          <a:bodyPr>
            <a:noAutofit/>
          </a:bodyPr>
          <a:lstStyle/>
          <a:p>
            <a:pPr marL="484188" indent="-484188" algn="ctr"/>
            <a:r>
              <a:rPr lang="en-US" sz="4400" b="1" dirty="0" smtClean="0"/>
              <a:t>APHERESIS</a:t>
            </a:r>
            <a:endParaRPr lang="en-US" sz="4400" dirty="0" smtClean="0">
              <a:solidFill>
                <a:srgbClr val="A6FF17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8600"/>
            <a:ext cx="3748088" cy="6400800"/>
          </a:xfrm>
          <a:prstGeom prst="rect">
            <a:avLst/>
          </a:prstGeom>
          <a:noFill/>
          <a:ln w="57150" cap="flat" cmpd="thickThin" algn="ctr">
            <a:solidFill>
              <a:srgbClr val="CCFFCC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7373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133600"/>
            <a:ext cx="4297363" cy="4154488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78" y="62753"/>
            <a:ext cx="8606117" cy="1283167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sz="4000" b="1" dirty="0" smtClean="0"/>
              <a:t>STEM CELL TRANSPLANTATION IN CANCER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14000" contrast="16000"/>
          </a:blip>
          <a:stretch>
            <a:fillRect/>
          </a:stretch>
        </p:blipFill>
        <p:spPr>
          <a:xfrm>
            <a:off x="268761" y="1300566"/>
            <a:ext cx="8606117" cy="5338130"/>
          </a:xfrm>
          <a:prstGeom prst="rect">
            <a:avLst/>
          </a:prstGeom>
          <a:ln>
            <a:solidFill>
              <a:srgbClr val="CCFF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4549"/>
            <a:ext cx="8229600" cy="578024"/>
          </a:xfrm>
        </p:spPr>
        <p:txBody>
          <a:bodyPr>
            <a:noAutofit/>
          </a:bodyPr>
          <a:lstStyle/>
          <a:p>
            <a:pPr algn="ctr"/>
            <a:r>
              <a:rPr lang="en-US" sz="4000" b="1" cap="all" dirty="0" smtClean="0"/>
              <a:t>Uses of Stem cell</a:t>
            </a:r>
            <a:endParaRPr lang="en-US" sz="4000" b="1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0" y="1108072"/>
            <a:ext cx="8915400" cy="5570629"/>
          </a:xfrm>
        </p:spPr>
        <p:txBody>
          <a:bodyPr anchor="ctr">
            <a:noAutofit/>
          </a:bodyPr>
          <a:lstStyle/>
          <a:p>
            <a:r>
              <a:rPr lang="en-US" sz="3200" dirty="0" smtClean="0"/>
              <a:t>Used to maintain tissues in our body such as gut, skin and blood on routine basis</a:t>
            </a:r>
          </a:p>
          <a:p>
            <a:r>
              <a:rPr lang="en-US" sz="3200" dirty="0" smtClean="0"/>
              <a:t>Stem cells can be used engineer tissues for putting back in patients (skin grafts)</a:t>
            </a:r>
          </a:p>
          <a:p>
            <a:r>
              <a:rPr lang="en-US" sz="3200" dirty="0" smtClean="0"/>
              <a:t> Stem cells can be used inside devices that are used to treat organ failure (liver)</a:t>
            </a:r>
          </a:p>
          <a:p>
            <a:r>
              <a:rPr lang="en-US" sz="3200" dirty="0" smtClean="0"/>
              <a:t>Stem cells can be injected back into body to form new tissue after killing cancer cells by 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0960"/>
            <a:ext cx="8229600" cy="1170220"/>
          </a:xfrm>
        </p:spPr>
        <p:txBody>
          <a:bodyPr/>
          <a:lstStyle/>
          <a:p>
            <a:pPr marL="484188" indent="-484188" algn="ctr"/>
            <a:r>
              <a:rPr lang="en-US" b="1" dirty="0" smtClean="0"/>
              <a:t>GOOD AND BAD!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960"/>
            <a:ext cx="8229600" cy="1170220"/>
          </a:xfrm>
        </p:spPr>
        <p:txBody>
          <a:bodyPr/>
          <a:lstStyle/>
          <a:p>
            <a:pPr marL="484188" indent="-484188" algn="ctr"/>
            <a:r>
              <a:rPr lang="en-US" b="1" dirty="0" smtClean="0"/>
              <a:t>CANCER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88" y="1226063"/>
            <a:ext cx="8736622" cy="1419626"/>
          </a:xfrm>
        </p:spPr>
        <p:txBody>
          <a:bodyPr anchor="ctr">
            <a:noAutofit/>
          </a:bodyPr>
          <a:lstStyle/>
          <a:p>
            <a:pPr marL="60325" indent="4763" algn="ctr">
              <a:buClr>
                <a:schemeClr val="accent6">
                  <a:lumMod val="50000"/>
                </a:schemeClr>
              </a:buClr>
              <a:buNone/>
            </a:pPr>
            <a:r>
              <a:rPr lang="en-US" sz="2800" dirty="0" smtClean="0">
                <a:solidFill>
                  <a:srgbClr val="CCFFCC"/>
                </a:solidFill>
              </a:rPr>
              <a:t>Cancer is a disease where cells begin to grow and divide and can move out to other tissues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71" y="3118152"/>
            <a:ext cx="4469926" cy="3352444"/>
          </a:xfrm>
          <a:prstGeom prst="rect">
            <a:avLst/>
          </a:prstGeom>
          <a:ln>
            <a:solidFill>
              <a:srgbClr val="FF388C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26" y="3028529"/>
            <a:ext cx="4013200" cy="3543300"/>
          </a:xfrm>
          <a:prstGeom prst="rect">
            <a:avLst/>
          </a:prstGeom>
          <a:ln>
            <a:solidFill>
              <a:srgbClr val="FF388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4118" y="62753"/>
            <a:ext cx="8725646" cy="1283167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sz="4000" b="1" dirty="0" smtClean="0"/>
              <a:t>TUMOR CONSISTS OF DIFFERENT TYPES OF CELLS (HETEROGENEITY)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3761959"/>
            <a:ext cx="4408003" cy="3005456"/>
          </a:xfrm>
          <a:prstGeom prst="rect">
            <a:avLst/>
          </a:prstGeom>
          <a:ln>
            <a:solidFill>
              <a:srgbClr val="FF388C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53244" t="53247"/>
          <a:stretch>
            <a:fillRect/>
          </a:stretch>
        </p:blipFill>
        <p:spPr>
          <a:xfrm>
            <a:off x="150289" y="1345920"/>
            <a:ext cx="4347882" cy="3333919"/>
          </a:xfrm>
          <a:prstGeom prst="rect">
            <a:avLst/>
          </a:prstGeom>
          <a:ln>
            <a:solidFill>
              <a:srgbClr val="FF388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960"/>
            <a:ext cx="8229600" cy="1170220"/>
          </a:xfrm>
        </p:spPr>
        <p:txBody>
          <a:bodyPr/>
          <a:lstStyle/>
          <a:p>
            <a:pPr marL="484188" indent="-484188" algn="ctr"/>
            <a:r>
              <a:rPr lang="en-US" b="1" dirty="0" smtClean="0"/>
              <a:t>CANCER STEM CELLS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88" y="1623116"/>
            <a:ext cx="8736622" cy="3611767"/>
          </a:xfrm>
        </p:spPr>
        <p:txBody>
          <a:bodyPr anchor="ctr">
            <a:noAutofit/>
          </a:bodyPr>
          <a:lstStyle/>
          <a:p>
            <a:pPr algn="just">
              <a:buClr>
                <a:schemeClr val="accent6">
                  <a:lumMod val="50000"/>
                </a:schemeClr>
              </a:buClr>
            </a:pPr>
            <a:r>
              <a:rPr lang="en-US" sz="3200" dirty="0" smtClean="0">
                <a:solidFill>
                  <a:srgbClr val="CCFFCC"/>
                </a:solidFill>
              </a:rPr>
              <a:t>Not all tumor cells within a tumor have the same capacity to divide</a:t>
            </a:r>
          </a:p>
          <a:p>
            <a:pPr algn="just">
              <a:buClr>
                <a:schemeClr val="accent6">
                  <a:lumMod val="50000"/>
                </a:schemeClr>
              </a:buClr>
              <a:buNone/>
            </a:pPr>
            <a:endParaRPr lang="en-US" sz="3200" dirty="0" smtClean="0">
              <a:solidFill>
                <a:srgbClr val="CCFFCC"/>
              </a:solidFill>
            </a:endParaRPr>
          </a:p>
          <a:p>
            <a:pPr algn="just">
              <a:buClr>
                <a:schemeClr val="accent6">
                  <a:lumMod val="50000"/>
                </a:schemeClr>
              </a:buClr>
            </a:pPr>
            <a:r>
              <a:rPr lang="en-US" sz="3200" dirty="0" smtClean="0">
                <a:solidFill>
                  <a:srgbClr val="CCFFCC"/>
                </a:solidFill>
              </a:rPr>
              <a:t>FOR EXAMPLE:</a:t>
            </a:r>
          </a:p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2800" dirty="0" smtClean="0">
                <a:solidFill>
                  <a:srgbClr val="CCFFCC"/>
                </a:solidFill>
              </a:rPr>
              <a:t>around 1 in 10,000 cancer cells can form a tumor in a colony forming assays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019" y="5675703"/>
            <a:ext cx="87509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i="1" dirty="0" smtClean="0">
                <a:solidFill>
                  <a:schemeClr val="accent6">
                    <a:lumMod val="50000"/>
                  </a:schemeClr>
                </a:solidFill>
              </a:rPr>
              <a:t>This suggests presence of limited number of cells with</a:t>
            </a:r>
          </a:p>
          <a:p>
            <a:pPr algn="ctr"/>
            <a:r>
              <a:rPr lang="en-US" sz="2600" i="1" dirty="0" smtClean="0">
                <a:solidFill>
                  <a:schemeClr val="accent6">
                    <a:lumMod val="50000"/>
                  </a:schemeClr>
                </a:solidFill>
              </a:rPr>
              <a:t>Cancer initiating/propagating properties i.e. CSC  </a:t>
            </a:r>
            <a:endParaRPr lang="en-US" sz="26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314"/>
            <a:ext cx="8229600" cy="1399032"/>
          </a:xfrm>
        </p:spPr>
        <p:txBody>
          <a:bodyPr/>
          <a:lstStyle/>
          <a:p>
            <a:pPr marL="484188" indent="-484188" algn="ctr"/>
            <a:r>
              <a:rPr lang="en-US" b="1" dirty="0" smtClean="0"/>
              <a:t>STEM CELL PROMISE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6054"/>
          <a:stretch>
            <a:fillRect/>
          </a:stretch>
        </p:blipFill>
        <p:spPr>
          <a:xfrm>
            <a:off x="78250" y="1469992"/>
            <a:ext cx="9004154" cy="5039074"/>
          </a:xfrm>
          <a:prstGeom prst="rect">
            <a:avLst/>
          </a:prstGeom>
          <a:ln w="57150" cap="flat" cmpd="sng" algn="ctr">
            <a:solidFill>
              <a:srgbClr val="FF388C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07" y="1394367"/>
            <a:ext cx="8788513" cy="5399004"/>
          </a:xfrm>
          <a:prstGeom prst="rect">
            <a:avLst/>
          </a:prstGeom>
          <a:ln w="38100" cap="flat" cmpd="dbl" algn="ctr">
            <a:solidFill>
              <a:srgbClr val="FF388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56" y="1661154"/>
            <a:ext cx="4784419" cy="3572366"/>
          </a:xfrm>
          <a:prstGeom prst="rect">
            <a:avLst/>
          </a:prstGeom>
          <a:ln>
            <a:solidFill>
              <a:srgbClr val="FF388C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4118" y="62753"/>
            <a:ext cx="8725646" cy="1283167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sz="4000" b="1" dirty="0" smtClean="0"/>
              <a:t>WHY TARGETING CSC MAY IMPROVE CANCER TREATMENT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078"/>
            <a:ext cx="8229600" cy="1399032"/>
          </a:xfrm>
        </p:spPr>
        <p:txBody>
          <a:bodyPr/>
          <a:lstStyle/>
          <a:p>
            <a:pPr marL="0" algn="ctr"/>
            <a:r>
              <a:rPr lang="en-US" b="1" dirty="0" smtClean="0"/>
              <a:t>STEM CELLS: A CASE OF JEKYLL AND HYDE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764" y="2104412"/>
            <a:ext cx="1913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Homeostasis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Regeneration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Repair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Tissue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Engineering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Cell therapy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Devices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5452" y="3152584"/>
            <a:ext cx="1748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Cancer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Other stem cell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996" y="198815"/>
            <a:ext cx="8364537" cy="1283167"/>
          </a:xfrm>
        </p:spPr>
        <p:txBody>
          <a:bodyPr>
            <a:noAutofit/>
          </a:bodyPr>
          <a:lstStyle/>
          <a:p>
            <a:pPr marL="0" algn="ctr"/>
            <a:r>
              <a:rPr lang="en-US" sz="4000" b="1" dirty="0" smtClean="0"/>
              <a:t>JURASSIC PARK: COULD IT EVER BE A REALITY?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81" y="1673414"/>
            <a:ext cx="8830237" cy="4900706"/>
          </a:xfrm>
        </p:spPr>
        <p:txBody>
          <a:bodyPr anchor="ctr">
            <a:noAutofit/>
          </a:bodyPr>
          <a:lstStyle/>
          <a:p>
            <a:pPr algn="just">
              <a:buClr>
                <a:schemeClr val="accent6">
                  <a:lumMod val="50000"/>
                </a:schemeClr>
              </a:buClr>
            </a:pPr>
            <a:r>
              <a:rPr lang="en-US" sz="2800" dirty="0" smtClean="0">
                <a:solidFill>
                  <a:srgbClr val="CCFFCC"/>
                </a:solidFill>
              </a:rPr>
              <a:t>Contamination of mosquito DNA with dinosaur DNA</a:t>
            </a:r>
          </a:p>
          <a:p>
            <a:pPr algn="just">
              <a:buClr>
                <a:schemeClr val="accent6">
                  <a:lumMod val="50000"/>
                </a:schemeClr>
              </a:buClr>
            </a:pPr>
            <a:r>
              <a:rPr lang="en-US" sz="2800" dirty="0" smtClean="0">
                <a:solidFill>
                  <a:srgbClr val="CCFFCC"/>
                </a:solidFill>
              </a:rPr>
              <a:t>An intact nucleus is necessary (which will not be possible because nuclei fracture over years)</a:t>
            </a:r>
          </a:p>
          <a:p>
            <a:pPr algn="just">
              <a:buClr>
                <a:schemeClr val="accent6">
                  <a:lumMod val="50000"/>
                </a:schemeClr>
              </a:buClr>
            </a:pPr>
            <a:r>
              <a:rPr lang="en-US" sz="2800" dirty="0" smtClean="0">
                <a:solidFill>
                  <a:srgbClr val="CCFFCC"/>
                </a:solidFill>
              </a:rPr>
              <a:t>An intact functioning cell from dinosaur is  necessary to put genes/nucleus back in to make a functional dinosaur stem cell </a:t>
            </a:r>
          </a:p>
          <a:p>
            <a:pPr algn="just">
              <a:buClr>
                <a:schemeClr val="accent6">
                  <a:lumMod val="50000"/>
                </a:schemeClr>
              </a:buClr>
            </a:pPr>
            <a:r>
              <a:rPr lang="en-US" sz="2800" i="1" dirty="0" smtClean="0">
                <a:solidFill>
                  <a:srgbClr val="D3F0FF"/>
                </a:solidFill>
              </a:rPr>
              <a:t>Going forward, freezing ovum, sperms and other cells in different zoo’s may be important to prevent extinction, although therapeutic cloning is extremely inefficient as it stands now!</a:t>
            </a:r>
            <a:endParaRPr lang="en-US" sz="2800" i="1" dirty="0">
              <a:solidFill>
                <a:srgbClr val="D3F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40" y="319759"/>
            <a:ext cx="8784893" cy="12831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cap="all" dirty="0" smtClean="0"/>
              <a:t>Development: A MODEL TO STUDY STEM CELLS</a:t>
            </a:r>
            <a:endParaRPr lang="en-US" sz="4400" b="1" cap="al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04" y="2171852"/>
            <a:ext cx="9040221" cy="3871450"/>
          </a:xfrm>
          <a:prstGeom prst="rect">
            <a:avLst/>
          </a:prstGeom>
          <a:noFill/>
          <a:ln w="9525">
            <a:solidFill>
              <a:srgbClr val="FF388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94" y="62753"/>
            <a:ext cx="8948600" cy="1283167"/>
          </a:xfrm>
        </p:spPr>
        <p:txBody>
          <a:bodyPr>
            <a:normAutofit fontScale="90000"/>
          </a:bodyPr>
          <a:lstStyle/>
          <a:p>
            <a:pPr marL="0" algn="ctr"/>
            <a:r>
              <a:rPr lang="en-US" b="1" dirty="0" smtClean="0"/>
              <a:t>FERTILIZATION: FIRST STEP IN DEVELOPMENT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95399" y="5597389"/>
            <a:ext cx="874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Fusion of gametes-egg and sperm to form the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zygote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and can take place </a:t>
            </a:r>
            <a:r>
              <a:rPr lang="en-US" sz="3200" i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in vivo/in vitro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9549" y="1454132"/>
            <a:ext cx="5313653" cy="3992831"/>
          </a:xfrm>
          <a:prstGeom prst="rect">
            <a:avLst/>
          </a:prstGeom>
          <a:noFill/>
          <a:ln w="57150" cmpd="thinThick">
            <a:solidFill>
              <a:srgbClr val="CCFFCC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03" y="422046"/>
            <a:ext cx="8364537" cy="738512"/>
          </a:xfrm>
        </p:spPr>
        <p:txBody>
          <a:bodyPr/>
          <a:lstStyle/>
          <a:p>
            <a:pPr marL="484188" indent="-484188" algn="ctr"/>
            <a:r>
              <a:rPr lang="en-US" b="1" i="1" dirty="0" smtClean="0"/>
              <a:t>IN VITRO </a:t>
            </a:r>
            <a:r>
              <a:rPr lang="en-US" b="1" dirty="0" smtClean="0"/>
              <a:t>FERTILIZATION</a:t>
            </a:r>
            <a:endParaRPr lang="en-US" b="1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359" y="1400678"/>
            <a:ext cx="7304799" cy="4941397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71" y="334877"/>
            <a:ext cx="8021005" cy="1283167"/>
          </a:xfrm>
        </p:spPr>
        <p:txBody>
          <a:bodyPr/>
          <a:lstStyle/>
          <a:p>
            <a:pPr algn="ctr"/>
            <a:r>
              <a:rPr lang="en-US" b="1" i="1" dirty="0" smtClean="0"/>
              <a:t>IN VIVO </a:t>
            </a:r>
            <a:r>
              <a:rPr lang="en-US" b="1" dirty="0" smtClean="0"/>
              <a:t>FERTILIZATION</a:t>
            </a:r>
            <a:endParaRPr lang="en-US" b="1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t="10589" b="11371"/>
          <a:stretch>
            <a:fillRect/>
          </a:stretch>
        </p:blipFill>
        <p:spPr bwMode="auto">
          <a:xfrm>
            <a:off x="155201" y="2530411"/>
            <a:ext cx="8847590" cy="2916176"/>
          </a:xfrm>
          <a:prstGeom prst="rect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55" y="97715"/>
            <a:ext cx="8832631" cy="928237"/>
          </a:xfrm>
        </p:spPr>
        <p:txBody>
          <a:bodyPr/>
          <a:lstStyle/>
          <a:p>
            <a:pPr algn="ctr"/>
            <a:r>
              <a:rPr lang="en-US" sz="3600" b="1" dirty="0" smtClean="0"/>
              <a:t>FERTILIZATION &amp; IMPLANTATION</a:t>
            </a:r>
            <a:endParaRPr lang="en-US" sz="36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1025952"/>
            <a:ext cx="9144479" cy="5832048"/>
            <a:chOff x="0" y="1025952"/>
            <a:chExt cx="9144479" cy="5832048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2"/>
            <a:srcRect r="2592"/>
            <a:stretch>
              <a:fillRect/>
            </a:stretch>
          </p:blipFill>
          <p:spPr bwMode="auto">
            <a:xfrm>
              <a:off x="0" y="1025952"/>
              <a:ext cx="9144000" cy="58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742" y="6314404"/>
              <a:ext cx="141577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IMPLANTED</a:t>
              </a:r>
              <a:br>
                <a:rPr lang="en-US" sz="1400" b="1" dirty="0" smtClean="0">
                  <a:solidFill>
                    <a:schemeClr val="tx2"/>
                  </a:solidFill>
                </a:rPr>
              </a:br>
              <a:r>
                <a:rPr lang="en-US" sz="1400" b="1" dirty="0" smtClean="0">
                  <a:solidFill>
                    <a:schemeClr val="tx2"/>
                  </a:solidFill>
                </a:rPr>
                <a:t>BLASTOCYST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97874" y="4540110"/>
              <a:ext cx="164660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FERTILIZATION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83883" y="1275173"/>
              <a:ext cx="9669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ZYGOTE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353" y="4934862"/>
              <a:ext cx="14157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BLASTOCYST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250" y="2103432"/>
              <a:ext cx="10316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MORULA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26144" t="33007" r="20261" b="10511"/>
          <a:stretch>
            <a:fillRect/>
          </a:stretch>
        </p:blipFill>
        <p:spPr>
          <a:xfrm>
            <a:off x="3271493" y="5611930"/>
            <a:ext cx="997620" cy="1033730"/>
          </a:xfrm>
          <a:prstGeom prst="rect">
            <a:avLst/>
          </a:prstGeom>
          <a:ln>
            <a:solidFill>
              <a:srgbClr val="FF388C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180517" y="5711772"/>
            <a:ext cx="75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Epiblast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5182" y="5907127"/>
            <a:ext cx="932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Hypoblast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5" name="Curved Connector 14"/>
          <p:cNvCxnSpPr/>
          <p:nvPr/>
        </p:nvCxnSpPr>
        <p:spPr>
          <a:xfrm>
            <a:off x="1890080" y="5791200"/>
            <a:ext cx="1381413" cy="523204"/>
          </a:xfrm>
          <a:prstGeom prst="curvedConnector3">
            <a:avLst>
              <a:gd name="adj1" fmla="val 50000"/>
            </a:avLst>
          </a:prstGeom>
          <a:ln w="381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Verve.thmx</Template>
  <TotalTime>5602</TotalTime>
  <Words>791</Words>
  <Application>Microsoft Office PowerPoint</Application>
  <PresentationFormat>On-screen Show (4:3)</PresentationFormat>
  <Paragraphs>134</Paragraphs>
  <Slides>42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Verve</vt:lpstr>
      <vt:lpstr>STEM CELLS: STORY OF DR. JEKYLL  AND Mr. HYdE</vt:lpstr>
      <vt:lpstr>PowerPoint Presentation</vt:lpstr>
      <vt:lpstr>STEM CELL</vt:lpstr>
      <vt:lpstr>STEM CELL PROMISE</vt:lpstr>
      <vt:lpstr>Development: A MODEL TO STUDY STEM CELLS</vt:lpstr>
      <vt:lpstr>FERTILIZATION: FIRST STEP IN DEVELOPMENT</vt:lpstr>
      <vt:lpstr>IN VITRO FERTILIZATION</vt:lpstr>
      <vt:lpstr>IN VIVO FERTILIZATION</vt:lpstr>
      <vt:lpstr>FERTILIZATION &amp; IMPLANTATION</vt:lpstr>
      <vt:lpstr>STEM CELLS AT WORK IN DEVELOPMENT</vt:lpstr>
      <vt:lpstr>TYPE OF STEM CELLS</vt:lpstr>
      <vt:lpstr>TOTIPOTENT STEM CELLS</vt:lpstr>
      <vt:lpstr>PLURIPOTENT STEM CELLS</vt:lpstr>
      <vt:lpstr>ICM IN BLASTOCYST IS THE BEST SOURCE OF EMBRYONIC STEM CELL WHICH IS THE BEST EXAMPLE OF A PLURIPOTENT SC</vt:lpstr>
      <vt:lpstr>Because ES cells created from unused IVF eggs there were ethical concerns!   SOMATIC CELL NUCLEAR TRANSFER PROTOCOL WAS INVENTED</vt:lpstr>
      <vt:lpstr>CARTOON OF SCNT</vt:lpstr>
      <vt:lpstr>JURASSIC PARK</vt:lpstr>
      <vt:lpstr>CULTURE OF STEM CELLS</vt:lpstr>
      <vt:lpstr>Human ES CELL CULTURE</vt:lpstr>
      <vt:lpstr>STEM CELL PROMISE</vt:lpstr>
      <vt:lpstr>WHAT MAKES STEM CELLS, STEM CELLS? WHAT IS THE ENGINE UNDER THE HOOD?</vt:lpstr>
      <vt:lpstr>GENES/PROTEINS THAT CONTROL SELF-RENEWAL</vt:lpstr>
      <vt:lpstr>What if some of these genes are added to adult cells?</vt:lpstr>
      <vt:lpstr>PowerPoint Presentation</vt:lpstr>
      <vt:lpstr>PROMISE OF iPS CELLS</vt:lpstr>
      <vt:lpstr>Use of iPS cells to make heart muscle cells</vt:lpstr>
      <vt:lpstr>MULTIPOTENT STEM CELLS</vt:lpstr>
      <vt:lpstr>EVERY 6-8 DAYS WE REPLACE OUR GUT CELLS: A STEM CELL IS REQUIRED</vt:lpstr>
      <vt:lpstr>Use of adult stem cells for treatment</vt:lpstr>
      <vt:lpstr>How can adult stem cells be isolated and used? </vt:lpstr>
      <vt:lpstr>STEM CELL TRANSPLANTATION IN CANCER</vt:lpstr>
      <vt:lpstr>HSC MOBILIZATION FROM BM</vt:lpstr>
      <vt:lpstr>APHERESIS</vt:lpstr>
      <vt:lpstr>STEM CELL TRANSPLANTATION IN CANCER</vt:lpstr>
      <vt:lpstr>Uses of Stem cell</vt:lpstr>
      <vt:lpstr>GOOD AND BAD!</vt:lpstr>
      <vt:lpstr>CANCER</vt:lpstr>
      <vt:lpstr>TUMOR CONSISTS OF DIFFERENT TYPES OF CELLS (HETEROGENEITY)</vt:lpstr>
      <vt:lpstr>CANCER STEM CELLS</vt:lpstr>
      <vt:lpstr>WHY TARGETING CSC MAY IMPROVE CANCER TREATMENT</vt:lpstr>
      <vt:lpstr>STEM CELLS: A CASE OF JEKYLL AND HYDE</vt:lpstr>
      <vt:lpstr>JURASSIC PARK: COULD IT EVER BE A REALITY?</vt:lpstr>
    </vt:vector>
  </TitlesOfParts>
  <Company>University of Pittsburgh, SOM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CELL: A STORY OF JEKYLL And HYdE</dc:title>
  <dc:creator>Dr. Paul Monga</dc:creator>
  <cp:lastModifiedBy>Chris Wallington</cp:lastModifiedBy>
  <cp:revision>95</cp:revision>
  <cp:lastPrinted>2014-04-01T15:40:01Z</cp:lastPrinted>
  <dcterms:created xsi:type="dcterms:W3CDTF">2014-03-12T01:29:38Z</dcterms:created>
  <dcterms:modified xsi:type="dcterms:W3CDTF">2015-05-22T16:48:02Z</dcterms:modified>
</cp:coreProperties>
</file>