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98" r:id="rId11"/>
    <p:sldId id="266" r:id="rId12"/>
    <p:sldId id="268" r:id="rId13"/>
    <p:sldId id="269" r:id="rId14"/>
    <p:sldId id="297" r:id="rId15"/>
    <p:sldId id="267" r:id="rId16"/>
    <p:sldId id="273" r:id="rId17"/>
    <p:sldId id="274" r:id="rId18"/>
    <p:sldId id="278" r:id="rId19"/>
    <p:sldId id="280" r:id="rId20"/>
    <p:sldId id="282" r:id="rId21"/>
    <p:sldId id="281" r:id="rId22"/>
    <p:sldId id="283" r:id="rId23"/>
    <p:sldId id="284" r:id="rId24"/>
    <p:sldId id="285" r:id="rId25"/>
    <p:sldId id="286" r:id="rId26"/>
    <p:sldId id="288" r:id="rId27"/>
    <p:sldId id="290" r:id="rId28"/>
    <p:sldId id="289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0">
          <p15:clr>
            <a:srgbClr val="A4A3A4"/>
          </p15:clr>
        </p15:guide>
        <p15:guide id="2" orient="horz" pos="115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0033"/>
    <a:srgbClr val="003366"/>
    <a:srgbClr val="0066CC"/>
    <a:srgbClr val="FF0000"/>
    <a:srgbClr val="FFFFFF"/>
    <a:srgbClr val="FFFFF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5" autoAdjust="0"/>
  </p:normalViewPr>
  <p:slideViewPr>
    <p:cSldViewPr showGuides="1">
      <p:cViewPr varScale="1">
        <p:scale>
          <a:sx n="108" d="100"/>
          <a:sy n="108" d="100"/>
        </p:scale>
        <p:origin x="1842" y="108"/>
      </p:cViewPr>
      <p:guideLst>
        <p:guide orient="horz" pos="4290"/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330A1A-5E81-4AA9-812F-D97D511D16BB}" type="datetimeFigureOut">
              <a:rPr lang="en-US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516EAC-A8F2-418A-96AD-DDA62263C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17A545-6029-45E7-9AC3-077263D81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0994C-B0D0-42C9-90E9-CADF148B1650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A5C72-8CA2-4C72-A3A5-8BE8A408D19B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6C673-0688-4CED-B201-8A96C6FD4E0F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65A0BE-E65D-4E8B-841E-3D7DCE97E333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8C62F-8A4A-4D9E-8716-C65A16A97C29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AACDB-12B1-4CA8-A8AF-0CF53DCCDC5C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D7233-C63B-45E3-8CEA-CF0E7523FED2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5FEA2-A9BF-4A35-9142-1D07D67307F3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10DD4-E9E2-4BD1-861A-430A14327BE3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6D5E4-AF7B-420B-A55E-EE8BE9F6D333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002A2E-D0EF-4E33-9F61-BC4585535382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A0B44B-A115-4FAF-9950-35B1B8879AB9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19D84A-95E9-46A7-B199-D7A5D7646BD1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91500-A652-4A99-8E68-23B4E3A9A239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56F8AD-B1F3-4D41-807E-70517031B66F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39018-8230-4684-903F-F8B5B8F31F88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635BBC-A9E4-47D0-994F-01EFDF60DFA6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79B0C2-0F6E-4AFE-9868-3583162B3536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2F022-2852-4FBB-8ED3-5F396869491A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0AA341-3DA7-4E16-ADC5-C4F09FFA5E9D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7CA330-77D9-4A36-B9A0-91699868E5E2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13142-D100-4C4F-9F08-519DEC592EAF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160F4-27BD-4B11-BEEB-731771E1DF12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DD12-1828-4E41-9307-63E6A2B5E3D0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781B54-5F88-4789-8469-5B65F99F03B7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A55EF7-F55F-4546-8E39-58C7DC5137CB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7F627-25C5-49EF-B8AC-44E3AF644090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734796-176E-40DD-946F-5E83915F4D94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1D239-B068-44F0-9165-849C616A54D1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BD5F78-B41F-4364-AEBF-45069212A440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8C7C-3ED5-4B27-B1BB-8E4EEE4A4363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09F9DA-ADFE-4F37-994F-EC6E368552DB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B9C41-1441-4190-A057-F718EC5D056B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BDE-FADD-4AD0-8579-9C0F0A6FC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C3CC-7600-4A3F-8AE7-BCD7BFB34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D3A8-0889-464C-B91D-6EADFAD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0E20-B2BE-48B5-9055-7CBC695D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5393F-C195-4F6D-9B78-EC050A9B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9BB8-23AD-4AC6-9729-C6E1FDB2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5F190-D38C-4AF0-B09B-37E20F344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727A-248C-4471-99AE-EBCAD128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0C93-6558-4598-B236-6CED740E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8BD6-DF63-4569-B6A7-4AE278BF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F9BB-2ACD-4389-ABDA-D01842DD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D3483F-3A23-4BBF-9CD5-4658D7C6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-76200"/>
            <a:ext cx="7239000" cy="2286000"/>
          </a:xfrm>
        </p:spPr>
        <p:txBody>
          <a:bodyPr/>
          <a:lstStyle/>
          <a:p>
            <a:pPr eaLnBrk="1" hangingPunct="1"/>
            <a:r>
              <a:rPr lang="en-US"/>
              <a:t>Menacing Microbes:</a:t>
            </a:r>
            <a:br>
              <a:rPr lang="en-US"/>
            </a:br>
            <a:r>
              <a:rPr lang="en-US"/>
              <a:t>The Threat of Bioterrorism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5908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Martha B. Furie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Center for Infectious Diseases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Stony Brook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990033"/>
                </a:solidFill>
              </a:rPr>
              <a:t>Martha.Furie@stonybrook.edu</a:t>
            </a:r>
          </a:p>
        </p:txBody>
      </p:sp>
      <p:pic>
        <p:nvPicPr>
          <p:cNvPr id="2052" name="Picture 4" descr="CMM 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4700"/>
            <a:ext cx="2908300" cy="43561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5083175" y="5127625"/>
            <a:ext cx="2198688" cy="1257300"/>
            <a:chOff x="3072" y="3408"/>
            <a:chExt cx="1385" cy="792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3072" y="3408"/>
              <a:ext cx="1385" cy="7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5" name="Picture 7" descr="SBLogo4pmsL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3487"/>
              <a:ext cx="1078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Phagocytosis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6432550"/>
            <a:ext cx="3196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990033"/>
                </a:solidFill>
                <a:latin typeface="+mj-lt"/>
              </a:rPr>
              <a:t>J.G. Hirsch, J Exp Med 116:827, 1962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17065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A movie will be presented showing phagocytosis by a type of white blood cell called a neutrophil.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/>
              <a:t>Bacillus anthracis: </a:t>
            </a:r>
            <a:r>
              <a:rPr lang="en-US"/>
              <a:t>Anthrax</a:t>
            </a:r>
          </a:p>
        </p:txBody>
      </p:sp>
      <p:pic>
        <p:nvPicPr>
          <p:cNvPr id="13315" name="Picture 5" descr="anthrax sp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24038"/>
            <a:ext cx="4032250" cy="40449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6200" y="6483350"/>
            <a:ext cx="6099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http://www.txtwriter.com/backgrounders/Bioterrorism/bioterror5.html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876800" y="2057400"/>
            <a:ext cx="39782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In the infected host, anthrax exists as a vegetative form.  In the environment, it forms dormant spores that are extremely hardy.</a:t>
            </a:r>
          </a:p>
          <a:p>
            <a:pPr eaLnBrk="1" hangingPunct="1"/>
            <a:endParaRPr lang="en-US" sz="2000">
              <a:solidFill>
                <a:srgbClr val="003399"/>
              </a:solidFill>
              <a:latin typeface="Trebuchet MS" pitchFamily="34" charset="0"/>
            </a:endParaRPr>
          </a:p>
          <a:p>
            <a:pPr eaLnBrk="1" hangingPunct="1"/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Weaponized anthrax is the spore form made into 5-micron particles, the ideal size for dispersal through the air and penetration into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Life Cycle of Anthrax</a:t>
            </a:r>
          </a:p>
        </p:txBody>
      </p:sp>
      <p:pic>
        <p:nvPicPr>
          <p:cNvPr id="14339" name="Picture 4" descr="anthrax-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887" r="1620" b="3045"/>
          <a:stretch/>
        </p:blipFill>
        <p:spPr bwMode="auto">
          <a:xfrm>
            <a:off x="2095500" y="1587500"/>
            <a:ext cx="5130800" cy="45593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470150" y="6389688"/>
            <a:ext cx="418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http://science.howstuffworks.com/anthrax1.htm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5137" y="1371600"/>
            <a:ext cx="8229600" cy="3276600"/>
          </a:xfrm>
        </p:spPr>
        <p:txBody>
          <a:bodyPr/>
          <a:lstStyle/>
          <a:p>
            <a:pPr eaLnBrk="1" hangingPunct="1"/>
            <a:r>
              <a:rPr lang="en-US" dirty="0"/>
              <a:t>Surrounding capsule prevents phagocytosis</a:t>
            </a:r>
          </a:p>
          <a:p>
            <a:pPr eaLnBrk="1" hangingPunct="1"/>
            <a:r>
              <a:rPr lang="en-US" dirty="0"/>
              <a:t>Protective antigen (PA) combines with other factors to form two toxins</a:t>
            </a:r>
          </a:p>
          <a:p>
            <a:pPr lvl="1" eaLnBrk="1" hangingPunct="1"/>
            <a:r>
              <a:rPr lang="en-US" dirty="0"/>
              <a:t>PA + Edema Factor = Edema Toxin</a:t>
            </a:r>
          </a:p>
          <a:p>
            <a:pPr lvl="1" eaLnBrk="1" hangingPunct="1"/>
            <a:r>
              <a:rPr lang="en-US" dirty="0"/>
              <a:t>PA + Lethal Factor = Lethal Toxin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Why Anthrax Kills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09600" y="4572000"/>
            <a:ext cx="7940675" cy="18065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Together, these two toxins interfere with cellular functions, causing bleeding, accumulation of fluid in the tissues, and death of cells.</a:t>
            </a:r>
          </a:p>
          <a:p>
            <a:pPr>
              <a:spcAft>
                <a:spcPct val="30000"/>
              </a:spcAft>
              <a:defRPr/>
            </a:pP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Once symptoms appear, anthrax is very difficult to treat and often results in rapid death.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711200"/>
            <a:ext cx="2166938" cy="1718921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48200" y="6465788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+mj-lt"/>
              </a:rPr>
              <a:t>http://www.rcsb.org/pdb/101/motm.do?momID=28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Anthrax as a Weapon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4958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Favoring Use as a Weapon</a:t>
            </a:r>
            <a:r>
              <a:rPr lang="en-US" sz="24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Available in nature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Spores are very hardy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Is often lethal</a:t>
            </a:r>
          </a:p>
          <a:p>
            <a:pPr eaLnBrk="1" hangingPunct="1">
              <a:spcBef>
                <a:spcPct val="0"/>
              </a:spcBef>
            </a:pPr>
            <a:endParaRPr lang="en-US" sz="2400"/>
          </a:p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2362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Limiting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Great skill required to produce weaponized particles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No person-to-person spread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405188" y="3886200"/>
            <a:ext cx="23415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Antibiotics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Vaccines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003399"/>
                </a:solidFill>
                <a:latin typeface="Trebuchet MS" pitchFamily="34" charset="0"/>
              </a:rPr>
              <a:t>Antitoxins</a:t>
            </a:r>
          </a:p>
        </p:txBody>
      </p:sp>
      <p:pic>
        <p:nvPicPr>
          <p:cNvPr id="17414" name="Picture 8" descr="anthrax le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"/>
          <a:stretch>
            <a:fillRect/>
          </a:stretch>
        </p:blipFill>
        <p:spPr bwMode="auto">
          <a:xfrm>
            <a:off x="685800" y="3657600"/>
            <a:ext cx="2438400" cy="21780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9" descr="anthrax x-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>
            <a:fillRect/>
          </a:stretch>
        </p:blipFill>
        <p:spPr bwMode="auto">
          <a:xfrm>
            <a:off x="6019800" y="3657600"/>
            <a:ext cx="2438400" cy="21717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88900" y="6235700"/>
            <a:ext cx="509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990033"/>
                </a:solidFill>
                <a:latin typeface="Trebuchet MS" pitchFamily="34" charset="0"/>
              </a:rPr>
              <a:t>http://</a:t>
            </a:r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emergency.cdc.gov/agent/anthrax/anthrax-images</a:t>
            </a:r>
            <a:r>
              <a:rPr lang="en-US" sz="1600" i="1">
                <a:solidFill>
                  <a:srgbClr val="990033"/>
                </a:solidFill>
                <a:latin typeface="Trebuchet MS" pitchFamily="34" charset="0"/>
              </a:rPr>
              <a:t>/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76200" y="6488113"/>
            <a:ext cx="5868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http://www.texascollaborative.org/Puccini%20Module/physiology.php</a:t>
            </a:r>
          </a:p>
        </p:txBody>
      </p:sp>
      <p:pic>
        <p:nvPicPr>
          <p:cNvPr id="17418" name="Picture 12" descr="29_ch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486400"/>
            <a:ext cx="1041400" cy="1158875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build="allAtOnce"/>
      <p:bldP spid="101382" grpId="0" build="allAtOnce"/>
      <p:bldP spid="1013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/>
              <a:t>Yersinia pestis:  </a:t>
            </a:r>
            <a:r>
              <a:rPr lang="en-US"/>
              <a:t>Plague</a:t>
            </a:r>
            <a:endParaRPr lang="en-US" i="1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447800"/>
            <a:ext cx="8478837" cy="4603750"/>
          </a:xfrm>
          <a:prstGeom prst="rect">
            <a:avLst/>
          </a:prstGeom>
          <a:ln w="9525">
            <a:solidFill>
              <a:srgbClr val="00336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038600" y="6096000"/>
            <a:ext cx="4814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990033"/>
                </a:solidFill>
                <a:latin typeface="Trebuchet MS" pitchFamily="34" charset="0"/>
              </a:rPr>
              <a:t>Wren BW, Nature Reviews Microbiology 1:55, 2003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"/>
          <a:stretch/>
        </p:blipFill>
        <p:spPr>
          <a:xfrm>
            <a:off x="727075" y="1003300"/>
            <a:ext cx="3616325" cy="5429250"/>
          </a:xfr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82563"/>
            <a:ext cx="7162800" cy="1477963"/>
          </a:xfrm>
        </p:spPr>
        <p:txBody>
          <a:bodyPr/>
          <a:lstStyle/>
          <a:p>
            <a:pPr eaLnBrk="1" hangingPunct="1"/>
            <a:r>
              <a:rPr lang="en-US"/>
              <a:t>Transmission of </a:t>
            </a:r>
            <a:r>
              <a:rPr lang="en-US" i="1"/>
              <a:t>Y. pestis</a:t>
            </a:r>
            <a:endParaRPr lang="en-US"/>
          </a:p>
        </p:txBody>
      </p:sp>
      <p:pic>
        <p:nvPicPr>
          <p:cNvPr id="18436" name="Picture 5" descr="MCj032446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6200"/>
            <a:ext cx="183673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 rot="1637608">
            <a:off x="1676400" y="989013"/>
            <a:ext cx="381000" cy="228600"/>
          </a:xfrm>
          <a:prstGeom prst="line">
            <a:avLst/>
          </a:prstGeom>
          <a:noFill/>
          <a:ln w="4445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962400"/>
            <a:ext cx="2924175" cy="247173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854575" y="6423025"/>
            <a:ext cx="428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http://www.cdc.gov/ncidod/dvbid/plague/p5.htm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57200" y="6434138"/>
            <a:ext cx="4232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Wren BW, Nature Reviews Microbiology 1:55, 2003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4800600" y="11430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Carried by rats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Spread to people by fleas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Growth in lymph nodes forms buboes (“bubonic plague”)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Can be spread to other people via respiratory droplets</a:t>
            </a:r>
          </a:p>
          <a:p>
            <a:pPr marL="342900" indent="-342900">
              <a:buFontTx/>
              <a:buChar char="•"/>
            </a:pPr>
            <a:r>
              <a:rPr lang="en-US" sz="2000">
                <a:solidFill>
                  <a:srgbClr val="003399"/>
                </a:solidFill>
                <a:latin typeface="Trebuchet MS" pitchFamily="34" charset="0"/>
              </a:rPr>
              <a:t>Pneumonic form is the deadliest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6172200" cy="1143000"/>
          </a:xfrm>
        </p:spPr>
        <p:txBody>
          <a:bodyPr/>
          <a:lstStyle/>
          <a:p>
            <a:pPr eaLnBrk="1" hangingPunct="1"/>
            <a:r>
              <a:rPr lang="en-US" sz="4000"/>
              <a:t>Type III Secretion System of </a:t>
            </a:r>
            <a:r>
              <a:rPr lang="en-US" sz="4000" i="1"/>
              <a:t>Y. pestis</a:t>
            </a:r>
            <a:endParaRPr lang="en-US" sz="40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03700" y="4051300"/>
            <a:ext cx="4794250" cy="2640013"/>
            <a:chOff x="2648" y="2552"/>
            <a:chExt cx="3020" cy="1663"/>
          </a:xfrm>
        </p:grpSpPr>
        <p:pic>
          <p:nvPicPr>
            <p:cNvPr id="20491" name="Picture 4" descr="TTSS needl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4"/>
            <a:stretch/>
          </p:blipFill>
          <p:spPr bwMode="auto">
            <a:xfrm>
              <a:off x="3982" y="2552"/>
              <a:ext cx="1686" cy="1663"/>
            </a:xfrm>
            <a:prstGeom prst="rect">
              <a:avLst/>
            </a:prstGeom>
            <a:ln>
              <a:solidFill>
                <a:srgbClr val="00339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2648" y="3840"/>
              <a:ext cx="1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Malovits TC et al.</a:t>
              </a:r>
            </a:p>
            <a:p>
              <a:pPr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Science 306:1040, 2004</a:t>
              </a:r>
            </a:p>
          </p:txBody>
        </p:sp>
      </p:grp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76200" y="6111875"/>
            <a:ext cx="4206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Cornelis GR</a:t>
            </a:r>
          </a:p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Nature Reviews Microbiology 4:811, 2006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4283075" y="1503363"/>
            <a:ext cx="4708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3399"/>
                </a:solidFill>
                <a:latin typeface="Trebuchet MS" pitchFamily="34" charset="0"/>
              </a:rPr>
              <a:t>Y. pestis</a:t>
            </a: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 can assemble hypodermic-like structures on its surface to inject bacterial proteins into macrophages.  These prevent phagocytosis and kill the macrophage.</a:t>
            </a:r>
          </a:p>
        </p:txBody>
      </p:sp>
      <p:grpSp>
        <p:nvGrpSpPr>
          <p:cNvPr id="19462" name="Group 17"/>
          <p:cNvGrpSpPr>
            <a:grpSpLocks/>
          </p:cNvGrpSpPr>
          <p:nvPr/>
        </p:nvGrpSpPr>
        <p:grpSpPr bwMode="auto">
          <a:xfrm>
            <a:off x="179388" y="457200"/>
            <a:ext cx="4310062" cy="5562600"/>
            <a:chOff x="113" y="624"/>
            <a:chExt cx="2715" cy="3504"/>
          </a:xfrm>
        </p:grpSpPr>
        <p:sp>
          <p:nvSpPr>
            <p:cNvPr id="19463" name="Text Box 12"/>
            <p:cNvSpPr txBox="1">
              <a:spLocks noChangeArrowheads="1"/>
            </p:cNvSpPr>
            <p:nvPr/>
          </p:nvSpPr>
          <p:spPr bwMode="auto">
            <a:xfrm>
              <a:off x="1632" y="1200"/>
              <a:ext cx="9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Macrophage </a:t>
              </a:r>
            </a:p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membrane</a:t>
              </a:r>
            </a:p>
          </p:txBody>
        </p:sp>
        <p:sp>
          <p:nvSpPr>
            <p:cNvPr id="19464" name="Text Box 13"/>
            <p:cNvSpPr txBox="1">
              <a:spLocks noChangeArrowheads="1"/>
            </p:cNvSpPr>
            <p:nvPr/>
          </p:nvSpPr>
          <p:spPr bwMode="auto">
            <a:xfrm>
              <a:off x="1632" y="2592"/>
              <a:ext cx="11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990033"/>
                  </a:solidFill>
                  <a:latin typeface="Trebuchet MS" pitchFamily="34" charset="0"/>
                </a:rPr>
                <a:t>Y. pestis</a:t>
              </a:r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 </a:t>
              </a:r>
            </a:p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outer membrane</a:t>
              </a: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1625" y="3066"/>
              <a:ext cx="11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990033"/>
                  </a:solidFill>
                  <a:latin typeface="Trebuchet MS" pitchFamily="34" charset="0"/>
                </a:rPr>
                <a:t>Y. pestis</a:t>
              </a:r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 </a:t>
              </a:r>
            </a:p>
            <a:p>
              <a:pPr eaLnBrk="1" hangingPunct="1"/>
              <a:r>
                <a:rPr lang="en-US">
                  <a:solidFill>
                    <a:srgbClr val="990033"/>
                  </a:solidFill>
                  <a:latin typeface="Trebuchet MS" pitchFamily="34" charset="0"/>
                </a:rPr>
                <a:t>inner membrane</a:t>
              </a:r>
            </a:p>
          </p:txBody>
        </p:sp>
        <p:pic>
          <p:nvPicPr>
            <p:cNvPr id="1946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624"/>
              <a:ext cx="1542" cy="3504"/>
            </a:xfrm>
            <a:prstGeom prst="rect">
              <a:avLst/>
            </a:prstGeom>
            <a:noFill/>
            <a:ln w="127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Plague as a Weapon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77925" y="3810000"/>
            <a:ext cx="2425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Antibiotics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990033"/>
                </a:solidFill>
                <a:latin typeface="Trebuchet MS" pitchFamily="34" charset="0"/>
              </a:rPr>
              <a:t>Quarantine</a:t>
            </a:r>
          </a:p>
          <a:p>
            <a:pPr algn="ctr" eaLnBrk="1" hangingPunct="1">
              <a:buFontTx/>
              <a:buChar char="•"/>
            </a:pPr>
            <a:r>
              <a:rPr lang="en-US" sz="3200" dirty="0">
                <a:solidFill>
                  <a:srgbClr val="003366"/>
                </a:solidFill>
                <a:latin typeface="Trebuchet MS" pitchFamily="34" charset="0"/>
              </a:rPr>
              <a:t>Vaccines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2708275" y="6477000"/>
            <a:ext cx="628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http://www.nature.com/nm/journal/v11/n9/fig_tab/nm0905-927_F1.html</a:t>
            </a:r>
          </a:p>
        </p:txBody>
      </p:sp>
      <p:pic>
        <p:nvPicPr>
          <p:cNvPr id="22533" name="Picture 11" descr="Pestis killing ma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352800"/>
            <a:ext cx="2987675" cy="28956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4" name="Text Box 1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3434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Favoring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Available in nature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Person-to-person spread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Is often lethal if untreated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403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Cannot survive long in the environment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04" grpId="0"/>
      <p:bldP spid="594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/>
              <a:t>Francisella tularensis</a:t>
            </a:r>
            <a:r>
              <a:rPr lang="en-US" sz="4000"/>
              <a:t>: Tularemia</a:t>
            </a:r>
            <a:endParaRPr lang="en-US" sz="4000" i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20000" cy="3505200"/>
          </a:xfrm>
        </p:spPr>
        <p:txBody>
          <a:bodyPr/>
          <a:lstStyle/>
          <a:p>
            <a:pPr eaLnBrk="1" hangingPunct="1"/>
            <a:r>
              <a:rPr lang="en-US" sz="2800"/>
              <a:t>First isolated in 1911 in Tulare County, CA</a:t>
            </a:r>
          </a:p>
          <a:p>
            <a:pPr eaLnBrk="1" hangingPunct="1"/>
            <a:r>
              <a:rPr lang="en-US" sz="2800"/>
              <a:t>Found in many small mammals and birds</a:t>
            </a:r>
          </a:p>
          <a:p>
            <a:pPr eaLnBrk="1" hangingPunct="1"/>
            <a:r>
              <a:rPr lang="en-US" sz="2800"/>
              <a:t>Spread to people by bites of insects or handling of infected carcasses</a:t>
            </a:r>
          </a:p>
          <a:p>
            <a:pPr eaLnBrk="1" hangingPunct="1"/>
            <a:r>
              <a:rPr lang="en-US" sz="2800"/>
              <a:t>No documented spread between people</a:t>
            </a:r>
          </a:p>
        </p:txBody>
      </p:sp>
      <p:pic>
        <p:nvPicPr>
          <p:cNvPr id="23556" name="Picture 5" descr="ground sque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4267200"/>
            <a:ext cx="4038600" cy="2246313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010400" y="6400800"/>
            <a:ext cx="2036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990033"/>
                </a:solidFill>
                <a:latin typeface="Trebuchet MS" pitchFamily="34" charset="0"/>
              </a:rPr>
              <a:t>Courtesy of H. Gil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Biowarfare: an Ancient Enterprise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eaLnBrk="1" hangingPunct="1"/>
            <a:r>
              <a:rPr lang="en-US"/>
              <a:t>The siege of Caffa (1346)</a:t>
            </a:r>
          </a:p>
          <a:p>
            <a:pPr lvl="1" eaLnBrk="1" hangingPunct="1"/>
            <a:r>
              <a:rPr lang="en-US" sz="2400"/>
              <a:t>Bodies of plague victims were catapulted into the city</a:t>
            </a:r>
          </a:p>
        </p:txBody>
      </p:sp>
      <p:pic>
        <p:nvPicPr>
          <p:cNvPr id="4100" name="Picture 6" descr="Caffa si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939" r="2080" b="3151"/>
          <a:stretch>
            <a:fillRect/>
          </a:stretch>
        </p:blipFill>
        <p:spPr bwMode="auto">
          <a:xfrm>
            <a:off x="1593850" y="2408238"/>
            <a:ext cx="5934075" cy="3878262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230563" y="6376988"/>
            <a:ext cx="4402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Wheelis M, Emerging Infectious Diseases 8:971, 2002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Tularemia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Flu-like illness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Inhalation can cause severe pneumonia with up to 30% mortality if untreated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Death rate less than 1% in treated patients</a:t>
            </a:r>
          </a:p>
        </p:txBody>
      </p:sp>
      <p:pic>
        <p:nvPicPr>
          <p:cNvPr id="25604" name="Picture 6" descr="Ft lymphadenopathy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40163"/>
            <a:ext cx="3124200" cy="255111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8" descr="tularemia_ul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005263"/>
            <a:ext cx="3492500" cy="23812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474663" y="6416675"/>
            <a:ext cx="3792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www.zkea.com/archives/archive02009.html 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5105400" y="6418263"/>
            <a:ext cx="3838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www.medscape.com/viewprogram/2373_pnt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74625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i="1"/>
              <a:t>F. tularensis </a:t>
            </a:r>
            <a:r>
              <a:rPr lang="en-US" sz="4000"/>
              <a:t>Grows in Macrophages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4675" y="1447800"/>
            <a:ext cx="7978775" cy="4225925"/>
            <a:chOff x="362" y="1286"/>
            <a:chExt cx="5026" cy="2662"/>
          </a:xfrm>
        </p:grpSpPr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362" y="1286"/>
              <a:ext cx="5026" cy="2662"/>
              <a:chOff x="362" y="1286"/>
              <a:chExt cx="5026" cy="2662"/>
            </a:xfrm>
          </p:grpSpPr>
          <p:pic>
            <p:nvPicPr>
              <p:cNvPr id="23565" name="Picture 6" descr="Picture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" y="1300"/>
                <a:ext cx="2508" cy="2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6" name="Picture 7" descr="Picture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86"/>
                <a:ext cx="2508" cy="2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 rot="3187806" flipH="1" flipV="1">
              <a:off x="3445" y="1958"/>
              <a:ext cx="87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 rot="-941650" flipH="1" flipV="1">
              <a:off x="4882" y="2470"/>
              <a:ext cx="116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 rot="1491695" flipH="1" flipV="1">
              <a:off x="3597" y="3380"/>
              <a:ext cx="116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 rot="3187806" flipH="1" flipV="1">
              <a:off x="4687" y="3518"/>
              <a:ext cx="87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0550" y="1447800"/>
            <a:ext cx="7969250" cy="4202113"/>
            <a:chOff x="2324" y="1529"/>
            <a:chExt cx="5020" cy="2647"/>
          </a:xfrm>
        </p:grpSpPr>
        <p:graphicFrame>
          <p:nvGraphicFramePr>
            <p:cNvPr id="23558" name="Object 13"/>
            <p:cNvGraphicFramePr>
              <a:graphicFrameLocks/>
            </p:cNvGraphicFramePr>
            <p:nvPr/>
          </p:nvGraphicFramePr>
          <p:xfrm>
            <a:off x="4836" y="1529"/>
            <a:ext cx="2508" cy="2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7" name="Image" r:id="rId6" imgW="6349206" imgH="8380952" progId="Photoshop.Image.6">
                    <p:embed/>
                  </p:oleObj>
                </mc:Choice>
                <mc:Fallback>
                  <p:oleObj name="Image" r:id="rId6" imgW="6349206" imgH="8380952" progId="Photoshop.Image.6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822"/>
                        <a:stretch>
                          <a:fillRect/>
                        </a:stretch>
                      </p:blipFill>
                      <p:spPr bwMode="auto">
                        <a:xfrm>
                          <a:off x="4836" y="1529"/>
                          <a:ext cx="2508" cy="2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14"/>
            <p:cNvGraphicFramePr>
              <a:graphicFrameLocks/>
            </p:cNvGraphicFramePr>
            <p:nvPr/>
          </p:nvGraphicFramePr>
          <p:xfrm>
            <a:off x="2324" y="1529"/>
            <a:ext cx="2507" cy="2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8" name="Image" r:id="rId8" imgW="6349206" imgH="8406349" progId="Photoshop.Image.6">
                    <p:embed/>
                  </p:oleObj>
                </mc:Choice>
                <mc:Fallback>
                  <p:oleObj name="Image" r:id="rId8" imgW="6349206" imgH="8406349" progId="Photoshop.Image.6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1754"/>
                        <a:stretch>
                          <a:fillRect/>
                        </a:stretch>
                      </p:blipFill>
                      <p:spPr bwMode="auto">
                        <a:xfrm>
                          <a:off x="2324" y="1529"/>
                          <a:ext cx="2507" cy="2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58800" y="5818188"/>
            <a:ext cx="8001000" cy="8604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Within the macrophages, the bacteria are shielded from antibodies and other components of host defense.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/>
              <a:t>F. tularensis </a:t>
            </a:r>
            <a:r>
              <a:rPr lang="en-US" sz="4000"/>
              <a:t>Escapes from the Phagosome</a:t>
            </a:r>
            <a:endParaRPr lang="en-US" sz="4000" i="1"/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7485063" y="3403600"/>
            <a:ext cx="404812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5003800" y="3536950"/>
            <a:ext cx="404813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6" descr="75%"/>
          <p:cNvSpPr>
            <a:spLocks noChangeArrowheads="1"/>
          </p:cNvSpPr>
          <p:nvPr/>
        </p:nvSpPr>
        <p:spPr bwMode="auto">
          <a:xfrm>
            <a:off x="6750050" y="3673475"/>
            <a:ext cx="392113" cy="98425"/>
          </a:xfrm>
          <a:prstGeom prst="ellipse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7889875" y="3403600"/>
            <a:ext cx="403225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4429125" y="2673350"/>
            <a:ext cx="3575050" cy="1600200"/>
          </a:xfrm>
          <a:custGeom>
            <a:avLst/>
            <a:gdLst>
              <a:gd name="T0" fmla="*/ 2147483647 w 2866"/>
              <a:gd name="T1" fmla="*/ 2147483647 h 1441"/>
              <a:gd name="T2" fmla="*/ 2147483647 w 2866"/>
              <a:gd name="T3" fmla="*/ 2147483647 h 1441"/>
              <a:gd name="T4" fmla="*/ 2147483647 w 2866"/>
              <a:gd name="T5" fmla="*/ 2147483647 h 1441"/>
              <a:gd name="T6" fmla="*/ 2147483647 w 2866"/>
              <a:gd name="T7" fmla="*/ 2147483647 h 1441"/>
              <a:gd name="T8" fmla="*/ 2147483647 w 2866"/>
              <a:gd name="T9" fmla="*/ 2147483647 h 1441"/>
              <a:gd name="T10" fmla="*/ 2147483647 w 2866"/>
              <a:gd name="T11" fmla="*/ 2147483647 h 1441"/>
              <a:gd name="T12" fmla="*/ 2147483647 w 2866"/>
              <a:gd name="T13" fmla="*/ 2147483647 h 1441"/>
              <a:gd name="T14" fmla="*/ 2147483647 w 2866"/>
              <a:gd name="T15" fmla="*/ 2147483647 h 1441"/>
              <a:gd name="T16" fmla="*/ 2147483647 w 2866"/>
              <a:gd name="T17" fmla="*/ 2147483647 h 1441"/>
              <a:gd name="T18" fmla="*/ 2147483647 w 2866"/>
              <a:gd name="T19" fmla="*/ 2147483647 h 1441"/>
              <a:gd name="T20" fmla="*/ 2147483647 w 2866"/>
              <a:gd name="T21" fmla="*/ 2147483647 h 1441"/>
              <a:gd name="T22" fmla="*/ 2147483647 w 2866"/>
              <a:gd name="T23" fmla="*/ 2147483647 h 1441"/>
              <a:gd name="T24" fmla="*/ 2147483647 w 2866"/>
              <a:gd name="T25" fmla="*/ 2147483647 h 1441"/>
              <a:gd name="T26" fmla="*/ 2147483647 w 2866"/>
              <a:gd name="T27" fmla="*/ 2147483647 h 1441"/>
              <a:gd name="T28" fmla="*/ 2147483647 w 2866"/>
              <a:gd name="T29" fmla="*/ 2147483647 h 1441"/>
              <a:gd name="T30" fmla="*/ 2147483647 w 2866"/>
              <a:gd name="T31" fmla="*/ 2147483647 h 1441"/>
              <a:gd name="T32" fmla="*/ 2147483647 w 2866"/>
              <a:gd name="T33" fmla="*/ 2147483647 h 1441"/>
              <a:gd name="T34" fmla="*/ 2147483647 w 2866"/>
              <a:gd name="T35" fmla="*/ 2147483647 h 1441"/>
              <a:gd name="T36" fmla="*/ 2147483647 w 2866"/>
              <a:gd name="T37" fmla="*/ 2147483647 h 1441"/>
              <a:gd name="T38" fmla="*/ 0 w 2866"/>
              <a:gd name="T39" fmla="*/ 2147483647 h 1441"/>
              <a:gd name="T40" fmla="*/ 0 w 2866"/>
              <a:gd name="T41" fmla="*/ 2147483647 h 1441"/>
              <a:gd name="T42" fmla="*/ 2147483647 w 2866"/>
              <a:gd name="T43" fmla="*/ 2147483647 h 1441"/>
              <a:gd name="T44" fmla="*/ 2147483647 w 2866"/>
              <a:gd name="T45" fmla="*/ 2147483647 h 1441"/>
              <a:gd name="T46" fmla="*/ 2147483647 w 2866"/>
              <a:gd name="T47" fmla="*/ 2147483647 h 1441"/>
              <a:gd name="T48" fmla="*/ 2147483647 w 2866"/>
              <a:gd name="T49" fmla="*/ 2147483647 h 1441"/>
              <a:gd name="T50" fmla="*/ 2147483647 w 2866"/>
              <a:gd name="T51" fmla="*/ 2147483647 h 1441"/>
              <a:gd name="T52" fmla="*/ 2147483647 w 2866"/>
              <a:gd name="T53" fmla="*/ 2147483647 h 1441"/>
              <a:gd name="T54" fmla="*/ 2147483647 w 2866"/>
              <a:gd name="T55" fmla="*/ 2147483647 h 1441"/>
              <a:gd name="T56" fmla="*/ 2147483647 w 2866"/>
              <a:gd name="T57" fmla="*/ 0 h 1441"/>
              <a:gd name="T58" fmla="*/ 2147483647 w 2866"/>
              <a:gd name="T59" fmla="*/ 0 h 1441"/>
              <a:gd name="T60" fmla="*/ 2147483647 w 2866"/>
              <a:gd name="T61" fmla="*/ 0 h 1441"/>
              <a:gd name="T62" fmla="*/ 2147483647 w 2866"/>
              <a:gd name="T63" fmla="*/ 2147483647 h 1441"/>
              <a:gd name="T64" fmla="*/ 2147483647 w 2866"/>
              <a:gd name="T65" fmla="*/ 2147483647 h 1441"/>
              <a:gd name="T66" fmla="*/ 2147483647 w 2866"/>
              <a:gd name="T67" fmla="*/ 2147483647 h 1441"/>
              <a:gd name="T68" fmla="*/ 2147483647 w 2866"/>
              <a:gd name="T69" fmla="*/ 2147483647 h 1441"/>
              <a:gd name="T70" fmla="*/ 2147483647 w 2866"/>
              <a:gd name="T71" fmla="*/ 2147483647 h 1441"/>
              <a:gd name="T72" fmla="*/ 2147483647 w 2866"/>
              <a:gd name="T73" fmla="*/ 2147483647 h 1441"/>
              <a:gd name="T74" fmla="*/ 2147483647 w 2866"/>
              <a:gd name="T75" fmla="*/ 2147483647 h 1441"/>
              <a:gd name="T76" fmla="*/ 2147483647 w 2866"/>
              <a:gd name="T77" fmla="*/ 2147483647 h 1441"/>
              <a:gd name="T78" fmla="*/ 2147483647 w 2866"/>
              <a:gd name="T79" fmla="*/ 2147483647 h 1441"/>
              <a:gd name="T80" fmla="*/ 2147483647 w 2866"/>
              <a:gd name="T81" fmla="*/ 2147483647 h 1441"/>
              <a:gd name="T82" fmla="*/ 2147483647 w 2866"/>
              <a:gd name="T83" fmla="*/ 2147483647 h 1441"/>
              <a:gd name="T84" fmla="*/ 2147483647 w 2866"/>
              <a:gd name="T85" fmla="*/ 2147483647 h 1441"/>
              <a:gd name="T86" fmla="*/ 2147483647 w 2866"/>
              <a:gd name="T87" fmla="*/ 2147483647 h 1441"/>
              <a:gd name="T88" fmla="*/ 2147483647 w 2866"/>
              <a:gd name="T89" fmla="*/ 2147483647 h 1441"/>
              <a:gd name="T90" fmla="*/ 2147483647 w 2866"/>
              <a:gd name="T91" fmla="*/ 2147483647 h 1441"/>
              <a:gd name="T92" fmla="*/ 2147483647 w 2866"/>
              <a:gd name="T93" fmla="*/ 2147483647 h 1441"/>
              <a:gd name="T94" fmla="*/ 2147483647 w 2866"/>
              <a:gd name="T95" fmla="*/ 2147483647 h 1441"/>
              <a:gd name="T96" fmla="*/ 2147483647 w 2866"/>
              <a:gd name="T97" fmla="*/ 2147483647 h 1441"/>
              <a:gd name="T98" fmla="*/ 2147483647 w 2866"/>
              <a:gd name="T99" fmla="*/ 2147483647 h 1441"/>
              <a:gd name="T100" fmla="*/ 2147483647 w 2866"/>
              <a:gd name="T101" fmla="*/ 2147483647 h 1441"/>
              <a:gd name="T102" fmla="*/ 2147483647 w 2866"/>
              <a:gd name="T103" fmla="*/ 2147483647 h 1441"/>
              <a:gd name="T104" fmla="*/ 2147483647 w 2866"/>
              <a:gd name="T105" fmla="*/ 2147483647 h 1441"/>
              <a:gd name="T106" fmla="*/ 2147483647 w 2866"/>
              <a:gd name="T107" fmla="*/ 2147483647 h 1441"/>
              <a:gd name="T108" fmla="*/ 2147483647 w 2866"/>
              <a:gd name="T109" fmla="*/ 2147483647 h 1441"/>
              <a:gd name="T110" fmla="*/ 2147483647 w 2866"/>
              <a:gd name="T111" fmla="*/ 2147483647 h 1441"/>
              <a:gd name="T112" fmla="*/ 2147483647 w 2866"/>
              <a:gd name="T113" fmla="*/ 2147483647 h 1441"/>
              <a:gd name="T114" fmla="*/ 2147483647 w 2866"/>
              <a:gd name="T115" fmla="*/ 2147483647 h 14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66"/>
              <a:gd name="T175" fmla="*/ 0 h 1441"/>
              <a:gd name="T176" fmla="*/ 2866 w 2866"/>
              <a:gd name="T177" fmla="*/ 1441 h 14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66" h="1441">
                <a:moveTo>
                  <a:pt x="2504" y="1137"/>
                </a:moveTo>
                <a:lnTo>
                  <a:pt x="2501" y="1170"/>
                </a:lnTo>
                <a:lnTo>
                  <a:pt x="2470" y="1188"/>
                </a:lnTo>
                <a:lnTo>
                  <a:pt x="2460" y="1215"/>
                </a:lnTo>
                <a:lnTo>
                  <a:pt x="2440" y="1242"/>
                </a:lnTo>
                <a:lnTo>
                  <a:pt x="2409" y="1278"/>
                </a:lnTo>
                <a:lnTo>
                  <a:pt x="2379" y="1314"/>
                </a:lnTo>
                <a:lnTo>
                  <a:pt x="2339" y="1350"/>
                </a:lnTo>
                <a:lnTo>
                  <a:pt x="2308" y="1386"/>
                </a:lnTo>
                <a:lnTo>
                  <a:pt x="2278" y="1395"/>
                </a:lnTo>
                <a:lnTo>
                  <a:pt x="2247" y="1404"/>
                </a:lnTo>
                <a:lnTo>
                  <a:pt x="2217" y="1422"/>
                </a:lnTo>
                <a:lnTo>
                  <a:pt x="2187" y="1422"/>
                </a:lnTo>
                <a:lnTo>
                  <a:pt x="2146" y="1422"/>
                </a:lnTo>
                <a:lnTo>
                  <a:pt x="2106" y="1431"/>
                </a:lnTo>
                <a:lnTo>
                  <a:pt x="2035" y="1431"/>
                </a:lnTo>
                <a:lnTo>
                  <a:pt x="1994" y="1431"/>
                </a:lnTo>
                <a:lnTo>
                  <a:pt x="1964" y="1431"/>
                </a:lnTo>
                <a:lnTo>
                  <a:pt x="1934" y="1431"/>
                </a:lnTo>
                <a:lnTo>
                  <a:pt x="1903" y="1431"/>
                </a:lnTo>
                <a:lnTo>
                  <a:pt x="1863" y="1431"/>
                </a:lnTo>
                <a:lnTo>
                  <a:pt x="1832" y="1431"/>
                </a:lnTo>
                <a:lnTo>
                  <a:pt x="1792" y="1431"/>
                </a:lnTo>
                <a:lnTo>
                  <a:pt x="1751" y="1431"/>
                </a:lnTo>
                <a:lnTo>
                  <a:pt x="1721" y="1431"/>
                </a:lnTo>
                <a:lnTo>
                  <a:pt x="1691" y="1431"/>
                </a:lnTo>
                <a:lnTo>
                  <a:pt x="1660" y="1431"/>
                </a:lnTo>
                <a:lnTo>
                  <a:pt x="1630" y="1431"/>
                </a:lnTo>
                <a:lnTo>
                  <a:pt x="1589" y="1431"/>
                </a:lnTo>
                <a:lnTo>
                  <a:pt x="1559" y="1431"/>
                </a:lnTo>
                <a:lnTo>
                  <a:pt x="1488" y="1431"/>
                </a:lnTo>
                <a:lnTo>
                  <a:pt x="1458" y="1431"/>
                </a:lnTo>
                <a:lnTo>
                  <a:pt x="1427" y="1431"/>
                </a:lnTo>
                <a:lnTo>
                  <a:pt x="1387" y="1431"/>
                </a:lnTo>
                <a:lnTo>
                  <a:pt x="1346" y="1431"/>
                </a:lnTo>
                <a:lnTo>
                  <a:pt x="1276" y="1431"/>
                </a:lnTo>
                <a:lnTo>
                  <a:pt x="1235" y="1431"/>
                </a:lnTo>
                <a:lnTo>
                  <a:pt x="1205" y="1431"/>
                </a:lnTo>
                <a:lnTo>
                  <a:pt x="1174" y="1431"/>
                </a:lnTo>
                <a:lnTo>
                  <a:pt x="1134" y="1440"/>
                </a:lnTo>
                <a:lnTo>
                  <a:pt x="1103" y="1440"/>
                </a:lnTo>
                <a:lnTo>
                  <a:pt x="1073" y="1440"/>
                </a:lnTo>
                <a:lnTo>
                  <a:pt x="1043" y="1440"/>
                </a:lnTo>
                <a:lnTo>
                  <a:pt x="1012" y="1440"/>
                </a:lnTo>
                <a:lnTo>
                  <a:pt x="931" y="1440"/>
                </a:lnTo>
                <a:lnTo>
                  <a:pt x="891" y="1440"/>
                </a:lnTo>
                <a:lnTo>
                  <a:pt x="850" y="1440"/>
                </a:lnTo>
                <a:lnTo>
                  <a:pt x="769" y="1440"/>
                </a:lnTo>
                <a:lnTo>
                  <a:pt x="729" y="1422"/>
                </a:lnTo>
                <a:lnTo>
                  <a:pt x="699" y="1413"/>
                </a:lnTo>
                <a:lnTo>
                  <a:pt x="668" y="1404"/>
                </a:lnTo>
                <a:lnTo>
                  <a:pt x="638" y="1404"/>
                </a:lnTo>
                <a:lnTo>
                  <a:pt x="577" y="1404"/>
                </a:lnTo>
                <a:lnTo>
                  <a:pt x="547" y="1404"/>
                </a:lnTo>
                <a:lnTo>
                  <a:pt x="516" y="1386"/>
                </a:lnTo>
                <a:lnTo>
                  <a:pt x="476" y="1368"/>
                </a:lnTo>
                <a:lnTo>
                  <a:pt x="445" y="1350"/>
                </a:lnTo>
                <a:lnTo>
                  <a:pt x="415" y="1341"/>
                </a:lnTo>
                <a:lnTo>
                  <a:pt x="395" y="1314"/>
                </a:lnTo>
                <a:lnTo>
                  <a:pt x="375" y="1287"/>
                </a:lnTo>
                <a:lnTo>
                  <a:pt x="364" y="1260"/>
                </a:lnTo>
                <a:lnTo>
                  <a:pt x="354" y="1233"/>
                </a:lnTo>
                <a:lnTo>
                  <a:pt x="344" y="1206"/>
                </a:lnTo>
                <a:lnTo>
                  <a:pt x="324" y="1179"/>
                </a:lnTo>
                <a:lnTo>
                  <a:pt x="304" y="1152"/>
                </a:lnTo>
                <a:lnTo>
                  <a:pt x="283" y="1125"/>
                </a:lnTo>
                <a:lnTo>
                  <a:pt x="263" y="1098"/>
                </a:lnTo>
                <a:lnTo>
                  <a:pt x="233" y="1071"/>
                </a:lnTo>
                <a:lnTo>
                  <a:pt x="213" y="1044"/>
                </a:lnTo>
                <a:lnTo>
                  <a:pt x="182" y="1017"/>
                </a:lnTo>
                <a:lnTo>
                  <a:pt x="162" y="990"/>
                </a:lnTo>
                <a:lnTo>
                  <a:pt x="142" y="963"/>
                </a:lnTo>
                <a:lnTo>
                  <a:pt x="121" y="936"/>
                </a:lnTo>
                <a:lnTo>
                  <a:pt x="101" y="909"/>
                </a:lnTo>
                <a:lnTo>
                  <a:pt x="61" y="882"/>
                </a:lnTo>
                <a:lnTo>
                  <a:pt x="40" y="855"/>
                </a:lnTo>
                <a:lnTo>
                  <a:pt x="30" y="828"/>
                </a:lnTo>
                <a:lnTo>
                  <a:pt x="20" y="792"/>
                </a:lnTo>
                <a:lnTo>
                  <a:pt x="10" y="738"/>
                </a:lnTo>
                <a:lnTo>
                  <a:pt x="0" y="702"/>
                </a:lnTo>
                <a:lnTo>
                  <a:pt x="0" y="675"/>
                </a:lnTo>
                <a:lnTo>
                  <a:pt x="0" y="585"/>
                </a:lnTo>
                <a:lnTo>
                  <a:pt x="0" y="549"/>
                </a:lnTo>
                <a:lnTo>
                  <a:pt x="0" y="513"/>
                </a:lnTo>
                <a:lnTo>
                  <a:pt x="0" y="477"/>
                </a:lnTo>
                <a:lnTo>
                  <a:pt x="0" y="441"/>
                </a:lnTo>
                <a:lnTo>
                  <a:pt x="0" y="405"/>
                </a:lnTo>
                <a:lnTo>
                  <a:pt x="20" y="369"/>
                </a:lnTo>
                <a:lnTo>
                  <a:pt x="30" y="342"/>
                </a:lnTo>
                <a:lnTo>
                  <a:pt x="61" y="324"/>
                </a:lnTo>
                <a:lnTo>
                  <a:pt x="91" y="306"/>
                </a:lnTo>
                <a:lnTo>
                  <a:pt x="121" y="279"/>
                </a:lnTo>
                <a:lnTo>
                  <a:pt x="152" y="261"/>
                </a:lnTo>
                <a:lnTo>
                  <a:pt x="182" y="261"/>
                </a:lnTo>
                <a:lnTo>
                  <a:pt x="213" y="261"/>
                </a:lnTo>
                <a:lnTo>
                  <a:pt x="253" y="261"/>
                </a:lnTo>
                <a:lnTo>
                  <a:pt x="283" y="279"/>
                </a:lnTo>
                <a:lnTo>
                  <a:pt x="314" y="279"/>
                </a:lnTo>
                <a:lnTo>
                  <a:pt x="344" y="297"/>
                </a:lnTo>
                <a:lnTo>
                  <a:pt x="385" y="297"/>
                </a:lnTo>
                <a:lnTo>
                  <a:pt x="425" y="297"/>
                </a:lnTo>
                <a:lnTo>
                  <a:pt x="456" y="297"/>
                </a:lnTo>
                <a:lnTo>
                  <a:pt x="496" y="297"/>
                </a:lnTo>
                <a:lnTo>
                  <a:pt x="537" y="270"/>
                </a:lnTo>
                <a:lnTo>
                  <a:pt x="577" y="207"/>
                </a:lnTo>
                <a:lnTo>
                  <a:pt x="618" y="180"/>
                </a:lnTo>
                <a:lnTo>
                  <a:pt x="648" y="144"/>
                </a:lnTo>
                <a:lnTo>
                  <a:pt x="678" y="126"/>
                </a:lnTo>
                <a:lnTo>
                  <a:pt x="709" y="108"/>
                </a:lnTo>
                <a:lnTo>
                  <a:pt x="739" y="90"/>
                </a:lnTo>
                <a:lnTo>
                  <a:pt x="769" y="72"/>
                </a:lnTo>
                <a:lnTo>
                  <a:pt x="800" y="63"/>
                </a:lnTo>
                <a:lnTo>
                  <a:pt x="830" y="54"/>
                </a:lnTo>
                <a:lnTo>
                  <a:pt x="861" y="36"/>
                </a:lnTo>
                <a:lnTo>
                  <a:pt x="891" y="18"/>
                </a:lnTo>
                <a:lnTo>
                  <a:pt x="931" y="0"/>
                </a:lnTo>
                <a:lnTo>
                  <a:pt x="962" y="0"/>
                </a:lnTo>
                <a:lnTo>
                  <a:pt x="992" y="0"/>
                </a:lnTo>
                <a:lnTo>
                  <a:pt x="1022" y="0"/>
                </a:lnTo>
                <a:lnTo>
                  <a:pt x="1053" y="0"/>
                </a:lnTo>
                <a:lnTo>
                  <a:pt x="1083" y="0"/>
                </a:lnTo>
                <a:lnTo>
                  <a:pt x="1124" y="0"/>
                </a:lnTo>
                <a:lnTo>
                  <a:pt x="1154" y="0"/>
                </a:lnTo>
                <a:lnTo>
                  <a:pt x="1184" y="0"/>
                </a:lnTo>
                <a:lnTo>
                  <a:pt x="1215" y="0"/>
                </a:lnTo>
                <a:lnTo>
                  <a:pt x="1255" y="18"/>
                </a:lnTo>
                <a:lnTo>
                  <a:pt x="1286" y="18"/>
                </a:lnTo>
                <a:lnTo>
                  <a:pt x="1316" y="27"/>
                </a:lnTo>
                <a:lnTo>
                  <a:pt x="1346" y="36"/>
                </a:lnTo>
                <a:lnTo>
                  <a:pt x="1387" y="36"/>
                </a:lnTo>
                <a:lnTo>
                  <a:pt x="1427" y="54"/>
                </a:lnTo>
                <a:lnTo>
                  <a:pt x="1458" y="54"/>
                </a:lnTo>
                <a:lnTo>
                  <a:pt x="1488" y="72"/>
                </a:lnTo>
                <a:lnTo>
                  <a:pt x="1519" y="90"/>
                </a:lnTo>
                <a:lnTo>
                  <a:pt x="1549" y="108"/>
                </a:lnTo>
                <a:lnTo>
                  <a:pt x="1579" y="117"/>
                </a:lnTo>
                <a:lnTo>
                  <a:pt x="1610" y="117"/>
                </a:lnTo>
                <a:lnTo>
                  <a:pt x="1640" y="126"/>
                </a:lnTo>
                <a:lnTo>
                  <a:pt x="1670" y="126"/>
                </a:lnTo>
                <a:lnTo>
                  <a:pt x="1701" y="126"/>
                </a:lnTo>
                <a:lnTo>
                  <a:pt x="1731" y="126"/>
                </a:lnTo>
                <a:lnTo>
                  <a:pt x="1762" y="126"/>
                </a:lnTo>
                <a:lnTo>
                  <a:pt x="1792" y="126"/>
                </a:lnTo>
                <a:lnTo>
                  <a:pt x="1822" y="126"/>
                </a:lnTo>
                <a:lnTo>
                  <a:pt x="1853" y="126"/>
                </a:lnTo>
                <a:lnTo>
                  <a:pt x="1883" y="126"/>
                </a:lnTo>
                <a:lnTo>
                  <a:pt x="1913" y="126"/>
                </a:lnTo>
                <a:lnTo>
                  <a:pt x="1944" y="144"/>
                </a:lnTo>
                <a:lnTo>
                  <a:pt x="1964" y="180"/>
                </a:lnTo>
                <a:lnTo>
                  <a:pt x="1994" y="198"/>
                </a:lnTo>
                <a:lnTo>
                  <a:pt x="2025" y="216"/>
                </a:lnTo>
                <a:lnTo>
                  <a:pt x="2065" y="234"/>
                </a:lnTo>
                <a:lnTo>
                  <a:pt x="2096" y="252"/>
                </a:lnTo>
                <a:lnTo>
                  <a:pt x="2126" y="252"/>
                </a:lnTo>
                <a:lnTo>
                  <a:pt x="2156" y="261"/>
                </a:lnTo>
                <a:lnTo>
                  <a:pt x="2187" y="261"/>
                </a:lnTo>
                <a:lnTo>
                  <a:pt x="2227" y="270"/>
                </a:lnTo>
                <a:lnTo>
                  <a:pt x="2258" y="270"/>
                </a:lnTo>
                <a:lnTo>
                  <a:pt x="2288" y="270"/>
                </a:lnTo>
                <a:lnTo>
                  <a:pt x="2318" y="288"/>
                </a:lnTo>
                <a:lnTo>
                  <a:pt x="2359" y="288"/>
                </a:lnTo>
                <a:lnTo>
                  <a:pt x="2389" y="288"/>
                </a:lnTo>
                <a:lnTo>
                  <a:pt x="2420" y="306"/>
                </a:lnTo>
                <a:lnTo>
                  <a:pt x="2450" y="324"/>
                </a:lnTo>
                <a:lnTo>
                  <a:pt x="2460" y="351"/>
                </a:lnTo>
                <a:lnTo>
                  <a:pt x="2460" y="378"/>
                </a:lnTo>
                <a:lnTo>
                  <a:pt x="2490" y="396"/>
                </a:lnTo>
                <a:lnTo>
                  <a:pt x="2521" y="414"/>
                </a:lnTo>
                <a:lnTo>
                  <a:pt x="2541" y="441"/>
                </a:lnTo>
                <a:lnTo>
                  <a:pt x="2571" y="468"/>
                </a:lnTo>
                <a:lnTo>
                  <a:pt x="2602" y="468"/>
                </a:lnTo>
                <a:lnTo>
                  <a:pt x="2622" y="495"/>
                </a:lnTo>
                <a:lnTo>
                  <a:pt x="2663" y="513"/>
                </a:lnTo>
                <a:lnTo>
                  <a:pt x="2683" y="540"/>
                </a:lnTo>
                <a:lnTo>
                  <a:pt x="2713" y="540"/>
                </a:lnTo>
                <a:lnTo>
                  <a:pt x="2744" y="540"/>
                </a:lnTo>
                <a:lnTo>
                  <a:pt x="2774" y="558"/>
                </a:lnTo>
                <a:lnTo>
                  <a:pt x="2804" y="558"/>
                </a:lnTo>
                <a:lnTo>
                  <a:pt x="2835" y="576"/>
                </a:lnTo>
                <a:lnTo>
                  <a:pt x="2855" y="603"/>
                </a:lnTo>
                <a:lnTo>
                  <a:pt x="2865" y="630"/>
                </a:lnTo>
                <a:lnTo>
                  <a:pt x="2835" y="639"/>
                </a:lnTo>
                <a:lnTo>
                  <a:pt x="2804" y="630"/>
                </a:lnTo>
                <a:lnTo>
                  <a:pt x="2774" y="630"/>
                </a:lnTo>
                <a:lnTo>
                  <a:pt x="2744" y="630"/>
                </a:lnTo>
                <a:lnTo>
                  <a:pt x="2713" y="630"/>
                </a:lnTo>
                <a:lnTo>
                  <a:pt x="2683" y="630"/>
                </a:lnTo>
                <a:lnTo>
                  <a:pt x="2652" y="630"/>
                </a:lnTo>
                <a:lnTo>
                  <a:pt x="2622" y="630"/>
                </a:lnTo>
                <a:lnTo>
                  <a:pt x="2592" y="630"/>
                </a:lnTo>
                <a:lnTo>
                  <a:pt x="2561" y="630"/>
                </a:lnTo>
                <a:lnTo>
                  <a:pt x="2531" y="630"/>
                </a:lnTo>
                <a:lnTo>
                  <a:pt x="2501" y="630"/>
                </a:lnTo>
                <a:lnTo>
                  <a:pt x="2470" y="630"/>
                </a:lnTo>
                <a:lnTo>
                  <a:pt x="2440" y="630"/>
                </a:lnTo>
                <a:lnTo>
                  <a:pt x="2440" y="657"/>
                </a:lnTo>
                <a:lnTo>
                  <a:pt x="2420" y="684"/>
                </a:lnTo>
                <a:lnTo>
                  <a:pt x="2420" y="711"/>
                </a:lnTo>
                <a:lnTo>
                  <a:pt x="2409" y="738"/>
                </a:lnTo>
                <a:lnTo>
                  <a:pt x="2409" y="765"/>
                </a:lnTo>
                <a:lnTo>
                  <a:pt x="2420" y="792"/>
                </a:lnTo>
                <a:lnTo>
                  <a:pt x="2450" y="792"/>
                </a:lnTo>
                <a:lnTo>
                  <a:pt x="2480" y="792"/>
                </a:lnTo>
                <a:lnTo>
                  <a:pt x="2511" y="774"/>
                </a:lnTo>
                <a:lnTo>
                  <a:pt x="2541" y="774"/>
                </a:lnTo>
                <a:lnTo>
                  <a:pt x="2571" y="783"/>
                </a:lnTo>
                <a:lnTo>
                  <a:pt x="2602" y="792"/>
                </a:lnTo>
                <a:lnTo>
                  <a:pt x="2632" y="792"/>
                </a:lnTo>
                <a:lnTo>
                  <a:pt x="2663" y="792"/>
                </a:lnTo>
                <a:lnTo>
                  <a:pt x="2693" y="792"/>
                </a:lnTo>
                <a:lnTo>
                  <a:pt x="2723" y="783"/>
                </a:lnTo>
                <a:lnTo>
                  <a:pt x="2754" y="774"/>
                </a:lnTo>
                <a:lnTo>
                  <a:pt x="2784" y="774"/>
                </a:lnTo>
                <a:lnTo>
                  <a:pt x="2814" y="774"/>
                </a:lnTo>
                <a:lnTo>
                  <a:pt x="2845" y="792"/>
                </a:lnTo>
                <a:lnTo>
                  <a:pt x="2855" y="819"/>
                </a:lnTo>
                <a:lnTo>
                  <a:pt x="2865" y="846"/>
                </a:lnTo>
                <a:lnTo>
                  <a:pt x="2865" y="873"/>
                </a:lnTo>
                <a:lnTo>
                  <a:pt x="2865" y="900"/>
                </a:lnTo>
                <a:lnTo>
                  <a:pt x="2865" y="927"/>
                </a:lnTo>
                <a:lnTo>
                  <a:pt x="2845" y="954"/>
                </a:lnTo>
                <a:lnTo>
                  <a:pt x="2814" y="972"/>
                </a:lnTo>
                <a:lnTo>
                  <a:pt x="2794" y="999"/>
                </a:lnTo>
                <a:lnTo>
                  <a:pt x="2764" y="1008"/>
                </a:lnTo>
                <a:lnTo>
                  <a:pt x="2733" y="1035"/>
                </a:lnTo>
                <a:lnTo>
                  <a:pt x="2703" y="1044"/>
                </a:lnTo>
                <a:lnTo>
                  <a:pt x="2673" y="1062"/>
                </a:lnTo>
                <a:lnTo>
                  <a:pt x="2642" y="1080"/>
                </a:lnTo>
                <a:lnTo>
                  <a:pt x="2612" y="1089"/>
                </a:lnTo>
                <a:lnTo>
                  <a:pt x="2582" y="1098"/>
                </a:lnTo>
                <a:lnTo>
                  <a:pt x="2551" y="1116"/>
                </a:lnTo>
                <a:lnTo>
                  <a:pt x="2521" y="1134"/>
                </a:lnTo>
                <a:lnTo>
                  <a:pt x="2504" y="1137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329238" y="2870200"/>
            <a:ext cx="942975" cy="7461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127625" y="2976563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5665788" y="2709863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6407150" y="3030538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6102350" y="3621088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6513513" y="4070350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6665913" y="3384550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7013575" y="3136900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8091488" y="2976563"/>
            <a:ext cx="404812" cy="106362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Rectangle 19" descr="Small confetti"/>
          <p:cNvSpPr>
            <a:spLocks noChangeArrowheads="1"/>
          </p:cNvSpPr>
          <p:nvPr/>
        </p:nvSpPr>
        <p:spPr bwMode="auto">
          <a:xfrm>
            <a:off x="6680200" y="2241550"/>
            <a:ext cx="1689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3399"/>
                </a:solidFill>
              </a:rPr>
              <a:t>Lysosome</a:t>
            </a:r>
          </a:p>
        </p:txBody>
      </p:sp>
      <p:sp>
        <p:nvSpPr>
          <p:cNvPr id="24594" name="AutoShape 20"/>
          <p:cNvSpPr>
            <a:spLocks noChangeArrowheads="1"/>
          </p:cNvSpPr>
          <p:nvPr/>
        </p:nvSpPr>
        <p:spPr bwMode="auto">
          <a:xfrm rot="20610897" flipH="1">
            <a:off x="5842000" y="2546350"/>
            <a:ext cx="914400" cy="10160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6216650" y="4070350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19875" y="3570288"/>
            <a:ext cx="2219325" cy="1154112"/>
            <a:chOff x="4170" y="1817"/>
            <a:chExt cx="1398" cy="727"/>
          </a:xfrm>
        </p:grpSpPr>
        <p:sp>
          <p:nvSpPr>
            <p:cNvPr id="24616" name="Rectangle 23" descr="Small confetti"/>
            <p:cNvSpPr>
              <a:spLocks noChangeArrowheads="1"/>
            </p:cNvSpPr>
            <p:nvPr/>
          </p:nvSpPr>
          <p:spPr bwMode="auto">
            <a:xfrm>
              <a:off x="4366" y="2258"/>
              <a:ext cx="120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Phagosome</a:t>
              </a:r>
            </a:p>
          </p:txBody>
        </p:sp>
        <p:sp useBgFill="1">
          <p:nvSpPr>
            <p:cNvPr id="24617" name="Oval 24"/>
            <p:cNvSpPr>
              <a:spLocks noChangeArrowheads="1"/>
            </p:cNvSpPr>
            <p:nvPr/>
          </p:nvSpPr>
          <p:spPr bwMode="auto">
            <a:xfrm>
              <a:off x="4170" y="1885"/>
              <a:ext cx="369" cy="157"/>
            </a:xfrm>
            <a:prstGeom prst="ellipse">
              <a:avLst/>
            </a:prstGeom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5"/>
            <p:cNvSpPr>
              <a:spLocks noChangeArrowheads="1"/>
            </p:cNvSpPr>
            <p:nvPr/>
          </p:nvSpPr>
          <p:spPr bwMode="auto">
            <a:xfrm>
              <a:off x="4248" y="1947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AutoShape 26"/>
            <p:cNvSpPr>
              <a:spLocks noChangeArrowheads="1"/>
            </p:cNvSpPr>
            <p:nvPr/>
          </p:nvSpPr>
          <p:spPr bwMode="auto">
            <a:xfrm rot="2458788" flipH="1">
              <a:off x="4477" y="2157"/>
              <a:ext cx="496" cy="52"/>
            </a:xfrm>
            <a:prstGeom prst="rightArrow">
              <a:avLst>
                <a:gd name="adj1" fmla="val 50000"/>
                <a:gd name="adj2" fmla="val 238462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AutoShape 27"/>
            <p:cNvSpPr>
              <a:spLocks noChangeArrowheads="1"/>
            </p:cNvSpPr>
            <p:nvPr/>
          </p:nvSpPr>
          <p:spPr bwMode="auto">
            <a:xfrm rot="8391149">
              <a:off x="4487" y="1817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546600" y="3170238"/>
            <a:ext cx="2005013" cy="868362"/>
            <a:chOff x="2864" y="1556"/>
            <a:chExt cx="1263" cy="547"/>
          </a:xfrm>
        </p:grpSpPr>
        <p:sp>
          <p:nvSpPr>
            <p:cNvPr id="24606" name="Oval 17"/>
            <p:cNvSpPr>
              <a:spLocks noChangeArrowheads="1"/>
            </p:cNvSpPr>
            <p:nvPr/>
          </p:nvSpPr>
          <p:spPr bwMode="auto">
            <a:xfrm>
              <a:off x="3392" y="2036"/>
              <a:ext cx="254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AutoShape 41"/>
            <p:cNvSpPr>
              <a:spLocks noChangeArrowheads="1"/>
            </p:cNvSpPr>
            <p:nvPr/>
          </p:nvSpPr>
          <p:spPr bwMode="auto">
            <a:xfrm rot="10800000">
              <a:off x="3962" y="1961"/>
              <a:ext cx="165" cy="50"/>
            </a:xfrm>
            <a:prstGeom prst="rightArrow">
              <a:avLst>
                <a:gd name="adj1" fmla="val 50000"/>
                <a:gd name="adj2" fmla="val 825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42"/>
            <p:cNvSpPr>
              <a:spLocks noChangeArrowheads="1"/>
            </p:cNvSpPr>
            <p:nvPr/>
          </p:nvSpPr>
          <p:spPr bwMode="auto">
            <a:xfrm>
              <a:off x="3056" y="1844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44"/>
            <p:cNvSpPr>
              <a:spLocks noChangeArrowheads="1"/>
            </p:cNvSpPr>
            <p:nvPr/>
          </p:nvSpPr>
          <p:spPr bwMode="auto">
            <a:xfrm>
              <a:off x="3504" y="1940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Oval 45"/>
            <p:cNvSpPr>
              <a:spLocks noChangeArrowheads="1"/>
            </p:cNvSpPr>
            <p:nvPr/>
          </p:nvSpPr>
          <p:spPr bwMode="auto">
            <a:xfrm>
              <a:off x="3728" y="2036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46"/>
            <p:cNvSpPr>
              <a:spLocks noChangeArrowheads="1"/>
            </p:cNvSpPr>
            <p:nvPr/>
          </p:nvSpPr>
          <p:spPr bwMode="auto">
            <a:xfrm>
              <a:off x="3152" y="1748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47"/>
            <p:cNvSpPr>
              <a:spLocks noChangeArrowheads="1"/>
            </p:cNvSpPr>
            <p:nvPr/>
          </p:nvSpPr>
          <p:spPr bwMode="auto">
            <a:xfrm>
              <a:off x="2912" y="1652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48"/>
            <p:cNvSpPr>
              <a:spLocks noChangeArrowheads="1"/>
            </p:cNvSpPr>
            <p:nvPr/>
          </p:nvSpPr>
          <p:spPr bwMode="auto">
            <a:xfrm>
              <a:off x="3056" y="1556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49"/>
            <p:cNvSpPr>
              <a:spLocks noChangeArrowheads="1"/>
            </p:cNvSpPr>
            <p:nvPr/>
          </p:nvSpPr>
          <p:spPr bwMode="auto">
            <a:xfrm>
              <a:off x="2864" y="1748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50"/>
            <p:cNvSpPr>
              <a:spLocks noChangeArrowheads="1"/>
            </p:cNvSpPr>
            <p:nvPr/>
          </p:nvSpPr>
          <p:spPr bwMode="auto">
            <a:xfrm>
              <a:off x="3200" y="1940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469900" y="1560513"/>
            <a:ext cx="8597900" cy="5221287"/>
            <a:chOff x="296" y="983"/>
            <a:chExt cx="5416" cy="3289"/>
          </a:xfrm>
        </p:grpSpPr>
        <p:sp>
          <p:nvSpPr>
            <p:cNvPr id="24599" name="Text Box 54"/>
            <p:cNvSpPr txBox="1">
              <a:spLocks noChangeArrowheads="1"/>
            </p:cNvSpPr>
            <p:nvPr/>
          </p:nvSpPr>
          <p:spPr bwMode="auto">
            <a:xfrm>
              <a:off x="2966" y="4080"/>
              <a:ext cx="27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Clemens DL, Infection and Immunity 72:3205, 2004</a:t>
              </a:r>
            </a:p>
          </p:txBody>
        </p:sp>
        <p:grpSp>
          <p:nvGrpSpPr>
            <p:cNvPr id="24600" name="Group 59"/>
            <p:cNvGrpSpPr>
              <a:grpSpLocks/>
            </p:cNvGrpSpPr>
            <p:nvPr/>
          </p:nvGrpSpPr>
          <p:grpSpPr bwMode="auto">
            <a:xfrm>
              <a:off x="296" y="983"/>
              <a:ext cx="2248" cy="3145"/>
              <a:chOff x="144" y="983"/>
              <a:chExt cx="2248" cy="3145"/>
            </a:xfrm>
          </p:grpSpPr>
          <p:pic>
            <p:nvPicPr>
              <p:cNvPr id="27673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983"/>
                <a:ext cx="2248" cy="3145"/>
              </a:xfrm>
              <a:prstGeom prst="rect">
                <a:avLst/>
              </a:prstGeom>
              <a:ln>
                <a:solidFill>
                  <a:srgbClr val="003399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687" name="Text Box 55"/>
              <p:cNvSpPr txBox="1">
                <a:spLocks noChangeArrowheads="1"/>
              </p:cNvSpPr>
              <p:nvPr/>
            </p:nvSpPr>
            <p:spPr bwMode="auto">
              <a:xfrm>
                <a:off x="870" y="995"/>
                <a:ext cx="32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 h</a:t>
                </a:r>
              </a:p>
            </p:txBody>
          </p:sp>
          <p:sp>
            <p:nvSpPr>
              <p:cNvPr id="69688" name="Text Box 56"/>
              <p:cNvSpPr txBox="1">
                <a:spLocks noChangeArrowheads="1"/>
              </p:cNvSpPr>
              <p:nvPr/>
            </p:nvSpPr>
            <p:spPr bwMode="auto">
              <a:xfrm>
                <a:off x="864" y="2615"/>
                <a:ext cx="32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 h</a:t>
                </a:r>
              </a:p>
            </p:txBody>
          </p:sp>
          <p:sp>
            <p:nvSpPr>
              <p:cNvPr id="69689" name="Text Box 57"/>
              <p:cNvSpPr txBox="1">
                <a:spLocks noChangeArrowheads="1"/>
              </p:cNvSpPr>
              <p:nvPr/>
            </p:nvSpPr>
            <p:spPr bwMode="auto">
              <a:xfrm>
                <a:off x="2064" y="983"/>
                <a:ext cx="32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 h</a:t>
                </a:r>
              </a:p>
            </p:txBody>
          </p:sp>
          <p:sp>
            <p:nvSpPr>
              <p:cNvPr id="69690" name="Text Box 58"/>
              <p:cNvSpPr txBox="1">
                <a:spLocks noChangeArrowheads="1"/>
              </p:cNvSpPr>
              <p:nvPr/>
            </p:nvSpPr>
            <p:spPr bwMode="auto">
              <a:xfrm>
                <a:off x="1968" y="2597"/>
                <a:ext cx="404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14 h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Tularemia as a Weapon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9200" y="3962400"/>
            <a:ext cx="2341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Antibiotics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003366"/>
                </a:solidFill>
                <a:latin typeface="Trebuchet MS" pitchFamily="34" charset="0"/>
              </a:rPr>
              <a:t>Vaccines</a:t>
            </a:r>
          </a:p>
        </p:txBody>
      </p:sp>
      <p:sp>
        <p:nvSpPr>
          <p:cNvPr id="71689" name="Text Box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419600" cy="2438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/>
              <a:t>Favoring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Available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Somewhat hardy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Highly infectious</a:t>
            </a:r>
          </a:p>
          <a:p>
            <a:pPr eaLnBrk="1" hangingPunct="1">
              <a:spcBef>
                <a:spcPct val="0"/>
              </a:spcBef>
            </a:pPr>
            <a:r>
              <a:rPr lang="en-US" sz="2400"/>
              <a:t>Can be lethal if untreated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4953000" y="14605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u="sng" dirty="0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No person-to-person spread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srgbClr val="003399"/>
                </a:solidFill>
                <a:latin typeface="Trebuchet MS" pitchFamily="34" charset="0"/>
              </a:rPr>
              <a:t>Responds to treatment relatively well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sz="2400" dirty="0">
              <a:solidFill>
                <a:srgbClr val="003399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781" y="3544337"/>
            <a:ext cx="4298619" cy="3085063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9" grpId="0"/>
      <p:bldP spid="716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/>
              <a:t>Clostridium botulinum: </a:t>
            </a:r>
            <a:r>
              <a:rPr lang="en-US" sz="4000"/>
              <a:t>Botulism</a:t>
            </a:r>
            <a:endParaRPr lang="en-US" sz="4000" i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3581400"/>
          </a:xfrm>
        </p:spPr>
        <p:txBody>
          <a:bodyPr/>
          <a:lstStyle/>
          <a:p>
            <a:pPr eaLnBrk="1" hangingPunct="1"/>
            <a:r>
              <a:rPr lang="en-US"/>
              <a:t>Grows only when oxygen level is low</a:t>
            </a:r>
          </a:p>
          <a:p>
            <a:pPr eaLnBrk="1" hangingPunct="1"/>
            <a:r>
              <a:rPr lang="en-US"/>
              <a:t>Forms hardy spores that persist in soil</a:t>
            </a:r>
          </a:p>
          <a:p>
            <a:pPr eaLnBrk="1" hangingPunct="1"/>
            <a:r>
              <a:rPr lang="en-US"/>
              <a:t>Produces a toxin that is the most potent poison known</a:t>
            </a:r>
          </a:p>
          <a:p>
            <a:pPr eaLnBrk="1" hangingPunct="1"/>
            <a:r>
              <a:rPr lang="en-US"/>
              <a:t>Naturally occurring cases are often due to improper processing of canned foods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5730875" cy="122555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Botulinum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toxin is the only Tier 1 agent that is approved by the Food and Drug Administration!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0" y="4497388"/>
            <a:ext cx="3733800" cy="2295525"/>
            <a:chOff x="3360" y="2833"/>
            <a:chExt cx="2352" cy="1446"/>
          </a:xfrm>
        </p:grpSpPr>
        <p:sp>
          <p:nvSpPr>
            <p:cNvPr id="26630" name="Text Box 5"/>
            <p:cNvSpPr txBox="1">
              <a:spLocks noChangeArrowheads="1"/>
            </p:cNvSpPr>
            <p:nvPr/>
          </p:nvSpPr>
          <p:spPr bwMode="auto">
            <a:xfrm>
              <a:off x="3360" y="4087"/>
              <a:ext cx="23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http://www.botox.co.in/administering.htm</a:t>
              </a:r>
            </a:p>
          </p:txBody>
        </p:sp>
        <p:pic>
          <p:nvPicPr>
            <p:cNvPr id="26631" name="Picture 6" descr="botox v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833"/>
              <a:ext cx="1392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Botulinum Toxin Causes Paralysis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2332038"/>
            <a:ext cx="3352800" cy="3230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toxin prevents nerves from releasing acetylcholine, a chemical signal that causes muscle cells to contract.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" y="6445250"/>
            <a:ext cx="554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990033"/>
                </a:solidFill>
                <a:latin typeface="Trebuchet MS" pitchFamily="34" charset="0"/>
              </a:rPr>
              <a:t>http://www.fda.gov/fdac/features/2002/402_botox.html</a:t>
            </a:r>
          </a:p>
        </p:txBody>
      </p:sp>
      <p:pic>
        <p:nvPicPr>
          <p:cNvPr id="30725" name="Picture 5" descr="botox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"/>
          <a:stretch/>
        </p:blipFill>
        <p:spPr bwMode="auto">
          <a:xfrm>
            <a:off x="304800" y="1357313"/>
            <a:ext cx="5029200" cy="494188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Botulinum Toxin as a Weapon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16794" y="3746718"/>
            <a:ext cx="46362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u="sng" dirty="0">
                <a:solidFill>
                  <a:srgbClr val="990033"/>
                </a:solidFill>
                <a:latin typeface="Trebuchet MS" pitchFamily="34" charset="0"/>
              </a:rPr>
              <a:t>Defenses</a:t>
            </a:r>
          </a:p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rgbClr val="990033"/>
                </a:solidFill>
                <a:latin typeface="Trebuchet MS" pitchFamily="34" charset="0"/>
              </a:rPr>
              <a:t>Antitoxins</a:t>
            </a:r>
          </a:p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rgbClr val="990033"/>
                </a:solidFill>
                <a:latin typeface="Trebuchet MS" pitchFamily="34" charset="0"/>
              </a:rPr>
              <a:t>Vaccines</a:t>
            </a:r>
          </a:p>
          <a:p>
            <a:pPr algn="ctr" eaLnBrk="1" hangingPunct="1">
              <a:buFontTx/>
              <a:buChar char="•"/>
            </a:pPr>
            <a:r>
              <a:rPr lang="en-US" sz="2800" dirty="0">
                <a:solidFill>
                  <a:srgbClr val="990033"/>
                </a:solidFill>
                <a:latin typeface="Trebuchet MS" pitchFamily="34" charset="0"/>
              </a:rPr>
              <a:t>Long-term supportive care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04800" y="5661025"/>
            <a:ext cx="4740275" cy="10445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Iraq admitted to producing three times the amount of botulinum toxin required to kill the entire human population.</a:t>
            </a:r>
          </a:p>
        </p:txBody>
      </p:sp>
      <p:pic>
        <p:nvPicPr>
          <p:cNvPr id="31749" name="Picture 8" descr="botulism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733800"/>
            <a:ext cx="2033587" cy="27241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648200" cy="2667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u="sng" dirty="0"/>
              <a:t>Favoring Use as a Weapon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Available in nature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Can be spread as an aerosol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Potential spread in food or water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Highly lethal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4876800" y="14478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marL="342900" indent="-342900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Not contagious</a:t>
            </a:r>
          </a:p>
          <a:p>
            <a:pPr marL="342900" indent="-342900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Production takes much skill</a:t>
            </a:r>
          </a:p>
          <a:p>
            <a:pPr marL="342900" indent="-342900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Broken down by heat and sunlight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409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http://i.abcnews.com/US/wireStory?id=3402062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9" grpId="0" animBg="1"/>
      <p:bldP spid="79881" grpId="0" build="allAtOnce"/>
      <p:bldP spid="798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7"/>
          <p:cNvSpPr>
            <a:spLocks noChangeArrowheads="1"/>
          </p:cNvSpPr>
          <p:nvPr/>
        </p:nvSpPr>
        <p:spPr bwMode="auto">
          <a:xfrm>
            <a:off x="3657600" y="4038600"/>
            <a:ext cx="1828800" cy="1828800"/>
          </a:xfrm>
          <a:prstGeom prst="ellipse">
            <a:avLst/>
          </a:prstGeom>
          <a:solidFill>
            <a:srgbClr val="CCFFFF"/>
          </a:solidFill>
          <a:ln w="508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Tier 1 Viruses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667000"/>
          </a:xfrm>
        </p:spPr>
        <p:txBody>
          <a:bodyPr/>
          <a:lstStyle/>
          <a:p>
            <a:pPr eaLnBrk="1" hangingPunct="1"/>
            <a:r>
              <a:rPr lang="en-US" sz="2800"/>
              <a:t>Like all viruses, smallpox and the hemorrhagic fever viruses are </a:t>
            </a:r>
            <a:r>
              <a:rPr lang="en-US" sz="2800" i="1">
                <a:solidFill>
                  <a:srgbClr val="990033"/>
                </a:solidFill>
              </a:rPr>
              <a:t>obligate intracellular parasites</a:t>
            </a:r>
            <a:r>
              <a:rPr lang="en-US" sz="2800" i="1"/>
              <a:t>.</a:t>
            </a:r>
            <a:r>
              <a:rPr lang="en-US" sz="2800"/>
              <a:t> To replicate, they require the synthetic machinery of the host cells that they invade.</a:t>
            </a:r>
          </a:p>
        </p:txBody>
      </p:sp>
      <p:sp>
        <p:nvSpPr>
          <p:cNvPr id="29701" name="Oval 4" descr="Small confetti"/>
          <p:cNvSpPr>
            <a:spLocks noChangeArrowheads="1"/>
          </p:cNvSpPr>
          <p:nvPr/>
        </p:nvSpPr>
        <p:spPr bwMode="auto">
          <a:xfrm>
            <a:off x="3881438" y="4257675"/>
            <a:ext cx="1392237" cy="13922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Freeform 5"/>
          <p:cNvSpPr>
            <a:spLocks/>
          </p:cNvSpPr>
          <p:nvPr/>
        </p:nvSpPr>
        <p:spPr bwMode="auto">
          <a:xfrm>
            <a:off x="4067175" y="4784725"/>
            <a:ext cx="1068388" cy="296863"/>
          </a:xfrm>
          <a:custGeom>
            <a:avLst/>
            <a:gdLst>
              <a:gd name="T0" fmla="*/ 2147483647 w 757"/>
              <a:gd name="T1" fmla="*/ 2147483647 h 187"/>
              <a:gd name="T2" fmla="*/ 2147483647 w 757"/>
              <a:gd name="T3" fmla="*/ 2147483647 h 187"/>
              <a:gd name="T4" fmla="*/ 2147483647 w 757"/>
              <a:gd name="T5" fmla="*/ 2147483647 h 187"/>
              <a:gd name="T6" fmla="*/ 2147483647 w 757"/>
              <a:gd name="T7" fmla="*/ 2147483647 h 187"/>
              <a:gd name="T8" fmla="*/ 2147483647 w 757"/>
              <a:gd name="T9" fmla="*/ 2147483647 h 187"/>
              <a:gd name="T10" fmla="*/ 2147483647 w 757"/>
              <a:gd name="T11" fmla="*/ 0 h 187"/>
              <a:gd name="T12" fmla="*/ 2147483647 w 757"/>
              <a:gd name="T13" fmla="*/ 0 h 187"/>
              <a:gd name="T14" fmla="*/ 2147483647 w 757"/>
              <a:gd name="T15" fmla="*/ 2147483647 h 187"/>
              <a:gd name="T16" fmla="*/ 2147483647 w 757"/>
              <a:gd name="T17" fmla="*/ 2147483647 h 187"/>
              <a:gd name="T18" fmla="*/ 2147483647 w 757"/>
              <a:gd name="T19" fmla="*/ 2147483647 h 187"/>
              <a:gd name="T20" fmla="*/ 2147483647 w 757"/>
              <a:gd name="T21" fmla="*/ 2147483647 h 187"/>
              <a:gd name="T22" fmla="*/ 2147483647 w 757"/>
              <a:gd name="T23" fmla="*/ 2147483647 h 187"/>
              <a:gd name="T24" fmla="*/ 2147483647 w 757"/>
              <a:gd name="T25" fmla="*/ 2147483647 h 187"/>
              <a:gd name="T26" fmla="*/ 2147483647 w 757"/>
              <a:gd name="T27" fmla="*/ 2147483647 h 187"/>
              <a:gd name="T28" fmla="*/ 2147483647 w 757"/>
              <a:gd name="T29" fmla="*/ 2147483647 h 187"/>
              <a:gd name="T30" fmla="*/ 2147483647 w 757"/>
              <a:gd name="T31" fmla="*/ 2147483647 h 187"/>
              <a:gd name="T32" fmla="*/ 2147483647 w 757"/>
              <a:gd name="T33" fmla="*/ 2147483647 h 187"/>
              <a:gd name="T34" fmla="*/ 2147483647 w 757"/>
              <a:gd name="T35" fmla="*/ 2147483647 h 187"/>
              <a:gd name="T36" fmla="*/ 2147483647 w 757"/>
              <a:gd name="T37" fmla="*/ 2147483647 h 187"/>
              <a:gd name="T38" fmla="*/ 2147483647 w 757"/>
              <a:gd name="T39" fmla="*/ 2147483647 h 187"/>
              <a:gd name="T40" fmla="*/ 2147483647 w 757"/>
              <a:gd name="T41" fmla="*/ 2147483647 h 187"/>
              <a:gd name="T42" fmla="*/ 2147483647 w 757"/>
              <a:gd name="T43" fmla="*/ 2147483647 h 187"/>
              <a:gd name="T44" fmla="*/ 2147483647 w 757"/>
              <a:gd name="T45" fmla="*/ 2147483647 h 187"/>
              <a:gd name="T46" fmla="*/ 2147483647 w 757"/>
              <a:gd name="T47" fmla="*/ 2147483647 h 187"/>
              <a:gd name="T48" fmla="*/ 2147483647 w 757"/>
              <a:gd name="T49" fmla="*/ 2147483647 h 187"/>
              <a:gd name="T50" fmla="*/ 2147483647 w 757"/>
              <a:gd name="T51" fmla="*/ 2147483647 h 187"/>
              <a:gd name="T52" fmla="*/ 2147483647 w 757"/>
              <a:gd name="T53" fmla="*/ 2147483647 h 187"/>
              <a:gd name="T54" fmla="*/ 2147483647 w 757"/>
              <a:gd name="T55" fmla="*/ 2147483647 h 187"/>
              <a:gd name="T56" fmla="*/ 2147483647 w 757"/>
              <a:gd name="T57" fmla="*/ 2147483647 h 187"/>
              <a:gd name="T58" fmla="*/ 2147483647 w 757"/>
              <a:gd name="T59" fmla="*/ 2147483647 h 187"/>
              <a:gd name="T60" fmla="*/ 2147483647 w 757"/>
              <a:gd name="T61" fmla="*/ 2147483647 h 187"/>
              <a:gd name="T62" fmla="*/ 2147483647 w 757"/>
              <a:gd name="T63" fmla="*/ 2147483647 h 187"/>
              <a:gd name="T64" fmla="*/ 2147483647 w 757"/>
              <a:gd name="T65" fmla="*/ 2147483647 h 187"/>
              <a:gd name="T66" fmla="*/ 2147483647 w 757"/>
              <a:gd name="T67" fmla="*/ 2147483647 h 187"/>
              <a:gd name="T68" fmla="*/ 2147483647 w 757"/>
              <a:gd name="T69" fmla="*/ 2147483647 h 187"/>
              <a:gd name="T70" fmla="*/ 2147483647 w 757"/>
              <a:gd name="T71" fmla="*/ 2147483647 h 187"/>
              <a:gd name="T72" fmla="*/ 2147483647 w 757"/>
              <a:gd name="T73" fmla="*/ 2147483647 h 187"/>
              <a:gd name="T74" fmla="*/ 2147483647 w 757"/>
              <a:gd name="T75" fmla="*/ 2147483647 h 187"/>
              <a:gd name="T76" fmla="*/ 2147483647 w 757"/>
              <a:gd name="T77" fmla="*/ 2147483647 h 187"/>
              <a:gd name="T78" fmla="*/ 2147483647 w 757"/>
              <a:gd name="T79" fmla="*/ 2147483647 h 187"/>
              <a:gd name="T80" fmla="*/ 2147483647 w 757"/>
              <a:gd name="T81" fmla="*/ 2147483647 h 187"/>
              <a:gd name="T82" fmla="*/ 2147483647 w 757"/>
              <a:gd name="T83" fmla="*/ 2147483647 h 187"/>
              <a:gd name="T84" fmla="*/ 2147483647 w 757"/>
              <a:gd name="T85" fmla="*/ 2147483647 h 187"/>
              <a:gd name="T86" fmla="*/ 2147483647 w 757"/>
              <a:gd name="T87" fmla="*/ 2147483647 h 187"/>
              <a:gd name="T88" fmla="*/ 2147483647 w 757"/>
              <a:gd name="T89" fmla="*/ 2147483647 h 187"/>
              <a:gd name="T90" fmla="*/ 2147483647 w 757"/>
              <a:gd name="T91" fmla="*/ 2147483647 h 18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7"/>
              <a:gd name="T139" fmla="*/ 0 h 187"/>
              <a:gd name="T140" fmla="*/ 757 w 757"/>
              <a:gd name="T141" fmla="*/ 187 h 18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7" h="187">
                <a:moveTo>
                  <a:pt x="0" y="90"/>
                </a:moveTo>
                <a:lnTo>
                  <a:pt x="10" y="78"/>
                </a:lnTo>
                <a:lnTo>
                  <a:pt x="17" y="66"/>
                </a:lnTo>
                <a:lnTo>
                  <a:pt x="24" y="57"/>
                </a:lnTo>
                <a:lnTo>
                  <a:pt x="27" y="48"/>
                </a:lnTo>
                <a:lnTo>
                  <a:pt x="34" y="39"/>
                </a:lnTo>
                <a:lnTo>
                  <a:pt x="41" y="30"/>
                </a:lnTo>
                <a:lnTo>
                  <a:pt x="47" y="18"/>
                </a:lnTo>
                <a:lnTo>
                  <a:pt x="57" y="12"/>
                </a:lnTo>
                <a:lnTo>
                  <a:pt x="71" y="6"/>
                </a:lnTo>
                <a:lnTo>
                  <a:pt x="81" y="0"/>
                </a:lnTo>
                <a:lnTo>
                  <a:pt x="95" y="0"/>
                </a:lnTo>
                <a:lnTo>
                  <a:pt x="105" y="0"/>
                </a:lnTo>
                <a:lnTo>
                  <a:pt x="118" y="0"/>
                </a:lnTo>
                <a:lnTo>
                  <a:pt x="128" y="0"/>
                </a:lnTo>
                <a:lnTo>
                  <a:pt x="138" y="9"/>
                </a:lnTo>
                <a:lnTo>
                  <a:pt x="149" y="18"/>
                </a:lnTo>
                <a:lnTo>
                  <a:pt x="152" y="27"/>
                </a:lnTo>
                <a:lnTo>
                  <a:pt x="155" y="36"/>
                </a:lnTo>
                <a:lnTo>
                  <a:pt x="162" y="48"/>
                </a:lnTo>
                <a:lnTo>
                  <a:pt x="162" y="57"/>
                </a:lnTo>
                <a:lnTo>
                  <a:pt x="162" y="66"/>
                </a:lnTo>
                <a:lnTo>
                  <a:pt x="165" y="78"/>
                </a:lnTo>
                <a:lnTo>
                  <a:pt x="169" y="90"/>
                </a:lnTo>
                <a:lnTo>
                  <a:pt x="176" y="102"/>
                </a:lnTo>
                <a:lnTo>
                  <a:pt x="182" y="114"/>
                </a:lnTo>
                <a:lnTo>
                  <a:pt x="192" y="120"/>
                </a:lnTo>
                <a:lnTo>
                  <a:pt x="203" y="123"/>
                </a:lnTo>
                <a:lnTo>
                  <a:pt x="216" y="126"/>
                </a:lnTo>
                <a:lnTo>
                  <a:pt x="233" y="126"/>
                </a:lnTo>
                <a:lnTo>
                  <a:pt x="243" y="126"/>
                </a:lnTo>
                <a:lnTo>
                  <a:pt x="253" y="120"/>
                </a:lnTo>
                <a:lnTo>
                  <a:pt x="263" y="114"/>
                </a:lnTo>
                <a:lnTo>
                  <a:pt x="267" y="105"/>
                </a:lnTo>
                <a:lnTo>
                  <a:pt x="273" y="96"/>
                </a:lnTo>
                <a:lnTo>
                  <a:pt x="284" y="90"/>
                </a:lnTo>
                <a:lnTo>
                  <a:pt x="287" y="81"/>
                </a:lnTo>
                <a:lnTo>
                  <a:pt x="294" y="72"/>
                </a:lnTo>
                <a:lnTo>
                  <a:pt x="304" y="66"/>
                </a:lnTo>
                <a:lnTo>
                  <a:pt x="311" y="57"/>
                </a:lnTo>
                <a:lnTo>
                  <a:pt x="321" y="48"/>
                </a:lnTo>
                <a:lnTo>
                  <a:pt x="334" y="42"/>
                </a:lnTo>
                <a:lnTo>
                  <a:pt x="348" y="36"/>
                </a:lnTo>
                <a:lnTo>
                  <a:pt x="358" y="30"/>
                </a:lnTo>
                <a:lnTo>
                  <a:pt x="368" y="30"/>
                </a:lnTo>
                <a:lnTo>
                  <a:pt x="381" y="24"/>
                </a:lnTo>
                <a:lnTo>
                  <a:pt x="392" y="24"/>
                </a:lnTo>
                <a:lnTo>
                  <a:pt x="405" y="39"/>
                </a:lnTo>
                <a:lnTo>
                  <a:pt x="408" y="48"/>
                </a:lnTo>
                <a:lnTo>
                  <a:pt x="419" y="60"/>
                </a:lnTo>
                <a:lnTo>
                  <a:pt x="422" y="72"/>
                </a:lnTo>
                <a:lnTo>
                  <a:pt x="425" y="84"/>
                </a:lnTo>
                <a:lnTo>
                  <a:pt x="429" y="96"/>
                </a:lnTo>
                <a:lnTo>
                  <a:pt x="432" y="108"/>
                </a:lnTo>
                <a:lnTo>
                  <a:pt x="432" y="117"/>
                </a:lnTo>
                <a:lnTo>
                  <a:pt x="435" y="126"/>
                </a:lnTo>
                <a:lnTo>
                  <a:pt x="442" y="138"/>
                </a:lnTo>
                <a:lnTo>
                  <a:pt x="446" y="147"/>
                </a:lnTo>
                <a:lnTo>
                  <a:pt x="452" y="156"/>
                </a:lnTo>
                <a:lnTo>
                  <a:pt x="462" y="156"/>
                </a:lnTo>
                <a:lnTo>
                  <a:pt x="473" y="156"/>
                </a:lnTo>
                <a:lnTo>
                  <a:pt x="483" y="159"/>
                </a:lnTo>
                <a:lnTo>
                  <a:pt x="500" y="162"/>
                </a:lnTo>
                <a:lnTo>
                  <a:pt x="510" y="162"/>
                </a:lnTo>
                <a:lnTo>
                  <a:pt x="520" y="162"/>
                </a:lnTo>
                <a:lnTo>
                  <a:pt x="527" y="153"/>
                </a:lnTo>
                <a:lnTo>
                  <a:pt x="537" y="144"/>
                </a:lnTo>
                <a:lnTo>
                  <a:pt x="547" y="129"/>
                </a:lnTo>
                <a:lnTo>
                  <a:pt x="554" y="120"/>
                </a:lnTo>
                <a:lnTo>
                  <a:pt x="567" y="105"/>
                </a:lnTo>
                <a:lnTo>
                  <a:pt x="577" y="93"/>
                </a:lnTo>
                <a:lnTo>
                  <a:pt x="591" y="78"/>
                </a:lnTo>
                <a:lnTo>
                  <a:pt x="601" y="69"/>
                </a:lnTo>
                <a:lnTo>
                  <a:pt x="614" y="66"/>
                </a:lnTo>
                <a:lnTo>
                  <a:pt x="628" y="66"/>
                </a:lnTo>
                <a:lnTo>
                  <a:pt x="638" y="66"/>
                </a:lnTo>
                <a:lnTo>
                  <a:pt x="662" y="66"/>
                </a:lnTo>
                <a:lnTo>
                  <a:pt x="675" y="72"/>
                </a:lnTo>
                <a:lnTo>
                  <a:pt x="685" y="78"/>
                </a:lnTo>
                <a:lnTo>
                  <a:pt x="695" y="96"/>
                </a:lnTo>
                <a:lnTo>
                  <a:pt x="702" y="108"/>
                </a:lnTo>
                <a:lnTo>
                  <a:pt x="709" y="120"/>
                </a:lnTo>
                <a:lnTo>
                  <a:pt x="716" y="132"/>
                </a:lnTo>
                <a:lnTo>
                  <a:pt x="716" y="141"/>
                </a:lnTo>
                <a:lnTo>
                  <a:pt x="716" y="153"/>
                </a:lnTo>
                <a:lnTo>
                  <a:pt x="719" y="165"/>
                </a:lnTo>
                <a:lnTo>
                  <a:pt x="722" y="174"/>
                </a:lnTo>
                <a:lnTo>
                  <a:pt x="726" y="186"/>
                </a:lnTo>
                <a:lnTo>
                  <a:pt x="756" y="186"/>
                </a:lnTo>
              </a:path>
            </a:pathLst>
          </a:custGeom>
          <a:noFill/>
          <a:ln w="50800" cap="rnd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6"/>
          <p:cNvSpPr>
            <a:spLocks/>
          </p:cNvSpPr>
          <p:nvPr/>
        </p:nvSpPr>
        <p:spPr bwMode="auto">
          <a:xfrm>
            <a:off x="4067175" y="4756150"/>
            <a:ext cx="949325" cy="415925"/>
          </a:xfrm>
          <a:custGeom>
            <a:avLst/>
            <a:gdLst>
              <a:gd name="T0" fmla="*/ 2147483647 w 673"/>
              <a:gd name="T1" fmla="*/ 2147483647 h 262"/>
              <a:gd name="T2" fmla="*/ 2147483647 w 673"/>
              <a:gd name="T3" fmla="*/ 2147483647 h 262"/>
              <a:gd name="T4" fmla="*/ 2147483647 w 673"/>
              <a:gd name="T5" fmla="*/ 2147483647 h 262"/>
              <a:gd name="T6" fmla="*/ 2147483647 w 673"/>
              <a:gd name="T7" fmla="*/ 2147483647 h 262"/>
              <a:gd name="T8" fmla="*/ 2147483647 w 673"/>
              <a:gd name="T9" fmla="*/ 2147483647 h 262"/>
              <a:gd name="T10" fmla="*/ 2147483647 w 673"/>
              <a:gd name="T11" fmla="*/ 2147483647 h 262"/>
              <a:gd name="T12" fmla="*/ 2147483647 w 673"/>
              <a:gd name="T13" fmla="*/ 2147483647 h 262"/>
              <a:gd name="T14" fmla="*/ 2147483647 w 673"/>
              <a:gd name="T15" fmla="*/ 2147483647 h 262"/>
              <a:gd name="T16" fmla="*/ 2147483647 w 673"/>
              <a:gd name="T17" fmla="*/ 0 h 262"/>
              <a:gd name="T18" fmla="*/ 2147483647 w 673"/>
              <a:gd name="T19" fmla="*/ 0 h 262"/>
              <a:gd name="T20" fmla="*/ 2147483647 w 673"/>
              <a:gd name="T21" fmla="*/ 2147483647 h 262"/>
              <a:gd name="T22" fmla="*/ 2147483647 w 673"/>
              <a:gd name="T23" fmla="*/ 2147483647 h 262"/>
              <a:gd name="T24" fmla="*/ 2147483647 w 673"/>
              <a:gd name="T25" fmla="*/ 2147483647 h 262"/>
              <a:gd name="T26" fmla="*/ 2147483647 w 673"/>
              <a:gd name="T27" fmla="*/ 2147483647 h 262"/>
              <a:gd name="T28" fmla="*/ 2147483647 w 673"/>
              <a:gd name="T29" fmla="*/ 2147483647 h 262"/>
              <a:gd name="T30" fmla="*/ 2147483647 w 673"/>
              <a:gd name="T31" fmla="*/ 2147483647 h 262"/>
              <a:gd name="T32" fmla="*/ 2147483647 w 673"/>
              <a:gd name="T33" fmla="*/ 2147483647 h 262"/>
              <a:gd name="T34" fmla="*/ 2147483647 w 673"/>
              <a:gd name="T35" fmla="*/ 2147483647 h 262"/>
              <a:gd name="T36" fmla="*/ 2147483647 w 673"/>
              <a:gd name="T37" fmla="*/ 2147483647 h 262"/>
              <a:gd name="T38" fmla="*/ 2147483647 w 673"/>
              <a:gd name="T39" fmla="*/ 2147483647 h 262"/>
              <a:gd name="T40" fmla="*/ 2147483647 w 673"/>
              <a:gd name="T41" fmla="*/ 2147483647 h 262"/>
              <a:gd name="T42" fmla="*/ 2147483647 w 673"/>
              <a:gd name="T43" fmla="*/ 2147483647 h 262"/>
              <a:gd name="T44" fmla="*/ 2147483647 w 673"/>
              <a:gd name="T45" fmla="*/ 2147483647 h 262"/>
              <a:gd name="T46" fmla="*/ 2147483647 w 673"/>
              <a:gd name="T47" fmla="*/ 2147483647 h 262"/>
              <a:gd name="T48" fmla="*/ 2147483647 w 673"/>
              <a:gd name="T49" fmla="*/ 2147483647 h 262"/>
              <a:gd name="T50" fmla="*/ 2147483647 w 673"/>
              <a:gd name="T51" fmla="*/ 2147483647 h 262"/>
              <a:gd name="T52" fmla="*/ 2147483647 w 673"/>
              <a:gd name="T53" fmla="*/ 2147483647 h 262"/>
              <a:gd name="T54" fmla="*/ 2147483647 w 673"/>
              <a:gd name="T55" fmla="*/ 2147483647 h 262"/>
              <a:gd name="T56" fmla="*/ 2147483647 w 673"/>
              <a:gd name="T57" fmla="*/ 2147483647 h 262"/>
              <a:gd name="T58" fmla="*/ 2147483647 w 673"/>
              <a:gd name="T59" fmla="*/ 2147483647 h 262"/>
              <a:gd name="T60" fmla="*/ 2147483647 w 673"/>
              <a:gd name="T61" fmla="*/ 2147483647 h 262"/>
              <a:gd name="T62" fmla="*/ 2147483647 w 673"/>
              <a:gd name="T63" fmla="*/ 2147483647 h 262"/>
              <a:gd name="T64" fmla="*/ 2147483647 w 673"/>
              <a:gd name="T65" fmla="*/ 2147483647 h 262"/>
              <a:gd name="T66" fmla="*/ 2147483647 w 673"/>
              <a:gd name="T67" fmla="*/ 2147483647 h 262"/>
              <a:gd name="T68" fmla="*/ 2147483647 w 673"/>
              <a:gd name="T69" fmla="*/ 2147483647 h 262"/>
              <a:gd name="T70" fmla="*/ 2147483647 w 673"/>
              <a:gd name="T71" fmla="*/ 2147483647 h 262"/>
              <a:gd name="T72" fmla="*/ 2147483647 w 673"/>
              <a:gd name="T73" fmla="*/ 2147483647 h 262"/>
              <a:gd name="T74" fmla="*/ 2147483647 w 673"/>
              <a:gd name="T75" fmla="*/ 2147483647 h 262"/>
              <a:gd name="T76" fmla="*/ 2147483647 w 673"/>
              <a:gd name="T77" fmla="*/ 2147483647 h 262"/>
              <a:gd name="T78" fmla="*/ 2147483647 w 673"/>
              <a:gd name="T79" fmla="*/ 2147483647 h 262"/>
              <a:gd name="T80" fmla="*/ 2147483647 w 673"/>
              <a:gd name="T81" fmla="*/ 2147483647 h 2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3"/>
              <a:gd name="T124" fmla="*/ 0 h 262"/>
              <a:gd name="T125" fmla="*/ 673 w 673"/>
              <a:gd name="T126" fmla="*/ 262 h 26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3" h="262">
                <a:moveTo>
                  <a:pt x="0" y="156"/>
                </a:moveTo>
                <a:lnTo>
                  <a:pt x="14" y="165"/>
                </a:lnTo>
                <a:lnTo>
                  <a:pt x="24" y="165"/>
                </a:lnTo>
                <a:lnTo>
                  <a:pt x="41" y="159"/>
                </a:lnTo>
                <a:lnTo>
                  <a:pt x="54" y="156"/>
                </a:lnTo>
                <a:lnTo>
                  <a:pt x="71" y="147"/>
                </a:lnTo>
                <a:lnTo>
                  <a:pt x="81" y="141"/>
                </a:lnTo>
                <a:lnTo>
                  <a:pt x="101" y="123"/>
                </a:lnTo>
                <a:lnTo>
                  <a:pt x="122" y="105"/>
                </a:lnTo>
                <a:lnTo>
                  <a:pt x="125" y="96"/>
                </a:lnTo>
                <a:lnTo>
                  <a:pt x="135" y="81"/>
                </a:lnTo>
                <a:lnTo>
                  <a:pt x="142" y="72"/>
                </a:lnTo>
                <a:lnTo>
                  <a:pt x="145" y="63"/>
                </a:lnTo>
                <a:lnTo>
                  <a:pt x="155" y="33"/>
                </a:lnTo>
                <a:lnTo>
                  <a:pt x="162" y="21"/>
                </a:lnTo>
                <a:lnTo>
                  <a:pt x="172" y="9"/>
                </a:lnTo>
                <a:lnTo>
                  <a:pt x="186" y="6"/>
                </a:lnTo>
                <a:lnTo>
                  <a:pt x="199" y="0"/>
                </a:lnTo>
                <a:lnTo>
                  <a:pt x="213" y="0"/>
                </a:lnTo>
                <a:lnTo>
                  <a:pt x="226" y="0"/>
                </a:lnTo>
                <a:lnTo>
                  <a:pt x="243" y="12"/>
                </a:lnTo>
                <a:lnTo>
                  <a:pt x="253" y="27"/>
                </a:lnTo>
                <a:lnTo>
                  <a:pt x="260" y="36"/>
                </a:lnTo>
                <a:lnTo>
                  <a:pt x="263" y="45"/>
                </a:lnTo>
                <a:lnTo>
                  <a:pt x="267" y="54"/>
                </a:lnTo>
                <a:lnTo>
                  <a:pt x="274" y="63"/>
                </a:lnTo>
                <a:lnTo>
                  <a:pt x="277" y="72"/>
                </a:lnTo>
                <a:lnTo>
                  <a:pt x="277" y="84"/>
                </a:lnTo>
                <a:lnTo>
                  <a:pt x="280" y="99"/>
                </a:lnTo>
                <a:lnTo>
                  <a:pt x="280" y="111"/>
                </a:lnTo>
                <a:lnTo>
                  <a:pt x="280" y="126"/>
                </a:lnTo>
                <a:lnTo>
                  <a:pt x="290" y="162"/>
                </a:lnTo>
                <a:lnTo>
                  <a:pt x="297" y="174"/>
                </a:lnTo>
                <a:lnTo>
                  <a:pt x="304" y="183"/>
                </a:lnTo>
                <a:lnTo>
                  <a:pt x="314" y="186"/>
                </a:lnTo>
                <a:lnTo>
                  <a:pt x="324" y="192"/>
                </a:lnTo>
                <a:lnTo>
                  <a:pt x="334" y="192"/>
                </a:lnTo>
                <a:lnTo>
                  <a:pt x="344" y="192"/>
                </a:lnTo>
                <a:lnTo>
                  <a:pt x="355" y="186"/>
                </a:lnTo>
                <a:lnTo>
                  <a:pt x="368" y="174"/>
                </a:lnTo>
                <a:lnTo>
                  <a:pt x="378" y="168"/>
                </a:lnTo>
                <a:lnTo>
                  <a:pt x="388" y="162"/>
                </a:lnTo>
                <a:lnTo>
                  <a:pt x="395" y="153"/>
                </a:lnTo>
                <a:lnTo>
                  <a:pt x="405" y="150"/>
                </a:lnTo>
                <a:lnTo>
                  <a:pt x="415" y="141"/>
                </a:lnTo>
                <a:lnTo>
                  <a:pt x="422" y="132"/>
                </a:lnTo>
                <a:lnTo>
                  <a:pt x="429" y="120"/>
                </a:lnTo>
                <a:lnTo>
                  <a:pt x="439" y="114"/>
                </a:lnTo>
                <a:lnTo>
                  <a:pt x="446" y="102"/>
                </a:lnTo>
                <a:lnTo>
                  <a:pt x="453" y="90"/>
                </a:lnTo>
                <a:lnTo>
                  <a:pt x="459" y="81"/>
                </a:lnTo>
                <a:lnTo>
                  <a:pt x="469" y="72"/>
                </a:lnTo>
                <a:lnTo>
                  <a:pt x="473" y="63"/>
                </a:lnTo>
                <a:lnTo>
                  <a:pt x="483" y="54"/>
                </a:lnTo>
                <a:lnTo>
                  <a:pt x="490" y="45"/>
                </a:lnTo>
                <a:lnTo>
                  <a:pt x="520" y="42"/>
                </a:lnTo>
                <a:lnTo>
                  <a:pt x="527" y="54"/>
                </a:lnTo>
                <a:lnTo>
                  <a:pt x="537" y="60"/>
                </a:lnTo>
                <a:lnTo>
                  <a:pt x="540" y="72"/>
                </a:lnTo>
                <a:lnTo>
                  <a:pt x="550" y="84"/>
                </a:lnTo>
                <a:lnTo>
                  <a:pt x="550" y="93"/>
                </a:lnTo>
                <a:lnTo>
                  <a:pt x="557" y="102"/>
                </a:lnTo>
                <a:lnTo>
                  <a:pt x="561" y="111"/>
                </a:lnTo>
                <a:lnTo>
                  <a:pt x="564" y="120"/>
                </a:lnTo>
                <a:lnTo>
                  <a:pt x="564" y="129"/>
                </a:lnTo>
                <a:lnTo>
                  <a:pt x="567" y="138"/>
                </a:lnTo>
                <a:lnTo>
                  <a:pt x="571" y="150"/>
                </a:lnTo>
                <a:lnTo>
                  <a:pt x="571" y="159"/>
                </a:lnTo>
                <a:lnTo>
                  <a:pt x="571" y="171"/>
                </a:lnTo>
                <a:lnTo>
                  <a:pt x="571" y="195"/>
                </a:lnTo>
                <a:lnTo>
                  <a:pt x="571" y="204"/>
                </a:lnTo>
                <a:lnTo>
                  <a:pt x="571" y="213"/>
                </a:lnTo>
                <a:lnTo>
                  <a:pt x="574" y="225"/>
                </a:lnTo>
                <a:lnTo>
                  <a:pt x="577" y="234"/>
                </a:lnTo>
                <a:lnTo>
                  <a:pt x="588" y="240"/>
                </a:lnTo>
                <a:lnTo>
                  <a:pt x="604" y="249"/>
                </a:lnTo>
                <a:lnTo>
                  <a:pt x="615" y="252"/>
                </a:lnTo>
                <a:lnTo>
                  <a:pt x="625" y="255"/>
                </a:lnTo>
                <a:lnTo>
                  <a:pt x="635" y="258"/>
                </a:lnTo>
                <a:lnTo>
                  <a:pt x="648" y="261"/>
                </a:lnTo>
                <a:lnTo>
                  <a:pt x="662" y="261"/>
                </a:lnTo>
                <a:lnTo>
                  <a:pt x="672" y="261"/>
                </a:lnTo>
              </a:path>
            </a:pathLst>
          </a:custGeom>
          <a:noFill/>
          <a:ln w="50800" cap="rnd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4" name="Group 7"/>
          <p:cNvGrpSpPr>
            <a:grpSpLocks/>
          </p:cNvGrpSpPr>
          <p:nvPr/>
        </p:nvGrpSpPr>
        <p:grpSpPr bwMode="auto">
          <a:xfrm>
            <a:off x="4495800" y="4846638"/>
            <a:ext cx="885825" cy="909637"/>
            <a:chOff x="2766" y="3251"/>
            <a:chExt cx="558" cy="573"/>
          </a:xfrm>
        </p:grpSpPr>
        <p:sp>
          <p:nvSpPr>
            <p:cNvPr id="29745" name="Oval 8"/>
            <p:cNvSpPr>
              <a:spLocks noChangeArrowheads="1"/>
            </p:cNvSpPr>
            <p:nvPr/>
          </p:nvSpPr>
          <p:spPr bwMode="auto">
            <a:xfrm>
              <a:off x="3184" y="3374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9"/>
            <p:cNvSpPr>
              <a:spLocks noChangeArrowheads="1"/>
            </p:cNvSpPr>
            <p:nvPr/>
          </p:nvSpPr>
          <p:spPr bwMode="auto">
            <a:xfrm>
              <a:off x="3132" y="34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10"/>
            <p:cNvSpPr>
              <a:spLocks noChangeArrowheads="1"/>
            </p:cNvSpPr>
            <p:nvPr/>
          </p:nvSpPr>
          <p:spPr bwMode="auto">
            <a:xfrm>
              <a:off x="3073" y="355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Oval 11"/>
            <p:cNvSpPr>
              <a:spLocks noChangeArrowheads="1"/>
            </p:cNvSpPr>
            <p:nvPr/>
          </p:nvSpPr>
          <p:spPr bwMode="auto">
            <a:xfrm>
              <a:off x="2984" y="363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12"/>
            <p:cNvSpPr>
              <a:spLocks noChangeArrowheads="1"/>
            </p:cNvSpPr>
            <p:nvPr/>
          </p:nvSpPr>
          <p:spPr bwMode="auto">
            <a:xfrm>
              <a:off x="2880" y="36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Oval 13"/>
            <p:cNvSpPr>
              <a:spLocks noChangeArrowheads="1"/>
            </p:cNvSpPr>
            <p:nvPr/>
          </p:nvSpPr>
          <p:spPr bwMode="auto">
            <a:xfrm>
              <a:off x="2766" y="3696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Oval 14"/>
            <p:cNvSpPr>
              <a:spLocks noChangeArrowheads="1"/>
            </p:cNvSpPr>
            <p:nvPr/>
          </p:nvSpPr>
          <p:spPr bwMode="auto">
            <a:xfrm>
              <a:off x="3196" y="325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5" name="Group 15"/>
          <p:cNvGrpSpPr>
            <a:grpSpLocks/>
          </p:cNvGrpSpPr>
          <p:nvPr/>
        </p:nvGrpSpPr>
        <p:grpSpPr bwMode="auto">
          <a:xfrm rot="16200000" flipV="1">
            <a:off x="3798094" y="4131469"/>
            <a:ext cx="885825" cy="909637"/>
            <a:chOff x="2766" y="3251"/>
            <a:chExt cx="558" cy="573"/>
          </a:xfrm>
        </p:grpSpPr>
        <p:sp>
          <p:nvSpPr>
            <p:cNvPr id="29738" name="Oval 16"/>
            <p:cNvSpPr>
              <a:spLocks noChangeArrowheads="1"/>
            </p:cNvSpPr>
            <p:nvPr/>
          </p:nvSpPr>
          <p:spPr bwMode="auto">
            <a:xfrm>
              <a:off x="3184" y="3374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17"/>
            <p:cNvSpPr>
              <a:spLocks noChangeArrowheads="1"/>
            </p:cNvSpPr>
            <p:nvPr/>
          </p:nvSpPr>
          <p:spPr bwMode="auto">
            <a:xfrm>
              <a:off x="3132" y="34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18"/>
            <p:cNvSpPr>
              <a:spLocks noChangeArrowheads="1"/>
            </p:cNvSpPr>
            <p:nvPr/>
          </p:nvSpPr>
          <p:spPr bwMode="auto">
            <a:xfrm>
              <a:off x="3073" y="355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Oval 19"/>
            <p:cNvSpPr>
              <a:spLocks noChangeArrowheads="1"/>
            </p:cNvSpPr>
            <p:nvPr/>
          </p:nvSpPr>
          <p:spPr bwMode="auto">
            <a:xfrm>
              <a:off x="2984" y="363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Oval 20"/>
            <p:cNvSpPr>
              <a:spLocks noChangeArrowheads="1"/>
            </p:cNvSpPr>
            <p:nvPr/>
          </p:nvSpPr>
          <p:spPr bwMode="auto">
            <a:xfrm>
              <a:off x="2880" y="36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Oval 21"/>
            <p:cNvSpPr>
              <a:spLocks noChangeArrowheads="1"/>
            </p:cNvSpPr>
            <p:nvPr/>
          </p:nvSpPr>
          <p:spPr bwMode="auto">
            <a:xfrm>
              <a:off x="2766" y="3696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Oval 22"/>
            <p:cNvSpPr>
              <a:spLocks noChangeArrowheads="1"/>
            </p:cNvSpPr>
            <p:nvPr/>
          </p:nvSpPr>
          <p:spPr bwMode="auto">
            <a:xfrm>
              <a:off x="3196" y="325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6" name="Group 23"/>
          <p:cNvGrpSpPr>
            <a:grpSpLocks/>
          </p:cNvGrpSpPr>
          <p:nvPr/>
        </p:nvGrpSpPr>
        <p:grpSpPr bwMode="auto">
          <a:xfrm flipV="1">
            <a:off x="4495800" y="4143375"/>
            <a:ext cx="885825" cy="909638"/>
            <a:chOff x="2766" y="3251"/>
            <a:chExt cx="558" cy="573"/>
          </a:xfrm>
        </p:grpSpPr>
        <p:sp>
          <p:nvSpPr>
            <p:cNvPr id="29731" name="Oval 24"/>
            <p:cNvSpPr>
              <a:spLocks noChangeArrowheads="1"/>
            </p:cNvSpPr>
            <p:nvPr/>
          </p:nvSpPr>
          <p:spPr bwMode="auto">
            <a:xfrm>
              <a:off x="3184" y="3374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Oval 25"/>
            <p:cNvSpPr>
              <a:spLocks noChangeArrowheads="1"/>
            </p:cNvSpPr>
            <p:nvPr/>
          </p:nvSpPr>
          <p:spPr bwMode="auto">
            <a:xfrm>
              <a:off x="3132" y="34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26"/>
            <p:cNvSpPr>
              <a:spLocks noChangeArrowheads="1"/>
            </p:cNvSpPr>
            <p:nvPr/>
          </p:nvSpPr>
          <p:spPr bwMode="auto">
            <a:xfrm>
              <a:off x="3073" y="355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27"/>
            <p:cNvSpPr>
              <a:spLocks noChangeArrowheads="1"/>
            </p:cNvSpPr>
            <p:nvPr/>
          </p:nvSpPr>
          <p:spPr bwMode="auto">
            <a:xfrm>
              <a:off x="2984" y="363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28"/>
            <p:cNvSpPr>
              <a:spLocks noChangeArrowheads="1"/>
            </p:cNvSpPr>
            <p:nvPr/>
          </p:nvSpPr>
          <p:spPr bwMode="auto">
            <a:xfrm>
              <a:off x="2880" y="36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Oval 29"/>
            <p:cNvSpPr>
              <a:spLocks noChangeArrowheads="1"/>
            </p:cNvSpPr>
            <p:nvPr/>
          </p:nvSpPr>
          <p:spPr bwMode="auto">
            <a:xfrm>
              <a:off x="2766" y="3696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Oval 30"/>
            <p:cNvSpPr>
              <a:spLocks noChangeArrowheads="1"/>
            </p:cNvSpPr>
            <p:nvPr/>
          </p:nvSpPr>
          <p:spPr bwMode="auto">
            <a:xfrm>
              <a:off x="3196" y="325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7" name="Group 31"/>
          <p:cNvGrpSpPr>
            <a:grpSpLocks/>
          </p:cNvGrpSpPr>
          <p:nvPr/>
        </p:nvGrpSpPr>
        <p:grpSpPr bwMode="auto">
          <a:xfrm flipH="1">
            <a:off x="3781425" y="4838700"/>
            <a:ext cx="885825" cy="909638"/>
            <a:chOff x="2766" y="3251"/>
            <a:chExt cx="558" cy="573"/>
          </a:xfrm>
        </p:grpSpPr>
        <p:sp>
          <p:nvSpPr>
            <p:cNvPr id="29724" name="Oval 32"/>
            <p:cNvSpPr>
              <a:spLocks noChangeArrowheads="1"/>
            </p:cNvSpPr>
            <p:nvPr/>
          </p:nvSpPr>
          <p:spPr bwMode="auto">
            <a:xfrm>
              <a:off x="3184" y="3374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Oval 33"/>
            <p:cNvSpPr>
              <a:spLocks noChangeArrowheads="1"/>
            </p:cNvSpPr>
            <p:nvPr/>
          </p:nvSpPr>
          <p:spPr bwMode="auto">
            <a:xfrm>
              <a:off x="3132" y="34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34"/>
            <p:cNvSpPr>
              <a:spLocks noChangeArrowheads="1"/>
            </p:cNvSpPr>
            <p:nvPr/>
          </p:nvSpPr>
          <p:spPr bwMode="auto">
            <a:xfrm>
              <a:off x="3073" y="355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35"/>
            <p:cNvSpPr>
              <a:spLocks noChangeArrowheads="1"/>
            </p:cNvSpPr>
            <p:nvPr/>
          </p:nvSpPr>
          <p:spPr bwMode="auto">
            <a:xfrm>
              <a:off x="2984" y="363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6"/>
            <p:cNvSpPr>
              <a:spLocks noChangeArrowheads="1"/>
            </p:cNvSpPr>
            <p:nvPr/>
          </p:nvSpPr>
          <p:spPr bwMode="auto">
            <a:xfrm>
              <a:off x="2880" y="3679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37"/>
            <p:cNvSpPr>
              <a:spLocks noChangeArrowheads="1"/>
            </p:cNvSpPr>
            <p:nvPr/>
          </p:nvSpPr>
          <p:spPr bwMode="auto">
            <a:xfrm>
              <a:off x="2766" y="3696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Oval 38"/>
            <p:cNvSpPr>
              <a:spLocks noChangeArrowheads="1"/>
            </p:cNvSpPr>
            <p:nvPr/>
          </p:nvSpPr>
          <p:spPr bwMode="auto">
            <a:xfrm>
              <a:off x="3196" y="3251"/>
              <a:ext cx="128" cy="12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8" name="Rectangle 39"/>
          <p:cNvSpPr>
            <a:spLocks noChangeArrowheads="1"/>
          </p:cNvSpPr>
          <p:nvPr/>
        </p:nvSpPr>
        <p:spPr bwMode="auto">
          <a:xfrm>
            <a:off x="4546600" y="3641725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40"/>
          <p:cNvSpPr>
            <a:spLocks noChangeArrowheads="1"/>
          </p:cNvSpPr>
          <p:nvPr/>
        </p:nvSpPr>
        <p:spPr bwMode="auto">
          <a:xfrm rot="-2615039">
            <a:off x="3771900" y="3933825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41"/>
          <p:cNvSpPr>
            <a:spLocks noChangeArrowheads="1"/>
          </p:cNvSpPr>
          <p:nvPr/>
        </p:nvSpPr>
        <p:spPr bwMode="auto">
          <a:xfrm rot="2847071">
            <a:off x="3657600" y="5461000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42"/>
          <p:cNvSpPr>
            <a:spLocks noChangeArrowheads="1"/>
          </p:cNvSpPr>
          <p:nvPr/>
        </p:nvSpPr>
        <p:spPr bwMode="auto">
          <a:xfrm rot="-2692211">
            <a:off x="5334000" y="5562600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43"/>
          <p:cNvSpPr>
            <a:spLocks noChangeArrowheads="1"/>
          </p:cNvSpPr>
          <p:nvPr/>
        </p:nvSpPr>
        <p:spPr bwMode="auto">
          <a:xfrm rot="3215307">
            <a:off x="5410200" y="4059238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44"/>
          <p:cNvSpPr>
            <a:spLocks noChangeArrowheads="1"/>
          </p:cNvSpPr>
          <p:nvPr/>
        </p:nvSpPr>
        <p:spPr bwMode="auto">
          <a:xfrm rot="5400000">
            <a:off x="3429000" y="4711700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45"/>
          <p:cNvSpPr>
            <a:spLocks noChangeArrowheads="1"/>
          </p:cNvSpPr>
          <p:nvPr/>
        </p:nvSpPr>
        <p:spPr bwMode="auto">
          <a:xfrm rot="-5400000">
            <a:off x="5638800" y="4724400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46"/>
          <p:cNvSpPr>
            <a:spLocks noChangeArrowheads="1"/>
          </p:cNvSpPr>
          <p:nvPr/>
        </p:nvSpPr>
        <p:spPr bwMode="auto">
          <a:xfrm>
            <a:off x="4533900" y="5867400"/>
            <a:ext cx="76200" cy="381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48"/>
          <p:cNvSpPr>
            <a:spLocks noChangeShapeType="1"/>
          </p:cNvSpPr>
          <p:nvPr/>
        </p:nvSpPr>
        <p:spPr bwMode="auto">
          <a:xfrm flipH="1">
            <a:off x="4800600" y="4191000"/>
            <a:ext cx="1447800" cy="762000"/>
          </a:xfrm>
          <a:prstGeom prst="line">
            <a:avLst/>
          </a:prstGeom>
          <a:noFill/>
          <a:ln w="317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Text Box 49" descr="Small confetti"/>
          <p:cNvSpPr txBox="1">
            <a:spLocks noChangeArrowheads="1"/>
          </p:cNvSpPr>
          <p:nvPr/>
        </p:nvSpPr>
        <p:spPr bwMode="auto">
          <a:xfrm>
            <a:off x="6245225" y="3898900"/>
            <a:ext cx="255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solidFill>
                  <a:srgbClr val="990033"/>
                </a:solidFill>
                <a:latin typeface="Trebuchet MS" pitchFamily="34" charset="0"/>
              </a:rPr>
              <a:t>RNA or DNA core</a:t>
            </a:r>
          </a:p>
        </p:txBody>
      </p:sp>
      <p:sp>
        <p:nvSpPr>
          <p:cNvPr id="29718" name="Line 50"/>
          <p:cNvSpPr>
            <a:spLocks noChangeShapeType="1"/>
          </p:cNvSpPr>
          <p:nvPr/>
        </p:nvSpPr>
        <p:spPr bwMode="auto">
          <a:xfrm rot="-2570862">
            <a:off x="2492375" y="5110163"/>
            <a:ext cx="1154113" cy="639762"/>
          </a:xfrm>
          <a:prstGeom prst="line">
            <a:avLst/>
          </a:prstGeom>
          <a:noFill/>
          <a:ln w="317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51"/>
          <p:cNvSpPr>
            <a:spLocks noChangeShapeType="1"/>
          </p:cNvSpPr>
          <p:nvPr/>
        </p:nvSpPr>
        <p:spPr bwMode="auto">
          <a:xfrm rot="1521189" flipH="1">
            <a:off x="5519738" y="5645150"/>
            <a:ext cx="817562" cy="385763"/>
          </a:xfrm>
          <a:prstGeom prst="line">
            <a:avLst/>
          </a:prstGeom>
          <a:noFill/>
          <a:ln w="317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52"/>
          <p:cNvSpPr>
            <a:spLocks noChangeShapeType="1"/>
          </p:cNvSpPr>
          <p:nvPr/>
        </p:nvSpPr>
        <p:spPr bwMode="auto">
          <a:xfrm rot="9576057" flipH="1" flipV="1">
            <a:off x="2438400" y="4114800"/>
            <a:ext cx="1447800" cy="762000"/>
          </a:xfrm>
          <a:prstGeom prst="line">
            <a:avLst/>
          </a:prstGeom>
          <a:noFill/>
          <a:ln w="3175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Text Box 53" descr="Small confetti"/>
          <p:cNvSpPr txBox="1">
            <a:spLocks noChangeArrowheads="1"/>
          </p:cNvSpPr>
          <p:nvPr/>
        </p:nvSpPr>
        <p:spPr bwMode="auto">
          <a:xfrm>
            <a:off x="1181100" y="41148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solidFill>
                  <a:srgbClr val="990033"/>
                </a:solidFill>
                <a:latin typeface="Trebuchet MS" pitchFamily="34" charset="0"/>
              </a:rPr>
              <a:t>Capsid</a:t>
            </a:r>
          </a:p>
        </p:txBody>
      </p:sp>
      <p:sp>
        <p:nvSpPr>
          <p:cNvPr id="29722" name="Text Box 54" descr="Small confetti"/>
          <p:cNvSpPr txBox="1">
            <a:spLocks noChangeArrowheads="1"/>
          </p:cNvSpPr>
          <p:nvPr/>
        </p:nvSpPr>
        <p:spPr bwMode="auto">
          <a:xfrm>
            <a:off x="6324600" y="55626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solidFill>
                  <a:srgbClr val="990033"/>
                </a:solidFill>
                <a:latin typeface="Trebuchet MS" pitchFamily="34" charset="0"/>
              </a:rPr>
              <a:t>Viral protein</a:t>
            </a:r>
          </a:p>
        </p:txBody>
      </p:sp>
      <p:sp>
        <p:nvSpPr>
          <p:cNvPr id="29723" name="Text Box 55" descr="Small confetti"/>
          <p:cNvSpPr txBox="1">
            <a:spLocks noChangeArrowheads="1"/>
          </p:cNvSpPr>
          <p:nvPr/>
        </p:nvSpPr>
        <p:spPr bwMode="auto">
          <a:xfrm>
            <a:off x="901700" y="5359400"/>
            <a:ext cx="1493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solidFill>
                  <a:srgbClr val="990033"/>
                </a:solidFill>
                <a:latin typeface="Trebuchet MS" pitchFamily="34" charset="0"/>
              </a:rPr>
              <a:t>Envelope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3581400" cy="1676400"/>
          </a:xfrm>
        </p:spPr>
        <p:txBody>
          <a:bodyPr/>
          <a:lstStyle/>
          <a:p>
            <a:pPr eaLnBrk="1" hangingPunct="1"/>
            <a:r>
              <a:rPr lang="en-US"/>
              <a:t>Variola:</a:t>
            </a:r>
            <a:br>
              <a:rPr lang="en-US"/>
            </a:br>
            <a:r>
              <a:rPr lang="en-US"/>
              <a:t>Smallpox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9144000" cy="3459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Cause of epidemics throughout history of man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Infects only humans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Target of first vaccine, developed by Edward Jenner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Last known case in 1977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Officially exists in only two repositories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Centers for Disease Control and Prevention (US)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State Research Center for Virology and Biotechnology (Russia)</a:t>
            </a:r>
          </a:p>
        </p:txBody>
      </p:sp>
      <p:pic>
        <p:nvPicPr>
          <p:cNvPr id="33796" name="Picture 4" descr="Je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150"/>
            <a:ext cx="3657600" cy="27686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52988" y="6553200"/>
            <a:ext cx="4291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http://www.personal.psu.edu/jel5/micro/art.htm</a:t>
            </a:r>
          </a:p>
        </p:txBody>
      </p:sp>
      <p:pic>
        <p:nvPicPr>
          <p:cNvPr id="33798" name="Picture 7" descr="smallpox-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03425" cy="28194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-3175" y="6553200"/>
            <a:ext cx="396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http://www.aapa.org/clinissues/BTtables.htm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Smallpox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Grows in cells lining the respiratory tract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Spread by coughing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Highly infectious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Mortality rate of about 30%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Unvaccinated population is vulnerable</a:t>
            </a:r>
          </a:p>
        </p:txBody>
      </p:sp>
      <p:pic>
        <p:nvPicPr>
          <p:cNvPr id="34820" name="Picture 4" descr="smallpox3_lo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/>
          <a:stretch/>
        </p:blipFill>
        <p:spPr bwMode="auto">
          <a:xfrm>
            <a:off x="5177811" y="4267200"/>
            <a:ext cx="3737589" cy="24511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60900" y="6397823"/>
            <a:ext cx="3982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http://www.aapa.org/clinissues/BTtables.htm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French and Indian Wars (1754-1767)</a:t>
            </a:r>
          </a:p>
          <a:p>
            <a:pPr lvl="1" eaLnBrk="1" hangingPunct="1"/>
            <a:r>
              <a:rPr lang="en-US" sz="2400"/>
              <a:t>British forces gave smallpox-laden blankets to the Native Americans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Biowarfare: an Ancient Enterprise</a:t>
            </a:r>
          </a:p>
        </p:txBody>
      </p:sp>
      <p:pic>
        <p:nvPicPr>
          <p:cNvPr id="5124" name="Picture 6" descr="smallpox ind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876550"/>
            <a:ext cx="4914900" cy="34734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676400" y="6427788"/>
            <a:ext cx="577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http://www.bethelhistorical.org/Molly_Ockett_and_Her_World.html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Smallpox as a Weapon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36550" y="1524000"/>
            <a:ext cx="41592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Favoring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Can be spread as an aerosol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Highly infectious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 lethality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No treatments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Person-to-person spread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800600" y="1517650"/>
            <a:ext cx="426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Availability severely limited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Skill required for culture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Control of spread is difficult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60413" y="4114800"/>
            <a:ext cx="32623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>
                <a:solidFill>
                  <a:srgbClr val="990033"/>
                </a:solidFill>
                <a:latin typeface="Trebuchet MS" pitchFamily="34" charset="0"/>
              </a:rPr>
              <a:t>Defenses</a:t>
            </a:r>
            <a:endParaRPr lang="en-US" sz="3200">
              <a:solidFill>
                <a:srgbClr val="990033"/>
              </a:solidFill>
              <a:latin typeface="Trebuchet MS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Vaccines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Quarantine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Supportive care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989013" y="6488113"/>
            <a:ext cx="8154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http://www3.niaid.nih.gov/topics/BiodefenseRelated/Biodefense/PublicMedia/image_library.htm</a:t>
            </a:r>
          </a:p>
        </p:txBody>
      </p:sp>
      <p:pic>
        <p:nvPicPr>
          <p:cNvPr id="35847" name="Picture 8" descr="smallpox vacc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324225"/>
            <a:ext cx="4114800" cy="3044825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934200" cy="1143000"/>
          </a:xfrm>
        </p:spPr>
        <p:txBody>
          <a:bodyPr/>
          <a:lstStyle/>
          <a:p>
            <a:pPr eaLnBrk="1" hangingPunct="1"/>
            <a:r>
              <a:rPr lang="en-US"/>
              <a:t>Ebola and Marburg Viruses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558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Filoviruses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Cause hemorrhagic fevers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None occur naturally in the 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Carried by animals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Transmitted to people accidentally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Easily spread to other people by bodily fluids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584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http://www.cnn.com/HEALTH/9604/16/nfm/ebola.levine/index.html</a:t>
            </a:r>
          </a:p>
        </p:txBody>
      </p:sp>
      <p:pic>
        <p:nvPicPr>
          <p:cNvPr id="36869" name="Picture 6" descr="e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23988"/>
            <a:ext cx="1943100" cy="2773362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499350" y="4205288"/>
            <a:ext cx="1354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33"/>
                </a:solidFill>
                <a:latin typeface="Trebuchet MS" pitchFamily="34" charset="0"/>
              </a:rPr>
              <a:t>Ebola virus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71475"/>
            <a:ext cx="5105400" cy="1143000"/>
          </a:xfrm>
        </p:spPr>
        <p:txBody>
          <a:bodyPr/>
          <a:lstStyle/>
          <a:p>
            <a:pPr eaLnBrk="1" hangingPunct="1"/>
            <a:r>
              <a:rPr lang="en-US" sz="4000"/>
              <a:t>Pathology of Viral </a:t>
            </a:r>
            <a:br>
              <a:rPr lang="en-US" sz="4000"/>
            </a:br>
            <a:r>
              <a:rPr lang="en-US" sz="4000"/>
              <a:t>Hemorrhagic Fevers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810000"/>
          </a:xfrm>
        </p:spPr>
        <p:txBody>
          <a:bodyPr/>
          <a:lstStyle/>
          <a:p>
            <a:pPr eaLnBrk="1" hangingPunct="1"/>
            <a:r>
              <a:rPr lang="en-US" dirty="0"/>
              <a:t>High fatality rates</a:t>
            </a:r>
          </a:p>
          <a:p>
            <a:pPr eaLnBrk="1" hangingPunct="1"/>
            <a:r>
              <a:rPr lang="en-US" dirty="0"/>
              <a:t>Cause bleeding</a:t>
            </a:r>
          </a:p>
          <a:p>
            <a:pPr lvl="1" eaLnBrk="1" hangingPunct="1"/>
            <a:r>
              <a:rPr lang="en-US" dirty="0"/>
              <a:t>Low levels of platelets</a:t>
            </a:r>
          </a:p>
          <a:p>
            <a:pPr lvl="1" eaLnBrk="1" hangingPunct="1"/>
            <a:r>
              <a:rPr lang="en-US" dirty="0"/>
              <a:t>Damage to cells of the blood vessels?</a:t>
            </a:r>
          </a:p>
          <a:p>
            <a:pPr lvl="1" eaLnBrk="1" hangingPunct="1"/>
            <a:r>
              <a:rPr lang="en-US" dirty="0"/>
              <a:t>Changes in the function of the blood clotting system?</a:t>
            </a:r>
          </a:p>
          <a:p>
            <a:pPr eaLnBrk="1" hangingPunct="1"/>
            <a:r>
              <a:rPr lang="en-US" dirty="0"/>
              <a:t>Failure of multiple organ systems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37063" y="6477000"/>
            <a:ext cx="455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http://abcnews.go.com/Health/wireStory?id=3681171</a:t>
            </a:r>
          </a:p>
        </p:txBody>
      </p:sp>
      <p:pic>
        <p:nvPicPr>
          <p:cNvPr id="37893" name="Picture 5" descr="ap_congo_ebola_071003_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781425" cy="28384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781800" y="3244850"/>
            <a:ext cx="223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0033"/>
                </a:solidFill>
                <a:latin typeface="Trebuchet MS" pitchFamily="34" charset="0"/>
              </a:rPr>
              <a:t>Kampungu, Congo</a:t>
            </a:r>
          </a:p>
          <a:p>
            <a:pPr eaLnBrk="1" hangingPunct="1"/>
            <a:r>
              <a:rPr lang="en-US">
                <a:solidFill>
                  <a:srgbClr val="990033"/>
                </a:solidFill>
                <a:latin typeface="Trebuchet MS" pitchFamily="34" charset="0"/>
              </a:rPr>
              <a:t>September 29, 2007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Hemorrhagic Fever Viruses as Weapons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6550" y="1524000"/>
            <a:ext cx="38576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Favoring Use as a Weapon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Available in nature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Highly infectious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High lethality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Few treatments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Person-to-person spread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800600" y="1517650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3399"/>
                </a:solidFill>
                <a:latin typeface="Trebuchet MS" pitchFamily="34" charset="0"/>
              </a:rPr>
              <a:t>Limiting Use as a Weapon</a:t>
            </a: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Skill required for culture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Trebuchet MS" pitchFamily="34" charset="0"/>
              </a:rPr>
              <a:t>Control of spread is difficult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940050" y="3962400"/>
            <a:ext cx="32623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>
                <a:solidFill>
                  <a:srgbClr val="990033"/>
                </a:solidFill>
                <a:latin typeface="Trebuchet MS" pitchFamily="34" charset="0"/>
              </a:rPr>
              <a:t>Defenses</a:t>
            </a:r>
            <a:endParaRPr lang="en-US" sz="3200">
              <a:solidFill>
                <a:srgbClr val="990033"/>
              </a:solidFill>
              <a:latin typeface="Trebuchet MS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Ribavirin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Supportive care</a:t>
            </a:r>
          </a:p>
          <a:p>
            <a:pPr algn="ctr" eaLnBrk="1" hangingPunct="1">
              <a:buFontTx/>
              <a:buChar char="•"/>
            </a:pPr>
            <a:r>
              <a:rPr lang="en-US" sz="3200">
                <a:solidFill>
                  <a:srgbClr val="990033"/>
                </a:solidFill>
                <a:latin typeface="Trebuchet MS" pitchFamily="34" charset="0"/>
              </a:rPr>
              <a:t>Quarantine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400" y="6477000"/>
            <a:ext cx="4967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http://www.cdc.gov/ncidod/dvrd/spb/mnpages/icposters/</a:t>
            </a:r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1000"/>
            <a:ext cx="2640012" cy="20574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83063"/>
            <a:ext cx="2743200" cy="2065337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US Biodefense Programs</a:t>
            </a:r>
            <a:br>
              <a:rPr lang="en-US" sz="4000"/>
            </a:br>
            <a:r>
              <a:rPr lang="en-US" sz="2400">
                <a:solidFill>
                  <a:srgbClr val="990033"/>
                </a:solidFill>
              </a:rPr>
              <a:t>http://www3.niaid.nih.gov/topics/BiodefenseRelated/</a:t>
            </a: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17638"/>
            <a:ext cx="7467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Bioweapons in 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7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Geneva Protocol (1925)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Prohibited use of chemical and biological weapons in warfare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Did not address production of such weapons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Had no provisions for enforcement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Active programs to develop bioweapons in the US, USSR, UK, France, and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Biological Weapons Convention (1975)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Forbids the development, production, and stockpiling of biological and toxin weapons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Ratified by 158 governments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3"/>
          <a:stretch/>
        </p:blipFill>
        <p:spPr>
          <a:xfrm>
            <a:off x="5791200" y="4826362"/>
            <a:ext cx="3124200" cy="1879238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64008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90033"/>
                </a:solidFill>
                <a:latin typeface="+mn-lt"/>
              </a:rPr>
              <a:t>http://www.un.org/disarmament/content/slideshow/bwc/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21</a:t>
            </a:r>
            <a:r>
              <a:rPr lang="en-US" sz="4000" baseline="30000"/>
              <a:t>st</a:t>
            </a:r>
            <a:r>
              <a:rPr lang="en-US" sz="4000"/>
              <a:t> Century Concern:  Bioterrorism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181600" cy="4525963"/>
          </a:xfrm>
        </p:spPr>
        <p:txBody>
          <a:bodyPr/>
          <a:lstStyle/>
          <a:p>
            <a:pPr eaLnBrk="1" hangingPunct="1"/>
            <a:r>
              <a:rPr lang="en-US"/>
              <a:t>The US anthrax attacks</a:t>
            </a:r>
          </a:p>
          <a:p>
            <a:pPr lvl="1" eaLnBrk="1" hangingPunct="1"/>
            <a:r>
              <a:rPr lang="en-US" sz="2400"/>
              <a:t>Seven letters containing anthrax spores were mailed in September and October 2001</a:t>
            </a:r>
          </a:p>
          <a:p>
            <a:pPr lvl="1" eaLnBrk="1" hangingPunct="1"/>
            <a:r>
              <a:rPr lang="en-US" sz="2400"/>
              <a:t>22 people were infected; five died</a:t>
            </a:r>
          </a:p>
          <a:p>
            <a:pPr lvl="1" eaLnBrk="1" hangingPunct="1"/>
            <a:r>
              <a:rPr lang="en-US" sz="2400"/>
              <a:t>The FBI concluded a former Army researcher acted alone</a:t>
            </a:r>
          </a:p>
        </p:txBody>
      </p:sp>
      <p:pic>
        <p:nvPicPr>
          <p:cNvPr id="8196" name="Picture 4" descr="anthrax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752600"/>
            <a:ext cx="3241675" cy="38100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anthrax envel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91088"/>
            <a:ext cx="3048000" cy="179705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48200" y="6427788"/>
            <a:ext cx="449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990033"/>
                </a:solidFill>
                <a:latin typeface="Trebuchet MS" pitchFamily="34" charset="0"/>
              </a:rPr>
              <a:t>http://www.fbi.gov/pressrel/pressrel01/102301.htm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/>
              <a:t>Centers for Disease Control and Prevention’s Select Agent List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Tier 1 (the really bad guys)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Greatest risk for misuse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Highest potential for: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Mass casualties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Adverse effects to the economy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 dirty="0"/>
              <a:t>Adverse effects on critical infrastructure</a:t>
            </a:r>
          </a:p>
          <a:p>
            <a:pPr marL="1200150" lvl="2" indent="-342900" eaLnBrk="1" hangingPunct="1">
              <a:lnSpc>
                <a:spcPct val="90000"/>
              </a:lnSpc>
            </a:pPr>
            <a:r>
              <a:rPr lang="en-US"/>
              <a:t>Public panic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36281"/>
            <a:ext cx="2533650" cy="1900238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2645022" y="6581001"/>
            <a:ext cx="3034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 dirty="0">
                <a:solidFill>
                  <a:srgbClr val="990033"/>
                </a:solidFill>
                <a:latin typeface="Trebuchet MS" pitchFamily="34" charset="0"/>
              </a:rPr>
              <a:t>http://adorngeoist.wikispaces.com/SARs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Some Tier 1 Select Agents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27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/>
              <a:t>Bacillus </a:t>
            </a:r>
            <a:r>
              <a:rPr lang="en-US" sz="2800" i="1" dirty="0" err="1"/>
              <a:t>anthracis</a:t>
            </a:r>
            <a:endParaRPr lang="en-US" sz="2800" i="1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Anthrax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/>
              <a:t>Yersinia pestis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Plague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/>
              <a:t>Francisella tularensis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Tularemia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/>
              <a:t>Clostridium botulinum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Botulism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Variola</a:t>
            </a:r>
            <a:r>
              <a:rPr lang="en-US" sz="2800" dirty="0"/>
              <a:t> major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Smallpox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Ebola and Marburg viruses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Viral hemorrhagic fevers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76688" y="1066800"/>
            <a:ext cx="5091112" cy="5715000"/>
            <a:chOff x="2505" y="672"/>
            <a:chExt cx="3207" cy="3600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3578" y="2160"/>
              <a:ext cx="2122" cy="1779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50 kg of anthrax spores dispersed by a crop duster over a city of 500,000 could kill about 95,000 people.</a:t>
              </a:r>
            </a:p>
            <a:p>
              <a:pPr>
                <a:spcBef>
                  <a:spcPct val="30000"/>
                </a:spcBef>
                <a:spcAft>
                  <a:spcPct val="5000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Similar dispersal of </a:t>
              </a:r>
              <a:r>
                <a:rPr lang="en-US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F. tularensis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could kill as many as 30,000 people.</a:t>
              </a:r>
            </a:p>
            <a:p>
              <a:pPr>
                <a:spcBef>
                  <a:spcPct val="30000"/>
                </a:spcBef>
                <a:defRPr/>
              </a:pPr>
              <a:r>
                <a:rPr lang="en-US" sz="1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Health Aspects of Chemical and Biological Weapons. World Health Organization, 1970.</a:t>
              </a:r>
            </a:p>
            <a:p>
              <a:pPr>
                <a:spcBef>
                  <a:spcPct val="30000"/>
                </a:spcBef>
                <a:defRPr/>
              </a:pPr>
              <a:endPara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pic>
          <p:nvPicPr>
            <p:cNvPr id="9222" name="Picture 5" descr="784px-Crop_Dus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" y="768"/>
              <a:ext cx="1776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3530" y="672"/>
              <a:ext cx="2112" cy="3216"/>
            </a:xfrm>
            <a:prstGeom prst="rect">
              <a:avLst/>
            </a:prstGeom>
            <a:noFill/>
            <a:ln w="38100" cmpd="dbl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2505" y="4080"/>
              <a:ext cx="32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>
                  <a:solidFill>
                    <a:srgbClr val="990033"/>
                  </a:solidFill>
                  <a:latin typeface="Trebuchet MS" pitchFamily="34" charset="0"/>
                </a:rPr>
                <a:t>http://commons.wikimedia.org/wiki/Image:Crop_Duster.jpg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152400"/>
            <a:ext cx="10058400" cy="1752600"/>
          </a:xfrm>
        </p:spPr>
        <p:txBody>
          <a:bodyPr/>
          <a:lstStyle/>
          <a:p>
            <a:pPr eaLnBrk="1" hangingPunct="1"/>
            <a:r>
              <a:rPr lang="en-US" sz="4000" i="1"/>
              <a:t>B. anthracis, Y. pestis, </a:t>
            </a:r>
            <a:br>
              <a:rPr lang="en-US" sz="4000" i="1"/>
            </a:br>
            <a:r>
              <a:rPr lang="en-US" sz="4000"/>
              <a:t>and </a:t>
            </a:r>
            <a:r>
              <a:rPr lang="en-US" sz="4000" i="1"/>
              <a:t>F. tularensis</a:t>
            </a:r>
            <a:br>
              <a:rPr lang="en-US" sz="4000" i="1"/>
            </a:br>
            <a:endParaRPr lang="en-US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1905000"/>
          </a:xfrm>
        </p:spPr>
        <p:txBody>
          <a:bodyPr/>
          <a:lstStyle/>
          <a:p>
            <a:pPr eaLnBrk="1" hangingPunct="1"/>
            <a:r>
              <a:rPr lang="en-US" sz="2400"/>
              <a:t>All can enter the body through multiple routes</a:t>
            </a:r>
          </a:p>
          <a:p>
            <a:pPr eaLnBrk="1" hangingPunct="1"/>
            <a:r>
              <a:rPr lang="en-US" sz="2400"/>
              <a:t>Infection through the skin causes the mildest disease</a:t>
            </a:r>
          </a:p>
          <a:p>
            <a:pPr eaLnBrk="1" hangingPunct="1"/>
            <a:r>
              <a:rPr lang="en-US" sz="2400"/>
              <a:t>Infection through inhalation causes the worst disease</a:t>
            </a:r>
          </a:p>
          <a:p>
            <a:pPr eaLnBrk="1" hangingPunct="1"/>
            <a:r>
              <a:rPr lang="en-US" sz="2400"/>
              <a:t>Dispersal of aerosols is of greatest concern</a:t>
            </a:r>
          </a:p>
        </p:txBody>
      </p:sp>
      <p:pic>
        <p:nvPicPr>
          <p:cNvPr id="11268" name="Picture 4" descr="114_snee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962400" cy="28987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11200" y="6453188"/>
            <a:ext cx="7705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990033"/>
                </a:solidFill>
                <a:latin typeface="Trebuchet MS" pitchFamily="34" charset="0"/>
              </a:rPr>
              <a:t>http://www.health.qld.gov.au/EndoscopeReprocessing/images/page_images/114_sneeze.jpg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i="1"/>
              <a:t>B. anthracis, Y. pestis, </a:t>
            </a:r>
            <a:br>
              <a:rPr lang="en-US" i="1"/>
            </a:br>
            <a:r>
              <a:rPr lang="en-US"/>
              <a:t>and </a:t>
            </a:r>
            <a:r>
              <a:rPr lang="en-US" i="1"/>
              <a:t>F. tularensis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2239962"/>
          </a:xfrm>
        </p:spPr>
        <p:txBody>
          <a:bodyPr/>
          <a:lstStyle/>
          <a:p>
            <a:pPr eaLnBrk="1" hangingPunct="1"/>
            <a:r>
              <a:rPr lang="en-US" sz="2800" dirty="0"/>
              <a:t>All can avoid getting killed by macrophages.</a:t>
            </a:r>
          </a:p>
          <a:p>
            <a:pPr lvl="1" eaLnBrk="1" hangingPunct="1"/>
            <a:r>
              <a:rPr lang="en-US" sz="2400" dirty="0"/>
              <a:t>The normal role of the macrophage is to ingest and destroy invading microorganisms by the process of phagocytosis.</a:t>
            </a: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5772150" y="4667250"/>
            <a:ext cx="404813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6715125" y="3973513"/>
            <a:ext cx="404813" cy="106362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 descr="75%"/>
          <p:cNvSpPr>
            <a:spLocks noChangeArrowheads="1"/>
          </p:cNvSpPr>
          <p:nvPr/>
        </p:nvSpPr>
        <p:spPr bwMode="auto">
          <a:xfrm>
            <a:off x="5037138" y="4937125"/>
            <a:ext cx="392112" cy="98425"/>
          </a:xfrm>
          <a:prstGeom prst="ellipse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176963" y="4667250"/>
            <a:ext cx="403225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2716213" y="3937000"/>
            <a:ext cx="3575050" cy="1600200"/>
          </a:xfrm>
          <a:custGeom>
            <a:avLst/>
            <a:gdLst>
              <a:gd name="T0" fmla="*/ 2147483647 w 2866"/>
              <a:gd name="T1" fmla="*/ 2147483647 h 1441"/>
              <a:gd name="T2" fmla="*/ 2147483647 w 2866"/>
              <a:gd name="T3" fmla="*/ 2147483647 h 1441"/>
              <a:gd name="T4" fmla="*/ 2147483647 w 2866"/>
              <a:gd name="T5" fmla="*/ 2147483647 h 1441"/>
              <a:gd name="T6" fmla="*/ 2147483647 w 2866"/>
              <a:gd name="T7" fmla="*/ 2147483647 h 1441"/>
              <a:gd name="T8" fmla="*/ 2147483647 w 2866"/>
              <a:gd name="T9" fmla="*/ 2147483647 h 1441"/>
              <a:gd name="T10" fmla="*/ 2147483647 w 2866"/>
              <a:gd name="T11" fmla="*/ 2147483647 h 1441"/>
              <a:gd name="T12" fmla="*/ 2147483647 w 2866"/>
              <a:gd name="T13" fmla="*/ 2147483647 h 1441"/>
              <a:gd name="T14" fmla="*/ 2147483647 w 2866"/>
              <a:gd name="T15" fmla="*/ 2147483647 h 1441"/>
              <a:gd name="T16" fmla="*/ 2147483647 w 2866"/>
              <a:gd name="T17" fmla="*/ 2147483647 h 1441"/>
              <a:gd name="T18" fmla="*/ 2147483647 w 2866"/>
              <a:gd name="T19" fmla="*/ 2147483647 h 1441"/>
              <a:gd name="T20" fmla="*/ 2147483647 w 2866"/>
              <a:gd name="T21" fmla="*/ 2147483647 h 1441"/>
              <a:gd name="T22" fmla="*/ 2147483647 w 2866"/>
              <a:gd name="T23" fmla="*/ 2147483647 h 1441"/>
              <a:gd name="T24" fmla="*/ 2147483647 w 2866"/>
              <a:gd name="T25" fmla="*/ 2147483647 h 1441"/>
              <a:gd name="T26" fmla="*/ 2147483647 w 2866"/>
              <a:gd name="T27" fmla="*/ 2147483647 h 1441"/>
              <a:gd name="T28" fmla="*/ 2147483647 w 2866"/>
              <a:gd name="T29" fmla="*/ 2147483647 h 1441"/>
              <a:gd name="T30" fmla="*/ 2147483647 w 2866"/>
              <a:gd name="T31" fmla="*/ 2147483647 h 1441"/>
              <a:gd name="T32" fmla="*/ 2147483647 w 2866"/>
              <a:gd name="T33" fmla="*/ 2147483647 h 1441"/>
              <a:gd name="T34" fmla="*/ 2147483647 w 2866"/>
              <a:gd name="T35" fmla="*/ 2147483647 h 1441"/>
              <a:gd name="T36" fmla="*/ 2147483647 w 2866"/>
              <a:gd name="T37" fmla="*/ 2147483647 h 1441"/>
              <a:gd name="T38" fmla="*/ 0 w 2866"/>
              <a:gd name="T39" fmla="*/ 2147483647 h 1441"/>
              <a:gd name="T40" fmla="*/ 0 w 2866"/>
              <a:gd name="T41" fmla="*/ 2147483647 h 1441"/>
              <a:gd name="T42" fmla="*/ 2147483647 w 2866"/>
              <a:gd name="T43" fmla="*/ 2147483647 h 1441"/>
              <a:gd name="T44" fmla="*/ 2147483647 w 2866"/>
              <a:gd name="T45" fmla="*/ 2147483647 h 1441"/>
              <a:gd name="T46" fmla="*/ 2147483647 w 2866"/>
              <a:gd name="T47" fmla="*/ 2147483647 h 1441"/>
              <a:gd name="T48" fmla="*/ 2147483647 w 2866"/>
              <a:gd name="T49" fmla="*/ 2147483647 h 1441"/>
              <a:gd name="T50" fmla="*/ 2147483647 w 2866"/>
              <a:gd name="T51" fmla="*/ 2147483647 h 1441"/>
              <a:gd name="T52" fmla="*/ 2147483647 w 2866"/>
              <a:gd name="T53" fmla="*/ 2147483647 h 1441"/>
              <a:gd name="T54" fmla="*/ 2147483647 w 2866"/>
              <a:gd name="T55" fmla="*/ 2147483647 h 1441"/>
              <a:gd name="T56" fmla="*/ 2147483647 w 2866"/>
              <a:gd name="T57" fmla="*/ 0 h 1441"/>
              <a:gd name="T58" fmla="*/ 2147483647 w 2866"/>
              <a:gd name="T59" fmla="*/ 0 h 1441"/>
              <a:gd name="T60" fmla="*/ 2147483647 w 2866"/>
              <a:gd name="T61" fmla="*/ 0 h 1441"/>
              <a:gd name="T62" fmla="*/ 2147483647 w 2866"/>
              <a:gd name="T63" fmla="*/ 2147483647 h 1441"/>
              <a:gd name="T64" fmla="*/ 2147483647 w 2866"/>
              <a:gd name="T65" fmla="*/ 2147483647 h 1441"/>
              <a:gd name="T66" fmla="*/ 2147483647 w 2866"/>
              <a:gd name="T67" fmla="*/ 2147483647 h 1441"/>
              <a:gd name="T68" fmla="*/ 2147483647 w 2866"/>
              <a:gd name="T69" fmla="*/ 2147483647 h 1441"/>
              <a:gd name="T70" fmla="*/ 2147483647 w 2866"/>
              <a:gd name="T71" fmla="*/ 2147483647 h 1441"/>
              <a:gd name="T72" fmla="*/ 2147483647 w 2866"/>
              <a:gd name="T73" fmla="*/ 2147483647 h 1441"/>
              <a:gd name="T74" fmla="*/ 2147483647 w 2866"/>
              <a:gd name="T75" fmla="*/ 2147483647 h 1441"/>
              <a:gd name="T76" fmla="*/ 2147483647 w 2866"/>
              <a:gd name="T77" fmla="*/ 2147483647 h 1441"/>
              <a:gd name="T78" fmla="*/ 2147483647 w 2866"/>
              <a:gd name="T79" fmla="*/ 2147483647 h 1441"/>
              <a:gd name="T80" fmla="*/ 2147483647 w 2866"/>
              <a:gd name="T81" fmla="*/ 2147483647 h 1441"/>
              <a:gd name="T82" fmla="*/ 2147483647 w 2866"/>
              <a:gd name="T83" fmla="*/ 2147483647 h 1441"/>
              <a:gd name="T84" fmla="*/ 2147483647 w 2866"/>
              <a:gd name="T85" fmla="*/ 2147483647 h 1441"/>
              <a:gd name="T86" fmla="*/ 2147483647 w 2866"/>
              <a:gd name="T87" fmla="*/ 2147483647 h 1441"/>
              <a:gd name="T88" fmla="*/ 2147483647 w 2866"/>
              <a:gd name="T89" fmla="*/ 2147483647 h 1441"/>
              <a:gd name="T90" fmla="*/ 2147483647 w 2866"/>
              <a:gd name="T91" fmla="*/ 2147483647 h 1441"/>
              <a:gd name="T92" fmla="*/ 2147483647 w 2866"/>
              <a:gd name="T93" fmla="*/ 2147483647 h 1441"/>
              <a:gd name="T94" fmla="*/ 2147483647 w 2866"/>
              <a:gd name="T95" fmla="*/ 2147483647 h 1441"/>
              <a:gd name="T96" fmla="*/ 2147483647 w 2866"/>
              <a:gd name="T97" fmla="*/ 2147483647 h 1441"/>
              <a:gd name="T98" fmla="*/ 2147483647 w 2866"/>
              <a:gd name="T99" fmla="*/ 2147483647 h 1441"/>
              <a:gd name="T100" fmla="*/ 2147483647 w 2866"/>
              <a:gd name="T101" fmla="*/ 2147483647 h 1441"/>
              <a:gd name="T102" fmla="*/ 2147483647 w 2866"/>
              <a:gd name="T103" fmla="*/ 2147483647 h 1441"/>
              <a:gd name="T104" fmla="*/ 2147483647 w 2866"/>
              <a:gd name="T105" fmla="*/ 2147483647 h 1441"/>
              <a:gd name="T106" fmla="*/ 2147483647 w 2866"/>
              <a:gd name="T107" fmla="*/ 2147483647 h 1441"/>
              <a:gd name="T108" fmla="*/ 2147483647 w 2866"/>
              <a:gd name="T109" fmla="*/ 2147483647 h 1441"/>
              <a:gd name="T110" fmla="*/ 2147483647 w 2866"/>
              <a:gd name="T111" fmla="*/ 2147483647 h 1441"/>
              <a:gd name="T112" fmla="*/ 2147483647 w 2866"/>
              <a:gd name="T113" fmla="*/ 2147483647 h 1441"/>
              <a:gd name="T114" fmla="*/ 2147483647 w 2866"/>
              <a:gd name="T115" fmla="*/ 2147483647 h 14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66"/>
              <a:gd name="T175" fmla="*/ 0 h 1441"/>
              <a:gd name="T176" fmla="*/ 2866 w 2866"/>
              <a:gd name="T177" fmla="*/ 1441 h 14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66" h="1441">
                <a:moveTo>
                  <a:pt x="2504" y="1137"/>
                </a:moveTo>
                <a:lnTo>
                  <a:pt x="2501" y="1170"/>
                </a:lnTo>
                <a:lnTo>
                  <a:pt x="2470" y="1188"/>
                </a:lnTo>
                <a:lnTo>
                  <a:pt x="2460" y="1215"/>
                </a:lnTo>
                <a:lnTo>
                  <a:pt x="2440" y="1242"/>
                </a:lnTo>
                <a:lnTo>
                  <a:pt x="2409" y="1278"/>
                </a:lnTo>
                <a:lnTo>
                  <a:pt x="2379" y="1314"/>
                </a:lnTo>
                <a:lnTo>
                  <a:pt x="2339" y="1350"/>
                </a:lnTo>
                <a:lnTo>
                  <a:pt x="2308" y="1386"/>
                </a:lnTo>
                <a:lnTo>
                  <a:pt x="2278" y="1395"/>
                </a:lnTo>
                <a:lnTo>
                  <a:pt x="2247" y="1404"/>
                </a:lnTo>
                <a:lnTo>
                  <a:pt x="2217" y="1422"/>
                </a:lnTo>
                <a:lnTo>
                  <a:pt x="2187" y="1422"/>
                </a:lnTo>
                <a:lnTo>
                  <a:pt x="2146" y="1422"/>
                </a:lnTo>
                <a:lnTo>
                  <a:pt x="2106" y="1431"/>
                </a:lnTo>
                <a:lnTo>
                  <a:pt x="2035" y="1431"/>
                </a:lnTo>
                <a:lnTo>
                  <a:pt x="1994" y="1431"/>
                </a:lnTo>
                <a:lnTo>
                  <a:pt x="1964" y="1431"/>
                </a:lnTo>
                <a:lnTo>
                  <a:pt x="1934" y="1431"/>
                </a:lnTo>
                <a:lnTo>
                  <a:pt x="1903" y="1431"/>
                </a:lnTo>
                <a:lnTo>
                  <a:pt x="1863" y="1431"/>
                </a:lnTo>
                <a:lnTo>
                  <a:pt x="1832" y="1431"/>
                </a:lnTo>
                <a:lnTo>
                  <a:pt x="1792" y="1431"/>
                </a:lnTo>
                <a:lnTo>
                  <a:pt x="1751" y="1431"/>
                </a:lnTo>
                <a:lnTo>
                  <a:pt x="1721" y="1431"/>
                </a:lnTo>
                <a:lnTo>
                  <a:pt x="1691" y="1431"/>
                </a:lnTo>
                <a:lnTo>
                  <a:pt x="1660" y="1431"/>
                </a:lnTo>
                <a:lnTo>
                  <a:pt x="1630" y="1431"/>
                </a:lnTo>
                <a:lnTo>
                  <a:pt x="1589" y="1431"/>
                </a:lnTo>
                <a:lnTo>
                  <a:pt x="1559" y="1431"/>
                </a:lnTo>
                <a:lnTo>
                  <a:pt x="1488" y="1431"/>
                </a:lnTo>
                <a:lnTo>
                  <a:pt x="1458" y="1431"/>
                </a:lnTo>
                <a:lnTo>
                  <a:pt x="1427" y="1431"/>
                </a:lnTo>
                <a:lnTo>
                  <a:pt x="1387" y="1431"/>
                </a:lnTo>
                <a:lnTo>
                  <a:pt x="1346" y="1431"/>
                </a:lnTo>
                <a:lnTo>
                  <a:pt x="1276" y="1431"/>
                </a:lnTo>
                <a:lnTo>
                  <a:pt x="1235" y="1431"/>
                </a:lnTo>
                <a:lnTo>
                  <a:pt x="1205" y="1431"/>
                </a:lnTo>
                <a:lnTo>
                  <a:pt x="1174" y="1431"/>
                </a:lnTo>
                <a:lnTo>
                  <a:pt x="1134" y="1440"/>
                </a:lnTo>
                <a:lnTo>
                  <a:pt x="1103" y="1440"/>
                </a:lnTo>
                <a:lnTo>
                  <a:pt x="1073" y="1440"/>
                </a:lnTo>
                <a:lnTo>
                  <a:pt x="1043" y="1440"/>
                </a:lnTo>
                <a:lnTo>
                  <a:pt x="1012" y="1440"/>
                </a:lnTo>
                <a:lnTo>
                  <a:pt x="931" y="1440"/>
                </a:lnTo>
                <a:lnTo>
                  <a:pt x="891" y="1440"/>
                </a:lnTo>
                <a:lnTo>
                  <a:pt x="850" y="1440"/>
                </a:lnTo>
                <a:lnTo>
                  <a:pt x="769" y="1440"/>
                </a:lnTo>
                <a:lnTo>
                  <a:pt x="729" y="1422"/>
                </a:lnTo>
                <a:lnTo>
                  <a:pt x="699" y="1413"/>
                </a:lnTo>
                <a:lnTo>
                  <a:pt x="668" y="1404"/>
                </a:lnTo>
                <a:lnTo>
                  <a:pt x="638" y="1404"/>
                </a:lnTo>
                <a:lnTo>
                  <a:pt x="577" y="1404"/>
                </a:lnTo>
                <a:lnTo>
                  <a:pt x="547" y="1404"/>
                </a:lnTo>
                <a:lnTo>
                  <a:pt x="516" y="1386"/>
                </a:lnTo>
                <a:lnTo>
                  <a:pt x="476" y="1368"/>
                </a:lnTo>
                <a:lnTo>
                  <a:pt x="445" y="1350"/>
                </a:lnTo>
                <a:lnTo>
                  <a:pt x="415" y="1341"/>
                </a:lnTo>
                <a:lnTo>
                  <a:pt x="395" y="1314"/>
                </a:lnTo>
                <a:lnTo>
                  <a:pt x="375" y="1287"/>
                </a:lnTo>
                <a:lnTo>
                  <a:pt x="364" y="1260"/>
                </a:lnTo>
                <a:lnTo>
                  <a:pt x="354" y="1233"/>
                </a:lnTo>
                <a:lnTo>
                  <a:pt x="344" y="1206"/>
                </a:lnTo>
                <a:lnTo>
                  <a:pt x="324" y="1179"/>
                </a:lnTo>
                <a:lnTo>
                  <a:pt x="304" y="1152"/>
                </a:lnTo>
                <a:lnTo>
                  <a:pt x="283" y="1125"/>
                </a:lnTo>
                <a:lnTo>
                  <a:pt x="263" y="1098"/>
                </a:lnTo>
                <a:lnTo>
                  <a:pt x="233" y="1071"/>
                </a:lnTo>
                <a:lnTo>
                  <a:pt x="213" y="1044"/>
                </a:lnTo>
                <a:lnTo>
                  <a:pt x="182" y="1017"/>
                </a:lnTo>
                <a:lnTo>
                  <a:pt x="162" y="990"/>
                </a:lnTo>
                <a:lnTo>
                  <a:pt x="142" y="963"/>
                </a:lnTo>
                <a:lnTo>
                  <a:pt x="121" y="936"/>
                </a:lnTo>
                <a:lnTo>
                  <a:pt x="101" y="909"/>
                </a:lnTo>
                <a:lnTo>
                  <a:pt x="61" y="882"/>
                </a:lnTo>
                <a:lnTo>
                  <a:pt x="40" y="855"/>
                </a:lnTo>
                <a:lnTo>
                  <a:pt x="30" y="828"/>
                </a:lnTo>
                <a:lnTo>
                  <a:pt x="20" y="792"/>
                </a:lnTo>
                <a:lnTo>
                  <a:pt x="10" y="738"/>
                </a:lnTo>
                <a:lnTo>
                  <a:pt x="0" y="702"/>
                </a:lnTo>
                <a:lnTo>
                  <a:pt x="0" y="675"/>
                </a:lnTo>
                <a:lnTo>
                  <a:pt x="0" y="585"/>
                </a:lnTo>
                <a:lnTo>
                  <a:pt x="0" y="549"/>
                </a:lnTo>
                <a:lnTo>
                  <a:pt x="0" y="513"/>
                </a:lnTo>
                <a:lnTo>
                  <a:pt x="0" y="477"/>
                </a:lnTo>
                <a:lnTo>
                  <a:pt x="0" y="441"/>
                </a:lnTo>
                <a:lnTo>
                  <a:pt x="0" y="405"/>
                </a:lnTo>
                <a:lnTo>
                  <a:pt x="20" y="369"/>
                </a:lnTo>
                <a:lnTo>
                  <a:pt x="30" y="342"/>
                </a:lnTo>
                <a:lnTo>
                  <a:pt x="61" y="324"/>
                </a:lnTo>
                <a:lnTo>
                  <a:pt x="91" y="306"/>
                </a:lnTo>
                <a:lnTo>
                  <a:pt x="121" y="279"/>
                </a:lnTo>
                <a:lnTo>
                  <a:pt x="152" y="261"/>
                </a:lnTo>
                <a:lnTo>
                  <a:pt x="182" y="261"/>
                </a:lnTo>
                <a:lnTo>
                  <a:pt x="213" y="261"/>
                </a:lnTo>
                <a:lnTo>
                  <a:pt x="253" y="261"/>
                </a:lnTo>
                <a:lnTo>
                  <a:pt x="283" y="279"/>
                </a:lnTo>
                <a:lnTo>
                  <a:pt x="314" y="279"/>
                </a:lnTo>
                <a:lnTo>
                  <a:pt x="344" y="297"/>
                </a:lnTo>
                <a:lnTo>
                  <a:pt x="385" y="297"/>
                </a:lnTo>
                <a:lnTo>
                  <a:pt x="425" y="297"/>
                </a:lnTo>
                <a:lnTo>
                  <a:pt x="456" y="297"/>
                </a:lnTo>
                <a:lnTo>
                  <a:pt x="496" y="297"/>
                </a:lnTo>
                <a:lnTo>
                  <a:pt x="537" y="270"/>
                </a:lnTo>
                <a:lnTo>
                  <a:pt x="577" y="207"/>
                </a:lnTo>
                <a:lnTo>
                  <a:pt x="618" y="180"/>
                </a:lnTo>
                <a:lnTo>
                  <a:pt x="648" y="144"/>
                </a:lnTo>
                <a:lnTo>
                  <a:pt x="678" y="126"/>
                </a:lnTo>
                <a:lnTo>
                  <a:pt x="709" y="108"/>
                </a:lnTo>
                <a:lnTo>
                  <a:pt x="739" y="90"/>
                </a:lnTo>
                <a:lnTo>
                  <a:pt x="769" y="72"/>
                </a:lnTo>
                <a:lnTo>
                  <a:pt x="800" y="63"/>
                </a:lnTo>
                <a:lnTo>
                  <a:pt x="830" y="54"/>
                </a:lnTo>
                <a:lnTo>
                  <a:pt x="861" y="36"/>
                </a:lnTo>
                <a:lnTo>
                  <a:pt x="891" y="18"/>
                </a:lnTo>
                <a:lnTo>
                  <a:pt x="931" y="0"/>
                </a:lnTo>
                <a:lnTo>
                  <a:pt x="962" y="0"/>
                </a:lnTo>
                <a:lnTo>
                  <a:pt x="992" y="0"/>
                </a:lnTo>
                <a:lnTo>
                  <a:pt x="1022" y="0"/>
                </a:lnTo>
                <a:lnTo>
                  <a:pt x="1053" y="0"/>
                </a:lnTo>
                <a:lnTo>
                  <a:pt x="1083" y="0"/>
                </a:lnTo>
                <a:lnTo>
                  <a:pt x="1124" y="0"/>
                </a:lnTo>
                <a:lnTo>
                  <a:pt x="1154" y="0"/>
                </a:lnTo>
                <a:lnTo>
                  <a:pt x="1184" y="0"/>
                </a:lnTo>
                <a:lnTo>
                  <a:pt x="1215" y="0"/>
                </a:lnTo>
                <a:lnTo>
                  <a:pt x="1255" y="18"/>
                </a:lnTo>
                <a:lnTo>
                  <a:pt x="1286" y="18"/>
                </a:lnTo>
                <a:lnTo>
                  <a:pt x="1316" y="27"/>
                </a:lnTo>
                <a:lnTo>
                  <a:pt x="1346" y="36"/>
                </a:lnTo>
                <a:lnTo>
                  <a:pt x="1387" y="36"/>
                </a:lnTo>
                <a:lnTo>
                  <a:pt x="1427" y="54"/>
                </a:lnTo>
                <a:lnTo>
                  <a:pt x="1458" y="54"/>
                </a:lnTo>
                <a:lnTo>
                  <a:pt x="1488" y="72"/>
                </a:lnTo>
                <a:lnTo>
                  <a:pt x="1519" y="90"/>
                </a:lnTo>
                <a:lnTo>
                  <a:pt x="1549" y="108"/>
                </a:lnTo>
                <a:lnTo>
                  <a:pt x="1579" y="117"/>
                </a:lnTo>
                <a:lnTo>
                  <a:pt x="1610" y="117"/>
                </a:lnTo>
                <a:lnTo>
                  <a:pt x="1640" y="126"/>
                </a:lnTo>
                <a:lnTo>
                  <a:pt x="1670" y="126"/>
                </a:lnTo>
                <a:lnTo>
                  <a:pt x="1701" y="126"/>
                </a:lnTo>
                <a:lnTo>
                  <a:pt x="1731" y="126"/>
                </a:lnTo>
                <a:lnTo>
                  <a:pt x="1762" y="126"/>
                </a:lnTo>
                <a:lnTo>
                  <a:pt x="1792" y="126"/>
                </a:lnTo>
                <a:lnTo>
                  <a:pt x="1822" y="126"/>
                </a:lnTo>
                <a:lnTo>
                  <a:pt x="1853" y="126"/>
                </a:lnTo>
                <a:lnTo>
                  <a:pt x="1883" y="126"/>
                </a:lnTo>
                <a:lnTo>
                  <a:pt x="1913" y="126"/>
                </a:lnTo>
                <a:lnTo>
                  <a:pt x="1944" y="144"/>
                </a:lnTo>
                <a:lnTo>
                  <a:pt x="1964" y="180"/>
                </a:lnTo>
                <a:lnTo>
                  <a:pt x="1994" y="198"/>
                </a:lnTo>
                <a:lnTo>
                  <a:pt x="2025" y="216"/>
                </a:lnTo>
                <a:lnTo>
                  <a:pt x="2065" y="234"/>
                </a:lnTo>
                <a:lnTo>
                  <a:pt x="2096" y="252"/>
                </a:lnTo>
                <a:lnTo>
                  <a:pt x="2126" y="252"/>
                </a:lnTo>
                <a:lnTo>
                  <a:pt x="2156" y="261"/>
                </a:lnTo>
                <a:lnTo>
                  <a:pt x="2187" y="261"/>
                </a:lnTo>
                <a:lnTo>
                  <a:pt x="2227" y="270"/>
                </a:lnTo>
                <a:lnTo>
                  <a:pt x="2258" y="270"/>
                </a:lnTo>
                <a:lnTo>
                  <a:pt x="2288" y="270"/>
                </a:lnTo>
                <a:lnTo>
                  <a:pt x="2318" y="288"/>
                </a:lnTo>
                <a:lnTo>
                  <a:pt x="2359" y="288"/>
                </a:lnTo>
                <a:lnTo>
                  <a:pt x="2389" y="288"/>
                </a:lnTo>
                <a:lnTo>
                  <a:pt x="2420" y="306"/>
                </a:lnTo>
                <a:lnTo>
                  <a:pt x="2450" y="324"/>
                </a:lnTo>
                <a:lnTo>
                  <a:pt x="2460" y="351"/>
                </a:lnTo>
                <a:lnTo>
                  <a:pt x="2460" y="378"/>
                </a:lnTo>
                <a:lnTo>
                  <a:pt x="2490" y="396"/>
                </a:lnTo>
                <a:lnTo>
                  <a:pt x="2521" y="414"/>
                </a:lnTo>
                <a:lnTo>
                  <a:pt x="2541" y="441"/>
                </a:lnTo>
                <a:lnTo>
                  <a:pt x="2571" y="468"/>
                </a:lnTo>
                <a:lnTo>
                  <a:pt x="2602" y="468"/>
                </a:lnTo>
                <a:lnTo>
                  <a:pt x="2622" y="495"/>
                </a:lnTo>
                <a:lnTo>
                  <a:pt x="2663" y="513"/>
                </a:lnTo>
                <a:lnTo>
                  <a:pt x="2683" y="540"/>
                </a:lnTo>
                <a:lnTo>
                  <a:pt x="2713" y="540"/>
                </a:lnTo>
                <a:lnTo>
                  <a:pt x="2744" y="540"/>
                </a:lnTo>
                <a:lnTo>
                  <a:pt x="2774" y="558"/>
                </a:lnTo>
                <a:lnTo>
                  <a:pt x="2804" y="558"/>
                </a:lnTo>
                <a:lnTo>
                  <a:pt x="2835" y="576"/>
                </a:lnTo>
                <a:lnTo>
                  <a:pt x="2855" y="603"/>
                </a:lnTo>
                <a:lnTo>
                  <a:pt x="2865" y="630"/>
                </a:lnTo>
                <a:lnTo>
                  <a:pt x="2835" y="639"/>
                </a:lnTo>
                <a:lnTo>
                  <a:pt x="2804" y="630"/>
                </a:lnTo>
                <a:lnTo>
                  <a:pt x="2774" y="630"/>
                </a:lnTo>
                <a:lnTo>
                  <a:pt x="2744" y="630"/>
                </a:lnTo>
                <a:lnTo>
                  <a:pt x="2713" y="630"/>
                </a:lnTo>
                <a:lnTo>
                  <a:pt x="2683" y="630"/>
                </a:lnTo>
                <a:lnTo>
                  <a:pt x="2652" y="630"/>
                </a:lnTo>
                <a:lnTo>
                  <a:pt x="2622" y="630"/>
                </a:lnTo>
                <a:lnTo>
                  <a:pt x="2592" y="630"/>
                </a:lnTo>
                <a:lnTo>
                  <a:pt x="2561" y="630"/>
                </a:lnTo>
                <a:lnTo>
                  <a:pt x="2531" y="630"/>
                </a:lnTo>
                <a:lnTo>
                  <a:pt x="2501" y="630"/>
                </a:lnTo>
                <a:lnTo>
                  <a:pt x="2470" y="630"/>
                </a:lnTo>
                <a:lnTo>
                  <a:pt x="2440" y="630"/>
                </a:lnTo>
                <a:lnTo>
                  <a:pt x="2440" y="657"/>
                </a:lnTo>
                <a:lnTo>
                  <a:pt x="2420" y="684"/>
                </a:lnTo>
                <a:lnTo>
                  <a:pt x="2420" y="711"/>
                </a:lnTo>
                <a:lnTo>
                  <a:pt x="2409" y="738"/>
                </a:lnTo>
                <a:lnTo>
                  <a:pt x="2409" y="765"/>
                </a:lnTo>
                <a:lnTo>
                  <a:pt x="2420" y="792"/>
                </a:lnTo>
                <a:lnTo>
                  <a:pt x="2450" y="792"/>
                </a:lnTo>
                <a:lnTo>
                  <a:pt x="2480" y="792"/>
                </a:lnTo>
                <a:lnTo>
                  <a:pt x="2511" y="774"/>
                </a:lnTo>
                <a:lnTo>
                  <a:pt x="2541" y="774"/>
                </a:lnTo>
                <a:lnTo>
                  <a:pt x="2571" y="783"/>
                </a:lnTo>
                <a:lnTo>
                  <a:pt x="2602" y="792"/>
                </a:lnTo>
                <a:lnTo>
                  <a:pt x="2632" y="792"/>
                </a:lnTo>
                <a:lnTo>
                  <a:pt x="2663" y="792"/>
                </a:lnTo>
                <a:lnTo>
                  <a:pt x="2693" y="792"/>
                </a:lnTo>
                <a:lnTo>
                  <a:pt x="2723" y="783"/>
                </a:lnTo>
                <a:lnTo>
                  <a:pt x="2754" y="774"/>
                </a:lnTo>
                <a:lnTo>
                  <a:pt x="2784" y="774"/>
                </a:lnTo>
                <a:lnTo>
                  <a:pt x="2814" y="774"/>
                </a:lnTo>
                <a:lnTo>
                  <a:pt x="2845" y="792"/>
                </a:lnTo>
                <a:lnTo>
                  <a:pt x="2855" y="819"/>
                </a:lnTo>
                <a:lnTo>
                  <a:pt x="2865" y="846"/>
                </a:lnTo>
                <a:lnTo>
                  <a:pt x="2865" y="873"/>
                </a:lnTo>
                <a:lnTo>
                  <a:pt x="2865" y="900"/>
                </a:lnTo>
                <a:lnTo>
                  <a:pt x="2865" y="927"/>
                </a:lnTo>
                <a:lnTo>
                  <a:pt x="2845" y="954"/>
                </a:lnTo>
                <a:lnTo>
                  <a:pt x="2814" y="972"/>
                </a:lnTo>
                <a:lnTo>
                  <a:pt x="2794" y="999"/>
                </a:lnTo>
                <a:lnTo>
                  <a:pt x="2764" y="1008"/>
                </a:lnTo>
                <a:lnTo>
                  <a:pt x="2733" y="1035"/>
                </a:lnTo>
                <a:lnTo>
                  <a:pt x="2703" y="1044"/>
                </a:lnTo>
                <a:lnTo>
                  <a:pt x="2673" y="1062"/>
                </a:lnTo>
                <a:lnTo>
                  <a:pt x="2642" y="1080"/>
                </a:lnTo>
                <a:lnTo>
                  <a:pt x="2612" y="1089"/>
                </a:lnTo>
                <a:lnTo>
                  <a:pt x="2582" y="1098"/>
                </a:lnTo>
                <a:lnTo>
                  <a:pt x="2551" y="1116"/>
                </a:lnTo>
                <a:lnTo>
                  <a:pt x="2521" y="1134"/>
                </a:lnTo>
                <a:lnTo>
                  <a:pt x="2504" y="1137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3616325" y="4133850"/>
            <a:ext cx="942975" cy="7461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3414713" y="4240213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3952875" y="3973513"/>
            <a:ext cx="134938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4694238" y="4294188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4389438" y="4884738"/>
            <a:ext cx="134937" cy="1063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4800600" y="5334000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4953000" y="4648200"/>
            <a:ext cx="134938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5300663" y="4400550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6985000" y="4667250"/>
            <a:ext cx="403225" cy="106363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9"/>
          <p:cNvSpPr>
            <a:spLocks noChangeArrowheads="1"/>
          </p:cNvSpPr>
          <p:nvPr/>
        </p:nvSpPr>
        <p:spPr bwMode="auto">
          <a:xfrm>
            <a:off x="6378575" y="4240213"/>
            <a:ext cx="404813" cy="106362"/>
          </a:xfrm>
          <a:prstGeom prst="ellipse">
            <a:avLst/>
          </a:prstGeom>
          <a:solidFill>
            <a:srgbClr val="CC99FF"/>
          </a:solidFill>
          <a:ln w="127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20" descr="Small confetti"/>
          <p:cNvSpPr>
            <a:spLocks noChangeArrowheads="1"/>
          </p:cNvSpPr>
          <p:nvPr/>
        </p:nvSpPr>
        <p:spPr bwMode="auto">
          <a:xfrm>
            <a:off x="1206500" y="3733800"/>
            <a:ext cx="1689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3399"/>
                </a:solidFill>
              </a:rPr>
              <a:t>Lysosome</a:t>
            </a:r>
          </a:p>
        </p:txBody>
      </p:sp>
      <p:sp>
        <p:nvSpPr>
          <p:cNvPr id="11284" name="AutoShape 21"/>
          <p:cNvSpPr>
            <a:spLocks noChangeArrowheads="1"/>
          </p:cNvSpPr>
          <p:nvPr/>
        </p:nvSpPr>
        <p:spPr bwMode="auto">
          <a:xfrm rot="17750">
            <a:off x="2998788" y="3976688"/>
            <a:ext cx="914400" cy="10160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5"/>
          <p:cNvSpPr>
            <a:spLocks noChangeArrowheads="1"/>
          </p:cNvSpPr>
          <p:nvPr/>
        </p:nvSpPr>
        <p:spPr bwMode="auto">
          <a:xfrm>
            <a:off x="4503738" y="5334000"/>
            <a:ext cx="134937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06963" y="4833938"/>
            <a:ext cx="3336925" cy="1519237"/>
            <a:chOff x="3091" y="3045"/>
            <a:chExt cx="2102" cy="957"/>
          </a:xfrm>
        </p:grpSpPr>
        <p:sp>
          <p:nvSpPr>
            <p:cNvPr id="11301" name="Rectangle 34" descr="Small confetti"/>
            <p:cNvSpPr>
              <a:spLocks noChangeArrowheads="1"/>
            </p:cNvSpPr>
            <p:nvPr/>
          </p:nvSpPr>
          <p:spPr bwMode="auto">
            <a:xfrm>
              <a:off x="3287" y="3486"/>
              <a:ext cx="190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Phagocytic vacuole</a:t>
              </a:r>
            </a:p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    (Phagosome)</a:t>
              </a:r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 rot="2458788" flipH="1">
              <a:off x="3398" y="3385"/>
              <a:ext cx="496" cy="52"/>
            </a:xfrm>
            <a:prstGeom prst="rightArrow">
              <a:avLst>
                <a:gd name="adj1" fmla="val 50000"/>
                <a:gd name="adj2" fmla="val 238462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AutoShape 46"/>
            <p:cNvSpPr>
              <a:spLocks noChangeArrowheads="1"/>
            </p:cNvSpPr>
            <p:nvPr/>
          </p:nvSpPr>
          <p:spPr bwMode="auto">
            <a:xfrm rot="8391149">
              <a:off x="3408" y="3045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3091" y="3113"/>
              <a:ext cx="369" cy="157"/>
            </a:xfrm>
            <a:prstGeom prst="ellipse">
              <a:avLst/>
            </a:prstGeom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05" name="Oval 36"/>
            <p:cNvSpPr>
              <a:spLocks noChangeArrowheads="1"/>
            </p:cNvSpPr>
            <p:nvPr/>
          </p:nvSpPr>
          <p:spPr bwMode="auto">
            <a:xfrm>
              <a:off x="3161" y="3157"/>
              <a:ext cx="255" cy="6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981200" y="5029200"/>
            <a:ext cx="2867025" cy="1368425"/>
            <a:chOff x="1248" y="3168"/>
            <a:chExt cx="1806" cy="862"/>
          </a:xfrm>
        </p:grpSpPr>
        <p:grpSp>
          <p:nvGrpSpPr>
            <p:cNvPr id="11295" name="Group 44"/>
            <p:cNvGrpSpPr>
              <a:grpSpLocks/>
            </p:cNvGrpSpPr>
            <p:nvPr/>
          </p:nvGrpSpPr>
          <p:grpSpPr bwMode="auto">
            <a:xfrm>
              <a:off x="2256" y="3168"/>
              <a:ext cx="369" cy="190"/>
              <a:chOff x="1986" y="3060"/>
              <a:chExt cx="369" cy="190"/>
            </a:xfrm>
          </p:grpSpPr>
          <p:sp>
            <p:nvSpPr>
              <p:cNvPr id="11299" name="Oval 28"/>
              <p:cNvSpPr>
                <a:spLocks noChangeArrowheads="1"/>
              </p:cNvSpPr>
              <p:nvPr/>
            </p:nvSpPr>
            <p:spPr bwMode="auto">
              <a:xfrm>
                <a:off x="1986" y="3060"/>
                <a:ext cx="369" cy="190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Oval 29"/>
              <p:cNvSpPr>
                <a:spLocks noChangeArrowheads="1"/>
              </p:cNvSpPr>
              <p:nvPr/>
            </p:nvSpPr>
            <p:spPr bwMode="auto">
              <a:xfrm>
                <a:off x="2046" y="3120"/>
                <a:ext cx="255" cy="67"/>
              </a:xfrm>
              <a:prstGeom prst="ellipse">
                <a:avLst/>
              </a:prstGeom>
              <a:solidFill>
                <a:srgbClr val="CC99FF"/>
              </a:solidFill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6" name="Rectangle 30" descr="Small confetti"/>
            <p:cNvSpPr>
              <a:spLocks noChangeArrowheads="1"/>
            </p:cNvSpPr>
            <p:nvPr/>
          </p:nvSpPr>
          <p:spPr bwMode="auto">
            <a:xfrm>
              <a:off x="1248" y="3744"/>
              <a:ext cx="15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rgbClr val="003399"/>
                  </a:solidFill>
                </a:rPr>
                <a:t>Phagolysosome</a:t>
              </a:r>
            </a:p>
          </p:txBody>
        </p:sp>
        <p:sp>
          <p:nvSpPr>
            <p:cNvPr id="11297" name="AutoShape 31"/>
            <p:cNvSpPr>
              <a:spLocks noChangeArrowheads="1"/>
            </p:cNvSpPr>
            <p:nvPr/>
          </p:nvSpPr>
          <p:spPr bwMode="auto">
            <a:xfrm rot="-3576584">
              <a:off x="1957" y="3525"/>
              <a:ext cx="496" cy="52"/>
            </a:xfrm>
            <a:prstGeom prst="rightArrow">
              <a:avLst>
                <a:gd name="adj1" fmla="val 50000"/>
                <a:gd name="adj2" fmla="val 238462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AutoShape 47"/>
            <p:cNvSpPr>
              <a:spLocks noChangeArrowheads="1"/>
            </p:cNvSpPr>
            <p:nvPr/>
          </p:nvSpPr>
          <p:spPr bwMode="auto">
            <a:xfrm rot="10800000">
              <a:off x="2670" y="3207"/>
              <a:ext cx="384" cy="48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995613" y="4575175"/>
            <a:ext cx="585787" cy="536575"/>
            <a:chOff x="1887" y="2882"/>
            <a:chExt cx="369" cy="338"/>
          </a:xfrm>
        </p:grpSpPr>
        <p:grpSp>
          <p:nvGrpSpPr>
            <p:cNvPr id="11289" name="Group 45"/>
            <p:cNvGrpSpPr>
              <a:grpSpLocks/>
            </p:cNvGrpSpPr>
            <p:nvPr/>
          </p:nvGrpSpPr>
          <p:grpSpPr bwMode="auto">
            <a:xfrm>
              <a:off x="1887" y="2882"/>
              <a:ext cx="369" cy="190"/>
              <a:chOff x="1776" y="2784"/>
              <a:chExt cx="369" cy="190"/>
            </a:xfrm>
          </p:grpSpPr>
          <p:sp>
            <p:nvSpPr>
              <p:cNvPr id="11291" name="Oval 39"/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369" cy="190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Freeform 40"/>
              <p:cNvSpPr>
                <a:spLocks/>
              </p:cNvSpPr>
              <p:nvPr/>
            </p:nvSpPr>
            <p:spPr bwMode="auto">
              <a:xfrm>
                <a:off x="1830" y="2829"/>
                <a:ext cx="93" cy="74"/>
              </a:xfrm>
              <a:custGeom>
                <a:avLst/>
                <a:gdLst>
                  <a:gd name="T0" fmla="*/ 48 w 93"/>
                  <a:gd name="T1" fmla="*/ 0 h 74"/>
                  <a:gd name="T2" fmla="*/ 12 w 93"/>
                  <a:gd name="T3" fmla="*/ 15 h 74"/>
                  <a:gd name="T4" fmla="*/ 0 w 93"/>
                  <a:gd name="T5" fmla="*/ 42 h 74"/>
                  <a:gd name="T6" fmla="*/ 66 w 93"/>
                  <a:gd name="T7" fmla="*/ 72 h 74"/>
                  <a:gd name="T8" fmla="*/ 54 w 93"/>
                  <a:gd name="T9" fmla="*/ 30 h 74"/>
                  <a:gd name="T10" fmla="*/ 51 w 93"/>
                  <a:gd name="T11" fmla="*/ 27 h 74"/>
                  <a:gd name="T12" fmla="*/ 48 w 93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74"/>
                  <a:gd name="T23" fmla="*/ 93 w 93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74">
                    <a:moveTo>
                      <a:pt x="48" y="0"/>
                    </a:moveTo>
                    <a:cubicBezTo>
                      <a:pt x="34" y="5"/>
                      <a:pt x="24" y="7"/>
                      <a:pt x="12" y="15"/>
                    </a:cubicBezTo>
                    <a:cubicBezTo>
                      <a:pt x="5" y="36"/>
                      <a:pt x="10" y="28"/>
                      <a:pt x="0" y="42"/>
                    </a:cubicBezTo>
                    <a:cubicBezTo>
                      <a:pt x="8" y="74"/>
                      <a:pt x="39" y="70"/>
                      <a:pt x="66" y="72"/>
                    </a:cubicBezTo>
                    <a:cubicBezTo>
                      <a:pt x="93" y="65"/>
                      <a:pt x="69" y="40"/>
                      <a:pt x="54" y="30"/>
                    </a:cubicBezTo>
                    <a:cubicBezTo>
                      <a:pt x="26" y="37"/>
                      <a:pt x="50" y="32"/>
                      <a:pt x="51" y="27"/>
                    </a:cubicBezTo>
                    <a:cubicBezTo>
                      <a:pt x="53" y="18"/>
                      <a:pt x="48" y="9"/>
                      <a:pt x="48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solidFill>
                  <a:srgbClr val="800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Freeform 41"/>
              <p:cNvSpPr>
                <a:spLocks/>
              </p:cNvSpPr>
              <p:nvPr/>
            </p:nvSpPr>
            <p:spPr bwMode="auto">
              <a:xfrm>
                <a:off x="1914" y="2809"/>
                <a:ext cx="74" cy="62"/>
              </a:xfrm>
              <a:custGeom>
                <a:avLst/>
                <a:gdLst>
                  <a:gd name="T0" fmla="*/ 51 w 74"/>
                  <a:gd name="T1" fmla="*/ 2 h 62"/>
                  <a:gd name="T2" fmla="*/ 27 w 74"/>
                  <a:gd name="T3" fmla="*/ 5 h 62"/>
                  <a:gd name="T4" fmla="*/ 0 w 74"/>
                  <a:gd name="T5" fmla="*/ 50 h 62"/>
                  <a:gd name="T6" fmla="*/ 39 w 74"/>
                  <a:gd name="T7" fmla="*/ 62 h 62"/>
                  <a:gd name="T8" fmla="*/ 51 w 74"/>
                  <a:gd name="T9" fmla="*/ 44 h 62"/>
                  <a:gd name="T10" fmla="*/ 69 w 74"/>
                  <a:gd name="T11" fmla="*/ 38 h 62"/>
                  <a:gd name="T12" fmla="*/ 60 w 74"/>
                  <a:gd name="T13" fmla="*/ 14 h 62"/>
                  <a:gd name="T14" fmla="*/ 51 w 74"/>
                  <a:gd name="T15" fmla="*/ 2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62"/>
                  <a:gd name="T26" fmla="*/ 74 w 74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62">
                    <a:moveTo>
                      <a:pt x="51" y="2"/>
                    </a:moveTo>
                    <a:cubicBezTo>
                      <a:pt x="43" y="3"/>
                      <a:pt x="34" y="1"/>
                      <a:pt x="27" y="5"/>
                    </a:cubicBezTo>
                    <a:cubicBezTo>
                      <a:pt x="9" y="15"/>
                      <a:pt x="16" y="39"/>
                      <a:pt x="0" y="50"/>
                    </a:cubicBezTo>
                    <a:cubicBezTo>
                      <a:pt x="14" y="59"/>
                      <a:pt x="22" y="60"/>
                      <a:pt x="39" y="62"/>
                    </a:cubicBezTo>
                    <a:cubicBezTo>
                      <a:pt x="43" y="56"/>
                      <a:pt x="47" y="50"/>
                      <a:pt x="51" y="44"/>
                    </a:cubicBezTo>
                    <a:cubicBezTo>
                      <a:pt x="55" y="39"/>
                      <a:pt x="69" y="38"/>
                      <a:pt x="69" y="38"/>
                    </a:cubicBezTo>
                    <a:cubicBezTo>
                      <a:pt x="73" y="25"/>
                      <a:pt x="74" y="19"/>
                      <a:pt x="60" y="14"/>
                    </a:cubicBezTo>
                    <a:cubicBezTo>
                      <a:pt x="57" y="0"/>
                      <a:pt x="61" y="2"/>
                      <a:pt x="51" y="2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Freeform 42"/>
              <p:cNvSpPr>
                <a:spLocks/>
              </p:cNvSpPr>
              <p:nvPr/>
            </p:nvSpPr>
            <p:spPr bwMode="auto">
              <a:xfrm>
                <a:off x="1970" y="2838"/>
                <a:ext cx="82" cy="54"/>
              </a:xfrm>
              <a:custGeom>
                <a:avLst/>
                <a:gdLst>
                  <a:gd name="T0" fmla="*/ 61 w 82"/>
                  <a:gd name="T1" fmla="*/ 6 h 54"/>
                  <a:gd name="T2" fmla="*/ 37 w 82"/>
                  <a:gd name="T3" fmla="*/ 12 h 54"/>
                  <a:gd name="T4" fmla="*/ 31 w 82"/>
                  <a:gd name="T5" fmla="*/ 21 h 54"/>
                  <a:gd name="T6" fmla="*/ 22 w 82"/>
                  <a:gd name="T7" fmla="*/ 27 h 54"/>
                  <a:gd name="T8" fmla="*/ 4 w 82"/>
                  <a:gd name="T9" fmla="*/ 33 h 54"/>
                  <a:gd name="T10" fmla="*/ 16 w 82"/>
                  <a:gd name="T11" fmla="*/ 54 h 54"/>
                  <a:gd name="T12" fmla="*/ 58 w 82"/>
                  <a:gd name="T13" fmla="*/ 48 h 54"/>
                  <a:gd name="T14" fmla="*/ 70 w 82"/>
                  <a:gd name="T15" fmla="*/ 12 h 54"/>
                  <a:gd name="T16" fmla="*/ 82 w 82"/>
                  <a:gd name="T17" fmla="*/ 15 h 54"/>
                  <a:gd name="T18" fmla="*/ 61 w 82"/>
                  <a:gd name="T19" fmla="*/ 6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54"/>
                  <a:gd name="T32" fmla="*/ 82 w 8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54">
                    <a:moveTo>
                      <a:pt x="61" y="6"/>
                    </a:moveTo>
                    <a:cubicBezTo>
                      <a:pt x="53" y="9"/>
                      <a:pt x="44" y="8"/>
                      <a:pt x="37" y="12"/>
                    </a:cubicBezTo>
                    <a:cubicBezTo>
                      <a:pt x="34" y="14"/>
                      <a:pt x="34" y="18"/>
                      <a:pt x="31" y="21"/>
                    </a:cubicBezTo>
                    <a:cubicBezTo>
                      <a:pt x="28" y="24"/>
                      <a:pt x="25" y="26"/>
                      <a:pt x="22" y="27"/>
                    </a:cubicBezTo>
                    <a:cubicBezTo>
                      <a:pt x="16" y="30"/>
                      <a:pt x="4" y="33"/>
                      <a:pt x="4" y="33"/>
                    </a:cubicBezTo>
                    <a:cubicBezTo>
                      <a:pt x="0" y="46"/>
                      <a:pt x="3" y="50"/>
                      <a:pt x="16" y="54"/>
                    </a:cubicBezTo>
                    <a:cubicBezTo>
                      <a:pt x="21" y="54"/>
                      <a:pt x="57" y="52"/>
                      <a:pt x="58" y="48"/>
                    </a:cubicBezTo>
                    <a:cubicBezTo>
                      <a:pt x="71" y="9"/>
                      <a:pt x="48" y="19"/>
                      <a:pt x="70" y="12"/>
                    </a:cubicBezTo>
                    <a:cubicBezTo>
                      <a:pt x="75" y="45"/>
                      <a:pt x="76" y="32"/>
                      <a:pt x="82" y="15"/>
                    </a:cubicBezTo>
                    <a:cubicBezTo>
                      <a:pt x="77" y="0"/>
                      <a:pt x="82" y="6"/>
                      <a:pt x="61" y="6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0" name="AutoShape 48"/>
            <p:cNvSpPr>
              <a:spLocks noChangeArrowheads="1"/>
            </p:cNvSpPr>
            <p:nvPr/>
          </p:nvSpPr>
          <p:spPr bwMode="auto">
            <a:xfrm rot="-8094672">
              <a:off x="2127" y="3113"/>
              <a:ext cx="165" cy="50"/>
            </a:xfrm>
            <a:prstGeom prst="rightArrow">
              <a:avLst>
                <a:gd name="adj1" fmla="val 50000"/>
                <a:gd name="adj2" fmla="val 82500"/>
              </a:avLst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764 0.02639 " pathEditMode="relative" ptsTypes="AA">
                                      <p:cBhvr>
                                        <p:cTn id="1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22222E-6 L 0.01181 -0.02732 " pathEditMode="relative" ptsTypes="AA">
                                      <p:cBhvr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1802</Words>
  <Application>Microsoft Office PowerPoint</Application>
  <PresentationFormat>On-screen Show (4:3)</PresentationFormat>
  <Paragraphs>304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Default Design</vt:lpstr>
      <vt:lpstr>Image</vt:lpstr>
      <vt:lpstr>Menacing Microbes: The Threat of Bioterrorism</vt:lpstr>
      <vt:lpstr>Biowarfare: an Ancient Enterprise</vt:lpstr>
      <vt:lpstr>Biowarfare: an Ancient Enterprise</vt:lpstr>
      <vt:lpstr>Bioweapons in the 20th Century</vt:lpstr>
      <vt:lpstr>The 21st Century Concern:  Bioterrorism</vt:lpstr>
      <vt:lpstr>Centers for Disease Control and Prevention’s Select Agent List</vt:lpstr>
      <vt:lpstr>Some Tier 1 Select Agents</vt:lpstr>
      <vt:lpstr>B. anthracis, Y. pestis,  and F. tularensis </vt:lpstr>
      <vt:lpstr>B. anthracis, Y. pestis,  and F. tularensis</vt:lpstr>
      <vt:lpstr>Phagocytosis</vt:lpstr>
      <vt:lpstr>Bacillus anthracis: Anthrax</vt:lpstr>
      <vt:lpstr>The Life Cycle of Anthrax</vt:lpstr>
      <vt:lpstr>Why Anthrax Kills</vt:lpstr>
      <vt:lpstr>Anthrax as a Weapon</vt:lpstr>
      <vt:lpstr>Yersinia pestis:  Plague</vt:lpstr>
      <vt:lpstr>Transmission of Y. pestis</vt:lpstr>
      <vt:lpstr>Type III Secretion System of Y. pestis</vt:lpstr>
      <vt:lpstr>Plague as a Weapon</vt:lpstr>
      <vt:lpstr>Francisella tularensis: Tularemia</vt:lpstr>
      <vt:lpstr>Tularemia</vt:lpstr>
      <vt:lpstr>F. tularensis Grows in Macrophages</vt:lpstr>
      <vt:lpstr>F. tularensis Escapes from the Phagosome</vt:lpstr>
      <vt:lpstr>Tularemia as a Weapon</vt:lpstr>
      <vt:lpstr>Clostridium botulinum: Botulism</vt:lpstr>
      <vt:lpstr>Botulinum Toxin Causes Paralysis</vt:lpstr>
      <vt:lpstr>Botulinum Toxin as a Weapon</vt:lpstr>
      <vt:lpstr>Tier 1 Viruses</vt:lpstr>
      <vt:lpstr>Variola: Smallpox</vt:lpstr>
      <vt:lpstr>Smallpox</vt:lpstr>
      <vt:lpstr>Smallpox as a Weapon</vt:lpstr>
      <vt:lpstr>Ebola and Marburg Viruses</vt:lpstr>
      <vt:lpstr>Pathology of Viral  Hemorrhagic Fevers</vt:lpstr>
      <vt:lpstr>Hemorrhagic Fever Viruses as Weapons</vt:lpstr>
      <vt:lpstr>US Biodefense Programs http://www3.niaid.nih.gov/topics/BiodefenseRelated/</vt:lpstr>
    </vt:vector>
  </TitlesOfParts>
  <Company>Stony Brook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Menacing Microbes: The Threat of Bioterrorism</dc:title>
  <dc:creator>Martha Furie</dc:creator>
  <cp:lastModifiedBy>Lisa McFadden</cp:lastModifiedBy>
  <cp:revision>56</cp:revision>
  <dcterms:created xsi:type="dcterms:W3CDTF">2008-02-19T15:16:40Z</dcterms:created>
  <dcterms:modified xsi:type="dcterms:W3CDTF">2022-05-17T14:45:09Z</dcterms:modified>
</cp:coreProperties>
</file>