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2"/>
  </p:handoutMasterIdLst>
  <p:sldIdLst>
    <p:sldId id="275" r:id="rId2"/>
    <p:sldId id="260" r:id="rId3"/>
    <p:sldId id="258" r:id="rId4"/>
    <p:sldId id="276" r:id="rId5"/>
    <p:sldId id="259" r:id="rId6"/>
    <p:sldId id="262" r:id="rId7"/>
    <p:sldId id="264" r:id="rId8"/>
    <p:sldId id="263" r:id="rId9"/>
    <p:sldId id="261" r:id="rId10"/>
    <p:sldId id="257" r:id="rId11"/>
    <p:sldId id="266" r:id="rId12"/>
    <p:sldId id="267" r:id="rId13"/>
    <p:sldId id="268" r:id="rId14"/>
    <p:sldId id="271" r:id="rId15"/>
    <p:sldId id="272" r:id="rId16"/>
    <p:sldId id="273" r:id="rId17"/>
    <p:sldId id="274" r:id="rId18"/>
    <p:sldId id="256" r:id="rId19"/>
    <p:sldId id="269" r:id="rId20"/>
    <p:sldId id="277" r:id="rId21"/>
    <p:sldId id="281" r:id="rId22"/>
    <p:sldId id="282" r:id="rId23"/>
    <p:sldId id="283" r:id="rId24"/>
    <p:sldId id="284" r:id="rId25"/>
    <p:sldId id="286" r:id="rId26"/>
    <p:sldId id="287" r:id="rId27"/>
    <p:sldId id="289" r:id="rId28"/>
    <p:sldId id="290" r:id="rId29"/>
    <p:sldId id="288"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674" y="-22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B994D0F-40CF-4B98-8B8B-4B21FF6AFDEF}" type="datetimeFigureOut">
              <a:rPr lang="en-US" smtClean="0"/>
              <a:pPr/>
              <a:t>10/19/2012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84C95B1-4737-4DE5-8971-CAF1602BDDA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C30DA0-0FB6-4E32-ACE0-EFBD957965C6}" type="datetimeFigureOut">
              <a:rPr lang="en-US" smtClean="0"/>
              <a:pPr/>
              <a:t>10/19/2012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BB38A2-585C-4FF7-9DBC-3E49753907C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C30DA0-0FB6-4E32-ACE0-EFBD957965C6}" type="datetimeFigureOut">
              <a:rPr lang="en-US" smtClean="0"/>
              <a:pPr/>
              <a:t>10/19/2012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BB38A2-585C-4FF7-9DBC-3E49753907C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C30DA0-0FB6-4E32-ACE0-EFBD957965C6}" type="datetimeFigureOut">
              <a:rPr lang="en-US" smtClean="0"/>
              <a:pPr/>
              <a:t>10/19/2012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BB38A2-585C-4FF7-9DBC-3E49753907C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C30DA0-0FB6-4E32-ACE0-EFBD957965C6}" type="datetimeFigureOut">
              <a:rPr lang="en-US" smtClean="0"/>
              <a:pPr/>
              <a:t>10/19/2012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BB38A2-585C-4FF7-9DBC-3E49753907C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C30DA0-0FB6-4E32-ACE0-EFBD957965C6}" type="datetimeFigureOut">
              <a:rPr lang="en-US" smtClean="0"/>
              <a:pPr/>
              <a:t>10/19/2012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BB38A2-585C-4FF7-9DBC-3E49753907C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4C30DA0-0FB6-4E32-ACE0-EFBD957965C6}" type="datetimeFigureOut">
              <a:rPr lang="en-US" smtClean="0"/>
              <a:pPr/>
              <a:t>10/19/2012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BB38A2-585C-4FF7-9DBC-3E49753907C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C30DA0-0FB6-4E32-ACE0-EFBD957965C6}" type="datetimeFigureOut">
              <a:rPr lang="en-US" smtClean="0"/>
              <a:pPr/>
              <a:t>10/19/2012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BB38A2-585C-4FF7-9DBC-3E49753907C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C30DA0-0FB6-4E32-ACE0-EFBD957965C6}" type="datetimeFigureOut">
              <a:rPr lang="en-US" smtClean="0"/>
              <a:pPr/>
              <a:t>10/19/2012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BB38A2-585C-4FF7-9DBC-3E49753907C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30DA0-0FB6-4E32-ACE0-EFBD957965C6}" type="datetimeFigureOut">
              <a:rPr lang="en-US" smtClean="0"/>
              <a:pPr/>
              <a:t>10/19/2012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BB38A2-585C-4FF7-9DBC-3E49753907C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C30DA0-0FB6-4E32-ACE0-EFBD957965C6}" type="datetimeFigureOut">
              <a:rPr lang="en-US" smtClean="0"/>
              <a:pPr/>
              <a:t>10/19/2012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BB38A2-585C-4FF7-9DBC-3E49753907C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C30DA0-0FB6-4E32-ACE0-EFBD957965C6}" type="datetimeFigureOut">
              <a:rPr lang="en-US" smtClean="0"/>
              <a:pPr/>
              <a:t>10/19/2012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BB38A2-585C-4FF7-9DBC-3E49753907C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30DA0-0FB6-4E32-ACE0-EFBD957965C6}" type="datetimeFigureOut">
              <a:rPr lang="en-US" smtClean="0"/>
              <a:pPr/>
              <a:t>10/19/2012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BB38A2-585C-4FF7-9DBC-3E49753907C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esobel@asip.org"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0"/>
            <a:ext cx="8763000" cy="6494085"/>
          </a:xfrm>
          <a:prstGeom prst="rect">
            <a:avLst/>
          </a:prstGeom>
          <a:noFill/>
        </p:spPr>
        <p:txBody>
          <a:bodyPr wrap="square" rtlCol="0">
            <a:spAutoFit/>
          </a:bodyPr>
          <a:lstStyle/>
          <a:p>
            <a:pPr algn="ctr"/>
            <a:r>
              <a:rPr lang="en-US" sz="3600" b="1" dirty="0" smtClean="0"/>
              <a:t>Whole Genome Sequencing </a:t>
            </a:r>
          </a:p>
          <a:p>
            <a:pPr algn="ctr"/>
            <a:r>
              <a:rPr lang="en-US" sz="3600" b="1" dirty="0" smtClean="0"/>
              <a:t>and Incidental Findings in </a:t>
            </a:r>
          </a:p>
          <a:p>
            <a:pPr algn="ctr"/>
            <a:r>
              <a:rPr lang="en-US" sz="3600" b="1" dirty="0" smtClean="0"/>
              <a:t>Clinical Laboratory </a:t>
            </a:r>
            <a:r>
              <a:rPr lang="en-US" sz="3600" b="1" dirty="0" smtClean="0"/>
              <a:t>Settings</a:t>
            </a:r>
            <a:endParaRPr lang="en-US" sz="3200" b="1" dirty="0" smtClean="0"/>
          </a:p>
          <a:p>
            <a:endParaRPr lang="en-US" b="1" dirty="0" smtClean="0"/>
          </a:p>
          <a:p>
            <a:pPr algn="ctr"/>
            <a:r>
              <a:rPr lang="en-US" sz="2800" b="1" dirty="0" smtClean="0"/>
              <a:t>Mark E. Sobel, MD, PhD</a:t>
            </a:r>
          </a:p>
          <a:p>
            <a:pPr algn="ctr"/>
            <a:endParaRPr lang="en-US" sz="2800" b="1" dirty="0" smtClean="0"/>
          </a:p>
          <a:p>
            <a:pPr algn="ctr"/>
            <a:r>
              <a:rPr lang="en-US" sz="2000" b="1" dirty="0" smtClean="0"/>
              <a:t>Executive Officer, Intersociety Council for Pathology Information</a:t>
            </a:r>
          </a:p>
          <a:p>
            <a:pPr algn="ctr"/>
            <a:r>
              <a:rPr lang="en-US" sz="2000" b="1" dirty="0" smtClean="0"/>
              <a:t>Executive Officer, American Society for Investigative Pathology</a:t>
            </a:r>
          </a:p>
          <a:p>
            <a:pPr algn="ctr"/>
            <a:r>
              <a:rPr lang="en-US" sz="2000" b="1" dirty="0" smtClean="0"/>
              <a:t>Executive Officer Emeritus, Association for Molecular Pathology</a:t>
            </a:r>
          </a:p>
          <a:p>
            <a:endParaRPr lang="en-US" sz="2400" b="1" dirty="0" smtClean="0"/>
          </a:p>
          <a:p>
            <a:pPr algn="ctr"/>
            <a:r>
              <a:rPr lang="en-US" sz="2400" b="1" dirty="0" smtClean="0">
                <a:hlinkClick r:id="rId2"/>
              </a:rPr>
              <a:t>mesobel@asip.org</a:t>
            </a:r>
            <a:endParaRPr lang="en-US" sz="2400" b="1" dirty="0" smtClean="0"/>
          </a:p>
          <a:p>
            <a:pPr algn="ctr"/>
            <a:endParaRPr lang="en-US" sz="2400" b="1" dirty="0" smtClean="0"/>
          </a:p>
          <a:p>
            <a:pPr algn="ctr"/>
            <a:r>
              <a:rPr lang="en-US" sz="2400" dirty="0" smtClean="0">
                <a:solidFill>
                  <a:srgbClr val="FF0000"/>
                </a:solidFill>
              </a:rPr>
              <a:t>Eighth Meeting of the CEER Investigators, NHGRI</a:t>
            </a:r>
          </a:p>
          <a:p>
            <a:pPr algn="ctr"/>
            <a:r>
              <a:rPr lang="en-US" sz="2400" dirty="0" smtClean="0">
                <a:solidFill>
                  <a:srgbClr val="FF0000"/>
                </a:solidFill>
              </a:rPr>
              <a:t>October 16, 2012</a:t>
            </a:r>
            <a:endParaRPr lang="en-US" sz="2400" dirty="0" smtClean="0">
              <a:solidFill>
                <a:srgbClr val="FF0000"/>
              </a:solidFill>
            </a:endParaRPr>
          </a:p>
          <a:p>
            <a:endParaRPr lang="en-US" b="1" dirty="0" smtClean="0"/>
          </a:p>
          <a:p>
            <a:endParaRPr lang="en-US" b="1" dirty="0" smtClean="0"/>
          </a:p>
          <a:p>
            <a:endParaRPr lang="en-US" b="1"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 y="4191000"/>
            <a:ext cx="8763000" cy="2554545"/>
          </a:xfrm>
          <a:prstGeom prst="rect">
            <a:avLst/>
          </a:prstGeom>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r>
              <a:rPr lang="en-US" sz="1600" b="1" dirty="0" smtClean="0">
                <a:latin typeface="Times New Roman" pitchFamily="18" charset="0"/>
                <a:cs typeface="Times New Roman" pitchFamily="18" charset="0"/>
              </a:rPr>
              <a:t>This report of the Whole Genome Analysis group of the Association for Molecular Pathology illuminates the opportunities and challenges associated with clinical diagnostic genome sequencing. With the reality of clinical application of next-generation sequencing, technical aspects of molecular testing can be accomplished at greater speed and with higher volume, while much information is obtained. Although this testing is a next logical step for molecular pathology laboratories, the potential impact on the diagnostic process and clinical correlations is extraordinary and clinical interpretation will be challenging. We review the rapidly evolving technologies; provide application examples; discuss aspects of clinical utility, ethics, and consent; and address the analytic, </a:t>
            </a:r>
            <a:r>
              <a:rPr lang="en-US" sz="1600" b="1" dirty="0" err="1" smtClean="0">
                <a:latin typeface="Times New Roman" pitchFamily="18" charset="0"/>
                <a:cs typeface="Times New Roman" pitchFamily="18" charset="0"/>
              </a:rPr>
              <a:t>postanalytic</a:t>
            </a:r>
            <a:r>
              <a:rPr lang="en-US" sz="1600" b="1" dirty="0" smtClean="0">
                <a:latin typeface="Times New Roman" pitchFamily="18" charset="0"/>
                <a:cs typeface="Times New Roman" pitchFamily="18" charset="0"/>
              </a:rPr>
              <a:t>, and professional implications. </a:t>
            </a:r>
            <a:r>
              <a:rPr lang="en-US" sz="1600" b="1" i="1" dirty="0" smtClean="0">
                <a:latin typeface="Times New Roman" pitchFamily="18" charset="0"/>
                <a:cs typeface="Times New Roman" pitchFamily="18" charset="0"/>
              </a:rPr>
              <a:t>(J Mol </a:t>
            </a:r>
            <a:r>
              <a:rPr lang="en-US" sz="1600" b="1" i="1" dirty="0" err="1" smtClean="0">
                <a:latin typeface="Times New Roman" pitchFamily="18" charset="0"/>
                <a:cs typeface="Times New Roman" pitchFamily="18" charset="0"/>
              </a:rPr>
              <a:t>Diagn</a:t>
            </a:r>
            <a:r>
              <a:rPr lang="en-US" sz="1600" b="1" i="1" dirty="0" smtClean="0">
                <a:latin typeface="Times New Roman" pitchFamily="18" charset="0"/>
                <a:cs typeface="Times New Roman" pitchFamily="18" charset="0"/>
              </a:rPr>
              <a:t> 2012, 14:525540; http://dx.doi.org/10.1016/j.jmoldx.2012.04.006)</a:t>
            </a:r>
            <a:endParaRPr lang="en-US" sz="1600" dirty="0" smtClean="0">
              <a:latin typeface="Times New Roman" pitchFamily="18" charset="0"/>
              <a:cs typeface="Times New Roman" pitchFamily="18" charset="0"/>
            </a:endParaRPr>
          </a:p>
        </p:txBody>
      </p:sp>
      <p:pic>
        <p:nvPicPr>
          <p:cNvPr id="1028" name="Picture 4"/>
          <p:cNvPicPr>
            <a:picLocks noChangeAspect="1" noChangeArrowheads="1"/>
          </p:cNvPicPr>
          <p:nvPr/>
        </p:nvPicPr>
        <p:blipFill>
          <a:blip r:embed="rId2" cstate="print"/>
          <a:srcRect/>
          <a:stretch>
            <a:fillRect/>
          </a:stretch>
        </p:blipFill>
        <p:spPr bwMode="auto">
          <a:xfrm>
            <a:off x="6553200" y="381000"/>
            <a:ext cx="2438400" cy="3238900"/>
          </a:xfrm>
          <a:prstGeom prst="rect">
            <a:avLst/>
          </a:prstGeom>
          <a:ln>
            <a:noFill/>
          </a:ln>
          <a:effectLst>
            <a:outerShdw blurRad="292100" dist="139700" dir="2700000" algn="tl" rotWithShape="0">
              <a:srgbClr val="333333">
                <a:alpha val="65000"/>
              </a:srgbClr>
            </a:outerShdw>
          </a:effectLst>
        </p:spPr>
      </p:pic>
      <p:pic>
        <p:nvPicPr>
          <p:cNvPr id="1026" name="Picture 2"/>
          <p:cNvPicPr>
            <a:picLocks noChangeAspect="1" noChangeArrowheads="1"/>
          </p:cNvPicPr>
          <p:nvPr/>
        </p:nvPicPr>
        <p:blipFill>
          <a:blip r:embed="rId3" cstate="print"/>
          <a:srcRect l="28500" t="31111" r="33000" b="25333"/>
          <a:stretch>
            <a:fillRect/>
          </a:stretch>
        </p:blipFill>
        <p:spPr bwMode="auto">
          <a:xfrm>
            <a:off x="76200" y="76199"/>
            <a:ext cx="6248400" cy="3976255"/>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229600" cy="4862870"/>
          </a:xfrm>
          <a:prstGeom prst="rect">
            <a:avLst/>
          </a:prstGeom>
          <a:noFill/>
        </p:spPr>
        <p:txBody>
          <a:bodyPr wrap="square" rtlCol="0">
            <a:spAutoFit/>
          </a:bodyPr>
          <a:lstStyle/>
          <a:p>
            <a:pPr algn="ctr"/>
            <a:r>
              <a:rPr lang="en-US" sz="3600" b="1" dirty="0" smtClean="0"/>
              <a:t>NGS Platforms</a:t>
            </a:r>
          </a:p>
          <a:p>
            <a:pPr algn="ctr"/>
            <a:endParaRPr lang="en-US" sz="3200" b="1" dirty="0" smtClean="0"/>
          </a:p>
          <a:p>
            <a:r>
              <a:rPr lang="en-US" sz="3200" b="1" dirty="0" smtClean="0"/>
              <a:t>Although the NGS platforms differ in design and specific chemistries, they are fundamentally related by a paradigm in which sequencing of spatially separated, clonally amplified DNA templates or single DNA molecules is performed in a massively parallel manner.</a:t>
            </a:r>
          </a:p>
          <a:p>
            <a:endParaRPr lang="en-US"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229600" cy="5293757"/>
          </a:xfrm>
          <a:prstGeom prst="rect">
            <a:avLst/>
          </a:prstGeom>
          <a:noFill/>
        </p:spPr>
        <p:txBody>
          <a:bodyPr wrap="square" rtlCol="0">
            <a:spAutoFit/>
          </a:bodyPr>
          <a:lstStyle/>
          <a:p>
            <a:pPr algn="ctr"/>
            <a:r>
              <a:rPr lang="en-US" sz="3600" b="1" dirty="0" smtClean="0"/>
              <a:t>NGS Technology</a:t>
            </a:r>
          </a:p>
          <a:p>
            <a:pPr algn="ctr"/>
            <a:endParaRPr lang="en-US" sz="3200" b="1" dirty="0" smtClean="0"/>
          </a:p>
          <a:p>
            <a:r>
              <a:rPr lang="en-US" sz="3600" b="1" dirty="0" smtClean="0"/>
              <a:t>All NGS technologies offer the ability to simultaneously sequence thousands to millions of relatively short nucleic acid sequences in parallel.  They can provide orders of magnitude more information, at competitive costs, when large regions of the genome are sequenced.  </a:t>
            </a:r>
          </a:p>
          <a:p>
            <a:endParaRPr lang="en-US"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229600" cy="6647974"/>
          </a:xfrm>
          <a:prstGeom prst="rect">
            <a:avLst/>
          </a:prstGeom>
          <a:noFill/>
        </p:spPr>
        <p:txBody>
          <a:bodyPr wrap="square" rtlCol="0">
            <a:spAutoFit/>
          </a:bodyPr>
          <a:lstStyle/>
          <a:p>
            <a:pPr algn="ctr"/>
            <a:r>
              <a:rPr lang="en-US" sz="3600" b="1" dirty="0" smtClean="0"/>
              <a:t>Advantages of NGS Technology</a:t>
            </a:r>
          </a:p>
          <a:p>
            <a:pPr algn="ctr"/>
            <a:endParaRPr lang="en-US" sz="3200" b="1" dirty="0" smtClean="0"/>
          </a:p>
          <a:p>
            <a:r>
              <a:rPr lang="en-US" sz="3600" b="1" dirty="0" smtClean="0"/>
              <a:t>Individual sequencing assays based on capillary electrophoresis tend to be:</a:t>
            </a:r>
          </a:p>
          <a:p>
            <a:endParaRPr lang="en-US" sz="2000" b="1" dirty="0" smtClean="0"/>
          </a:p>
          <a:p>
            <a:pPr>
              <a:buFont typeface="Arial" pitchFamily="34" charset="0"/>
              <a:buChar char="•"/>
            </a:pPr>
            <a:r>
              <a:rPr lang="en-US" sz="3200" b="1" dirty="0" smtClean="0"/>
              <a:t>Expensive</a:t>
            </a:r>
          </a:p>
          <a:p>
            <a:pPr>
              <a:buFont typeface="Arial" pitchFamily="34" charset="0"/>
              <a:buChar char="•"/>
            </a:pPr>
            <a:endParaRPr lang="en-US" sz="2000" b="1" dirty="0" smtClean="0"/>
          </a:p>
          <a:p>
            <a:pPr>
              <a:buFont typeface="Arial" pitchFamily="34" charset="0"/>
              <a:buChar char="•"/>
            </a:pPr>
            <a:r>
              <a:rPr lang="en-US" sz="3200" b="1" dirty="0" smtClean="0"/>
              <a:t>Laborious</a:t>
            </a:r>
          </a:p>
          <a:p>
            <a:pPr>
              <a:buFont typeface="Arial" pitchFamily="34" charset="0"/>
              <a:buChar char="•"/>
            </a:pPr>
            <a:endParaRPr lang="en-US" sz="2000" b="1" dirty="0" smtClean="0"/>
          </a:p>
          <a:p>
            <a:pPr>
              <a:buFont typeface="Arial" pitchFamily="34" charset="0"/>
              <a:buChar char="•"/>
            </a:pPr>
            <a:r>
              <a:rPr lang="en-US" sz="3200" b="1" dirty="0" smtClean="0"/>
              <a:t>Less comprehensive, necessitating serial gene-by-gene testing to identify causative mutation(s)</a:t>
            </a:r>
          </a:p>
          <a:p>
            <a:pPr>
              <a:buFont typeface="Arial" pitchFamily="34" charset="0"/>
              <a:buChar char="•"/>
            </a:pPr>
            <a:endParaRPr lang="en-US" sz="3600" b="1" dirty="0" smtClean="0"/>
          </a:p>
          <a:p>
            <a:endParaRPr lang="en-US" b="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533400"/>
            <a:ext cx="8763000" cy="6032421"/>
          </a:xfrm>
          <a:prstGeom prst="rect">
            <a:avLst/>
          </a:prstGeom>
          <a:noFill/>
        </p:spPr>
        <p:txBody>
          <a:bodyPr wrap="square" rtlCol="0">
            <a:spAutoFit/>
          </a:bodyPr>
          <a:lstStyle/>
          <a:p>
            <a:pPr algn="ctr"/>
            <a:r>
              <a:rPr lang="en-US" sz="3600" b="1" dirty="0" smtClean="0"/>
              <a:t>Informed Consent and Ethical Considerations</a:t>
            </a:r>
          </a:p>
          <a:p>
            <a:pPr algn="ctr"/>
            <a:endParaRPr lang="en-US" sz="3200" b="1" dirty="0" smtClean="0"/>
          </a:p>
          <a:p>
            <a:r>
              <a:rPr lang="en-US" sz="2400" b="1" dirty="0" smtClean="0"/>
              <a:t>The capacity to perform large-scale sequencing on the human genome presents unique challenges regarding the provision of informed consent, particularly in deciding on the level of detail that needs to be shared.</a:t>
            </a:r>
          </a:p>
          <a:p>
            <a:endParaRPr lang="en-US" sz="2400" b="1" dirty="0" smtClean="0"/>
          </a:p>
          <a:p>
            <a:r>
              <a:rPr lang="en-US" sz="2400" b="1" dirty="0" smtClean="0"/>
              <a:t>No specific guidance exists, and each institution offering such testing is deriving its own policies.</a:t>
            </a:r>
          </a:p>
          <a:p>
            <a:endParaRPr lang="en-US" sz="2400" b="1" dirty="0" smtClean="0"/>
          </a:p>
          <a:p>
            <a:r>
              <a:rPr lang="en-US" sz="2400" b="1" dirty="0" smtClean="0"/>
              <a:t>With genome testing by NGS, the perceived and real potential risks are magnified compared with genetic tests that target only one gene at a time.</a:t>
            </a:r>
          </a:p>
          <a:p>
            <a:pPr>
              <a:buFont typeface="Arial" pitchFamily="34" charset="0"/>
              <a:buChar char="•"/>
            </a:pPr>
            <a:endParaRPr lang="en-US" sz="3600" b="1" dirty="0" smtClean="0"/>
          </a:p>
          <a:p>
            <a:endParaRPr lang="en-US" b="1"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229600" cy="5847755"/>
          </a:xfrm>
          <a:prstGeom prst="rect">
            <a:avLst/>
          </a:prstGeom>
          <a:noFill/>
        </p:spPr>
        <p:txBody>
          <a:bodyPr wrap="square" rtlCol="0">
            <a:spAutoFit/>
          </a:bodyPr>
          <a:lstStyle/>
          <a:p>
            <a:pPr algn="ctr"/>
            <a:r>
              <a:rPr lang="en-US" sz="3600" b="1" dirty="0" smtClean="0"/>
              <a:t>Bioinformatics Requirements </a:t>
            </a:r>
          </a:p>
          <a:p>
            <a:pPr algn="ctr"/>
            <a:endParaRPr lang="en-US" sz="3200" b="1" dirty="0" smtClean="0"/>
          </a:p>
          <a:p>
            <a:r>
              <a:rPr lang="en-US" sz="3200" b="1" dirty="0" smtClean="0"/>
              <a:t>Major computations performed with NGS data:</a:t>
            </a:r>
          </a:p>
          <a:p>
            <a:endParaRPr lang="en-US" sz="2000" b="1" dirty="0" smtClean="0"/>
          </a:p>
          <a:p>
            <a:pPr>
              <a:buFont typeface="Arial" pitchFamily="34" charset="0"/>
              <a:buChar char="•"/>
            </a:pPr>
            <a:r>
              <a:rPr lang="en-US" sz="3200" b="1" dirty="0" smtClean="0"/>
              <a:t>Data assembly with base calling at the level of individual reads</a:t>
            </a:r>
          </a:p>
          <a:p>
            <a:pPr>
              <a:buFont typeface="Arial" pitchFamily="34" charset="0"/>
              <a:buChar char="•"/>
            </a:pPr>
            <a:endParaRPr lang="en-US" sz="2000" b="1" dirty="0" smtClean="0"/>
          </a:p>
          <a:p>
            <a:pPr>
              <a:buFont typeface="Arial" pitchFamily="34" charset="0"/>
              <a:buChar char="•"/>
            </a:pPr>
            <a:r>
              <a:rPr lang="en-US" sz="3200" b="1" dirty="0" smtClean="0"/>
              <a:t>Alignment of the assembled sequence to a reference sequence</a:t>
            </a:r>
          </a:p>
          <a:p>
            <a:endParaRPr lang="en-US" sz="2000" b="1" dirty="0" smtClean="0"/>
          </a:p>
          <a:p>
            <a:pPr>
              <a:buFont typeface="Arial" pitchFamily="34" charset="0"/>
              <a:buChar char="•"/>
            </a:pPr>
            <a:r>
              <a:rPr lang="en-US" sz="3200" b="1" dirty="0" smtClean="0"/>
              <a:t>Variant calling</a:t>
            </a:r>
          </a:p>
          <a:p>
            <a:pPr>
              <a:buFont typeface="Arial" pitchFamily="34" charset="0"/>
              <a:buChar char="•"/>
            </a:pPr>
            <a:endParaRPr lang="en-US" sz="3600" b="1" dirty="0" smtClean="0"/>
          </a:p>
          <a:p>
            <a:endParaRPr lang="en-US" b="1"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229600" cy="7325082"/>
          </a:xfrm>
          <a:prstGeom prst="rect">
            <a:avLst/>
          </a:prstGeom>
          <a:noFill/>
        </p:spPr>
        <p:txBody>
          <a:bodyPr wrap="square" rtlCol="0">
            <a:spAutoFit/>
          </a:bodyPr>
          <a:lstStyle/>
          <a:p>
            <a:pPr algn="ctr"/>
            <a:r>
              <a:rPr lang="en-US" sz="3600" b="1" dirty="0" smtClean="0"/>
              <a:t>Variant Calling</a:t>
            </a:r>
          </a:p>
          <a:p>
            <a:pPr algn="ctr"/>
            <a:endParaRPr lang="en-US" sz="2400" b="1" dirty="0" smtClean="0"/>
          </a:p>
          <a:p>
            <a:pPr>
              <a:buFont typeface="Arial" pitchFamily="34" charset="0"/>
              <a:buChar char="•"/>
            </a:pPr>
            <a:r>
              <a:rPr lang="en-US" sz="3200" b="1" dirty="0" smtClean="0"/>
              <a:t>Different computational analyses devoted to SNPs, small </a:t>
            </a:r>
            <a:r>
              <a:rPr lang="en-US" sz="3200" b="1" dirty="0" err="1" smtClean="0"/>
              <a:t>indels</a:t>
            </a:r>
            <a:r>
              <a:rPr lang="en-US" sz="3200" b="1" dirty="0" smtClean="0"/>
              <a:t>, structural variants or large </a:t>
            </a:r>
            <a:r>
              <a:rPr lang="en-US" sz="3200" b="1" dirty="0" err="1" smtClean="0"/>
              <a:t>indels</a:t>
            </a:r>
            <a:r>
              <a:rPr lang="en-US" sz="3200" b="1" dirty="0" smtClean="0"/>
              <a:t>, copy number variants</a:t>
            </a:r>
          </a:p>
          <a:p>
            <a:pPr>
              <a:buFont typeface="Arial" pitchFamily="34" charset="0"/>
              <a:buChar char="•"/>
            </a:pPr>
            <a:endParaRPr lang="en-US" sz="2400" b="1" dirty="0" smtClean="0"/>
          </a:p>
          <a:p>
            <a:pPr>
              <a:buFont typeface="Arial" pitchFamily="34" charset="0"/>
              <a:buChar char="•"/>
            </a:pPr>
            <a:r>
              <a:rPr lang="en-US" sz="3200" b="1" dirty="0" smtClean="0"/>
              <a:t>Generation of an unprecedented  amount of medical data that result in special informatics needs and require tools for data management, storage, analysis, and archiving</a:t>
            </a:r>
          </a:p>
          <a:p>
            <a:pPr>
              <a:buFont typeface="Arial" pitchFamily="34" charset="0"/>
              <a:buChar char="•"/>
            </a:pPr>
            <a:endParaRPr lang="en-US" sz="2400" b="1" dirty="0" smtClean="0"/>
          </a:p>
          <a:p>
            <a:pPr>
              <a:buFont typeface="Arial" pitchFamily="34" charset="0"/>
              <a:buChar char="•"/>
            </a:pPr>
            <a:r>
              <a:rPr lang="en-US" sz="3200" b="1" dirty="0" smtClean="0"/>
              <a:t>Manage the large data set without error and to ensure proper quality and documentation.</a:t>
            </a:r>
          </a:p>
          <a:p>
            <a:endParaRPr lang="en-US" sz="2000" b="1" dirty="0" smtClean="0"/>
          </a:p>
          <a:p>
            <a:pPr>
              <a:buFont typeface="Arial" pitchFamily="34" charset="0"/>
              <a:buChar char="•"/>
            </a:pPr>
            <a:endParaRPr lang="en-US" sz="3600" b="1" dirty="0" smtClean="0"/>
          </a:p>
          <a:p>
            <a:endParaRPr lang="en-US" b="1"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229600" cy="5970865"/>
          </a:xfrm>
          <a:prstGeom prst="rect">
            <a:avLst/>
          </a:prstGeom>
          <a:noFill/>
        </p:spPr>
        <p:txBody>
          <a:bodyPr wrap="square" rtlCol="0">
            <a:spAutoFit/>
          </a:bodyPr>
          <a:lstStyle/>
          <a:p>
            <a:pPr algn="ctr"/>
            <a:r>
              <a:rPr lang="en-US" sz="3600" b="1" dirty="0" smtClean="0"/>
              <a:t>Electronic Health Record</a:t>
            </a:r>
          </a:p>
          <a:p>
            <a:pPr algn="ctr"/>
            <a:endParaRPr lang="en-US" sz="3200" b="1" dirty="0" smtClean="0"/>
          </a:p>
          <a:p>
            <a:r>
              <a:rPr lang="en-US" sz="3200" b="1" dirty="0" smtClean="0"/>
              <a:t>Reporting of NGS test results raises several issues:</a:t>
            </a:r>
          </a:p>
          <a:p>
            <a:endParaRPr lang="en-US" sz="2000" b="1" dirty="0" smtClean="0"/>
          </a:p>
          <a:p>
            <a:pPr>
              <a:buFont typeface="Arial" pitchFamily="34" charset="0"/>
              <a:buChar char="•"/>
            </a:pPr>
            <a:r>
              <a:rPr lang="en-US" sz="3200" b="1" dirty="0" smtClean="0"/>
              <a:t>Ordering of the test</a:t>
            </a:r>
          </a:p>
          <a:p>
            <a:pPr>
              <a:buFont typeface="Arial" pitchFamily="34" charset="0"/>
              <a:buChar char="•"/>
            </a:pPr>
            <a:endParaRPr lang="en-US" sz="2000" b="1" dirty="0" smtClean="0"/>
          </a:p>
          <a:p>
            <a:pPr>
              <a:buFont typeface="Arial" pitchFamily="34" charset="0"/>
              <a:buChar char="•"/>
            </a:pPr>
            <a:r>
              <a:rPr lang="en-US" sz="3200" b="1" dirty="0" smtClean="0"/>
              <a:t>Receiving a document that summarizes the clinical interpretation</a:t>
            </a:r>
          </a:p>
          <a:p>
            <a:pPr>
              <a:buFont typeface="Arial" pitchFamily="34" charset="0"/>
              <a:buChar char="•"/>
            </a:pPr>
            <a:endParaRPr lang="en-US" sz="2000" b="1" dirty="0" smtClean="0"/>
          </a:p>
          <a:p>
            <a:pPr>
              <a:buFont typeface="Arial" pitchFamily="34" charset="0"/>
              <a:buChar char="•"/>
            </a:pPr>
            <a:r>
              <a:rPr lang="en-US" sz="3200" b="1" dirty="0" smtClean="0"/>
              <a:t>Storage of the interpretation</a:t>
            </a:r>
          </a:p>
          <a:p>
            <a:endParaRPr lang="en-US" sz="3600" b="1" dirty="0" smtClean="0"/>
          </a:p>
          <a:p>
            <a:endParaRPr lang="en-US" b="1"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2438400"/>
          </a:xfrm>
        </p:spPr>
        <p:txBody>
          <a:bodyPr>
            <a:normAutofit/>
          </a:bodyPr>
          <a:lstStyle/>
          <a:p>
            <a:r>
              <a:rPr lang="en-US" b="1" dirty="0" smtClean="0">
                <a:solidFill>
                  <a:schemeClr val="tx1"/>
                </a:solidFill>
              </a:rPr>
              <a:t>Presidential Commission</a:t>
            </a:r>
          </a:p>
          <a:p>
            <a:r>
              <a:rPr lang="en-US" b="1" i="1" dirty="0" smtClean="0">
                <a:solidFill>
                  <a:schemeClr val="tx1"/>
                </a:solidFill>
              </a:rPr>
              <a:t>for the </a:t>
            </a:r>
            <a:r>
              <a:rPr lang="en-US" b="1" dirty="0" smtClean="0">
                <a:solidFill>
                  <a:schemeClr val="tx1"/>
                </a:solidFill>
              </a:rPr>
              <a:t>Study of Bioethical Issues</a:t>
            </a:r>
          </a:p>
          <a:p>
            <a:r>
              <a:rPr lang="en-US" sz="2200" b="1" dirty="0" smtClean="0">
                <a:solidFill>
                  <a:schemeClr val="tx1"/>
                </a:solidFill>
              </a:rPr>
              <a:t>Washington, DC</a:t>
            </a:r>
          </a:p>
          <a:p>
            <a:r>
              <a:rPr lang="en-US" sz="2200" b="1" dirty="0" smtClean="0">
                <a:solidFill>
                  <a:schemeClr val="tx1"/>
                </a:solidFill>
              </a:rPr>
              <a:t>October 2012</a:t>
            </a:r>
          </a:p>
          <a:p>
            <a:r>
              <a:rPr lang="en-US" sz="2200" b="1" dirty="0" smtClean="0">
                <a:solidFill>
                  <a:schemeClr val="tx1"/>
                </a:solidFill>
              </a:rPr>
              <a:t>http://www.bioethics.gov</a:t>
            </a:r>
            <a:endParaRPr lang="en-US" sz="2200" b="1" dirty="0">
              <a:solidFill>
                <a:schemeClr val="tx1"/>
              </a:solidFill>
            </a:endParaRPr>
          </a:p>
        </p:txBody>
      </p:sp>
      <p:pic>
        <p:nvPicPr>
          <p:cNvPr id="1026" name="Picture 2" descr="http://www.bioethics.gov/images/feature-photos/privacy-cover.png"/>
          <p:cNvPicPr>
            <a:picLocks noChangeAspect="1" noChangeArrowheads="1"/>
          </p:cNvPicPr>
          <p:nvPr/>
        </p:nvPicPr>
        <p:blipFill>
          <a:blip r:embed="rId2" cstate="print"/>
          <a:srcRect/>
          <a:stretch>
            <a:fillRect/>
          </a:stretch>
        </p:blipFill>
        <p:spPr bwMode="auto">
          <a:xfrm>
            <a:off x="2514600" y="533400"/>
            <a:ext cx="3810000" cy="25908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229600" cy="5663089"/>
          </a:xfrm>
          <a:prstGeom prst="rect">
            <a:avLst/>
          </a:prstGeom>
          <a:noFill/>
        </p:spPr>
        <p:txBody>
          <a:bodyPr wrap="square" rtlCol="0">
            <a:spAutoFit/>
          </a:bodyPr>
          <a:lstStyle/>
          <a:p>
            <a:pPr algn="ctr"/>
            <a:r>
              <a:rPr lang="en-US" sz="3600" b="1" dirty="0" smtClean="0"/>
              <a:t>Basic Ethical Principles</a:t>
            </a:r>
          </a:p>
          <a:p>
            <a:pPr algn="ctr"/>
            <a:endParaRPr lang="en-US" sz="1200" b="1" dirty="0" smtClean="0"/>
          </a:p>
          <a:p>
            <a:pPr algn="ctr"/>
            <a:r>
              <a:rPr lang="en-US" sz="3200" b="1" dirty="0" smtClean="0"/>
              <a:t>Ideal of respect for persons</a:t>
            </a:r>
          </a:p>
          <a:p>
            <a:pPr>
              <a:buFont typeface="Arial" pitchFamily="34" charset="0"/>
              <a:buChar char="•"/>
            </a:pPr>
            <a:endParaRPr lang="en-US" sz="1200" b="1" dirty="0" smtClean="0"/>
          </a:p>
          <a:p>
            <a:pPr>
              <a:buFont typeface="Arial" pitchFamily="34" charset="0"/>
              <a:buChar char="•"/>
            </a:pPr>
            <a:r>
              <a:rPr lang="en-US" sz="2800" b="1" dirty="0" smtClean="0"/>
              <a:t>Public beneficence</a:t>
            </a:r>
          </a:p>
          <a:p>
            <a:pPr>
              <a:buFont typeface="Arial" pitchFamily="34" charset="0"/>
              <a:buChar char="•"/>
            </a:pPr>
            <a:endParaRPr lang="en-US" sz="2800" b="1" dirty="0" smtClean="0"/>
          </a:p>
          <a:p>
            <a:pPr>
              <a:buFont typeface="Arial" pitchFamily="34" charset="0"/>
              <a:buChar char="•"/>
            </a:pPr>
            <a:r>
              <a:rPr lang="en-US" sz="2800" b="1" dirty="0" smtClean="0"/>
              <a:t>Responsible stewardship</a:t>
            </a:r>
          </a:p>
          <a:p>
            <a:pPr>
              <a:buFont typeface="Arial" pitchFamily="34" charset="0"/>
              <a:buChar char="•"/>
            </a:pPr>
            <a:endParaRPr lang="en-US" sz="2800" b="1" dirty="0" smtClean="0"/>
          </a:p>
          <a:p>
            <a:pPr>
              <a:buFont typeface="Arial" pitchFamily="34" charset="0"/>
              <a:buChar char="•"/>
            </a:pPr>
            <a:r>
              <a:rPr lang="en-US" sz="2800" b="1" dirty="0" smtClean="0"/>
              <a:t>Intellectual freedom and responsibility</a:t>
            </a:r>
          </a:p>
          <a:p>
            <a:pPr>
              <a:buFont typeface="Arial" pitchFamily="34" charset="0"/>
              <a:buChar char="•"/>
            </a:pPr>
            <a:endParaRPr lang="en-US" sz="2800" b="1" dirty="0" smtClean="0"/>
          </a:p>
          <a:p>
            <a:pPr>
              <a:buFont typeface="Arial" pitchFamily="34" charset="0"/>
              <a:buChar char="•"/>
            </a:pPr>
            <a:r>
              <a:rPr lang="en-US" sz="2800" b="1" dirty="0" smtClean="0"/>
              <a:t>Democratic deliberation</a:t>
            </a:r>
          </a:p>
          <a:p>
            <a:pPr>
              <a:buFont typeface="Arial" pitchFamily="34" charset="0"/>
              <a:buChar char="•"/>
            </a:pPr>
            <a:endParaRPr lang="en-US" sz="2800" b="1" dirty="0" smtClean="0"/>
          </a:p>
          <a:p>
            <a:pPr>
              <a:buFont typeface="Arial" pitchFamily="34" charset="0"/>
              <a:buChar char="•"/>
            </a:pPr>
            <a:r>
              <a:rPr lang="en-US" sz="2800" b="1" dirty="0" smtClean="0"/>
              <a:t>Justice and fairness</a:t>
            </a:r>
          </a:p>
          <a:p>
            <a:endParaRPr lang="en-US" b="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229600" cy="4678204"/>
          </a:xfrm>
          <a:prstGeom prst="rect">
            <a:avLst/>
          </a:prstGeom>
          <a:noFill/>
        </p:spPr>
        <p:txBody>
          <a:bodyPr wrap="square" rtlCol="0">
            <a:spAutoFit/>
          </a:bodyPr>
          <a:lstStyle/>
          <a:p>
            <a:pPr algn="ctr"/>
            <a:r>
              <a:rPr lang="en-US" sz="3200" b="1" dirty="0" smtClean="0"/>
              <a:t>Definitions and Acronyms</a:t>
            </a:r>
          </a:p>
          <a:p>
            <a:pPr algn="ctr"/>
            <a:r>
              <a:rPr lang="en-US" sz="3200" b="1" dirty="0" smtClean="0"/>
              <a:t> </a:t>
            </a:r>
          </a:p>
          <a:p>
            <a:endParaRPr lang="en-US" b="1" dirty="0" smtClean="0"/>
          </a:p>
          <a:p>
            <a:pPr>
              <a:buFont typeface="Arial" pitchFamily="34" charset="0"/>
              <a:buChar char="•"/>
            </a:pPr>
            <a:r>
              <a:rPr lang="en-US" sz="2400" b="1" dirty="0" smtClean="0"/>
              <a:t> Whole Genome Sequencing (WGS)</a:t>
            </a:r>
          </a:p>
          <a:p>
            <a:pPr>
              <a:buFont typeface="Arial" pitchFamily="34" charset="0"/>
              <a:buChar char="•"/>
            </a:pPr>
            <a:endParaRPr lang="en-US" sz="2400" b="1" dirty="0" smtClean="0"/>
          </a:p>
          <a:p>
            <a:pPr>
              <a:buFont typeface="Arial" pitchFamily="34" charset="0"/>
              <a:buChar char="•"/>
            </a:pPr>
            <a:r>
              <a:rPr lang="en-US" sz="2400" b="1" dirty="0" smtClean="0"/>
              <a:t> Whole Genome Analysis (WGA)</a:t>
            </a:r>
          </a:p>
          <a:p>
            <a:pPr>
              <a:buFont typeface="Arial" pitchFamily="34" charset="0"/>
              <a:buChar char="•"/>
            </a:pPr>
            <a:endParaRPr lang="en-US" sz="2400" b="1" dirty="0" smtClean="0"/>
          </a:p>
          <a:p>
            <a:pPr>
              <a:buFont typeface="Arial" pitchFamily="34" charset="0"/>
              <a:buChar char="•"/>
            </a:pPr>
            <a:r>
              <a:rPr lang="en-US" sz="2400" b="1" dirty="0" smtClean="0"/>
              <a:t> Next-generation Sequencing (NGS)</a:t>
            </a:r>
          </a:p>
          <a:p>
            <a:pPr>
              <a:buFont typeface="Arial" pitchFamily="34" charset="0"/>
              <a:buChar char="•"/>
            </a:pPr>
            <a:endParaRPr lang="en-US" sz="2400" b="1" dirty="0" smtClean="0"/>
          </a:p>
          <a:p>
            <a:pPr>
              <a:buFont typeface="Arial" pitchFamily="34" charset="0"/>
              <a:buChar char="•"/>
            </a:pPr>
            <a:r>
              <a:rPr lang="en-US" sz="2400" b="1" dirty="0" smtClean="0"/>
              <a:t> Whole </a:t>
            </a:r>
            <a:r>
              <a:rPr lang="en-US" sz="2400" b="1" dirty="0" err="1" smtClean="0"/>
              <a:t>Exome</a:t>
            </a:r>
            <a:r>
              <a:rPr lang="en-US" sz="2400" b="1" dirty="0" smtClean="0"/>
              <a:t> Sequencing (WES)</a:t>
            </a:r>
          </a:p>
          <a:p>
            <a:endParaRPr lang="en-US" sz="2400" b="1" dirty="0" smtClean="0"/>
          </a:p>
          <a:p>
            <a:endParaRPr lang="en-US" sz="2400" b="1"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229600" cy="5232202"/>
          </a:xfrm>
          <a:prstGeom prst="rect">
            <a:avLst/>
          </a:prstGeom>
          <a:noFill/>
        </p:spPr>
        <p:txBody>
          <a:bodyPr wrap="square" rtlCol="0">
            <a:spAutoFit/>
          </a:bodyPr>
          <a:lstStyle/>
          <a:p>
            <a:pPr algn="ctr"/>
            <a:r>
              <a:rPr lang="en-US" sz="3600" b="1" dirty="0" smtClean="0"/>
              <a:t>Recommendations </a:t>
            </a:r>
          </a:p>
          <a:p>
            <a:pPr algn="ctr"/>
            <a:endParaRPr lang="en-US" sz="1200" b="1" dirty="0" smtClean="0"/>
          </a:p>
          <a:p>
            <a:pPr algn="ctr"/>
            <a:r>
              <a:rPr lang="en-US" sz="3200" b="1" dirty="0" smtClean="0"/>
              <a:t>Recommendation 1.1</a:t>
            </a:r>
          </a:p>
          <a:p>
            <a:pPr>
              <a:buFont typeface="Arial" pitchFamily="34" charset="0"/>
              <a:buChar char="•"/>
            </a:pPr>
            <a:endParaRPr lang="en-US" sz="1200" b="1" dirty="0" smtClean="0"/>
          </a:p>
          <a:p>
            <a:r>
              <a:rPr lang="en-US" sz="2800" b="1" dirty="0" smtClean="0"/>
              <a:t>Funders of WGS research, managers of research, clinical, and commercial databases, and policy makers should maintain or establish clear policies defining acceptable access to and permissible uses of WGS data.  These policies should promote opportunities for models of data sharing by individuals who want to share their WGS data with clinicians, researchers, or others.</a:t>
            </a:r>
          </a:p>
          <a:p>
            <a:endParaRPr lang="en-US" b="1"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229600" cy="4370427"/>
          </a:xfrm>
          <a:prstGeom prst="rect">
            <a:avLst/>
          </a:prstGeom>
          <a:noFill/>
        </p:spPr>
        <p:txBody>
          <a:bodyPr wrap="square" rtlCol="0">
            <a:spAutoFit/>
          </a:bodyPr>
          <a:lstStyle/>
          <a:p>
            <a:pPr algn="ctr"/>
            <a:r>
              <a:rPr lang="en-US" sz="3600" b="1" dirty="0" smtClean="0"/>
              <a:t>Recommendations </a:t>
            </a:r>
          </a:p>
          <a:p>
            <a:pPr algn="ctr"/>
            <a:endParaRPr lang="en-US" sz="1200" b="1" dirty="0" smtClean="0"/>
          </a:p>
          <a:p>
            <a:pPr algn="ctr"/>
            <a:r>
              <a:rPr lang="en-US" sz="3200" b="1" dirty="0" smtClean="0"/>
              <a:t>Recommendation 1.2</a:t>
            </a:r>
          </a:p>
          <a:p>
            <a:pPr>
              <a:buFont typeface="Arial" pitchFamily="34" charset="0"/>
              <a:buChar char="•"/>
            </a:pPr>
            <a:endParaRPr lang="en-US" sz="1200" b="1" dirty="0" smtClean="0"/>
          </a:p>
          <a:p>
            <a:r>
              <a:rPr lang="en-US" sz="2800" b="1" dirty="0" smtClean="0"/>
              <a:t>Federal and state governments should ensure a consistent floor of privacy protections covering WGS data regardless of how they were obtained.  These policies should protect individual privacy by prohibiting unauthorized WGS without the consent of the individual from whom the sample came.</a:t>
            </a:r>
          </a:p>
          <a:p>
            <a:endParaRPr lang="en-US" b="1"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229600" cy="6309420"/>
          </a:xfrm>
          <a:prstGeom prst="rect">
            <a:avLst/>
          </a:prstGeom>
          <a:noFill/>
        </p:spPr>
        <p:txBody>
          <a:bodyPr wrap="square" rtlCol="0">
            <a:spAutoFit/>
          </a:bodyPr>
          <a:lstStyle/>
          <a:p>
            <a:pPr algn="ctr"/>
            <a:r>
              <a:rPr lang="en-US" sz="3600" b="1" dirty="0" smtClean="0"/>
              <a:t>Recommendations </a:t>
            </a:r>
          </a:p>
          <a:p>
            <a:pPr algn="ctr"/>
            <a:endParaRPr lang="en-US" sz="1200" b="1" dirty="0" smtClean="0"/>
          </a:p>
          <a:p>
            <a:pPr algn="ctr"/>
            <a:r>
              <a:rPr lang="en-US" sz="3200" b="1" dirty="0" smtClean="0"/>
              <a:t>Recommendation 2.1</a:t>
            </a:r>
          </a:p>
          <a:p>
            <a:pPr>
              <a:buFont typeface="Arial" pitchFamily="34" charset="0"/>
              <a:buChar char="•"/>
            </a:pPr>
            <a:endParaRPr lang="en-US" sz="1200" b="1" dirty="0" smtClean="0"/>
          </a:p>
          <a:p>
            <a:r>
              <a:rPr lang="en-US" sz="2800" b="1" dirty="0" smtClean="0"/>
              <a:t>Funders of WGS research, managers of research, clinical, and commercial databases, and policy makers should ensure the security of WGS data.</a:t>
            </a:r>
          </a:p>
          <a:p>
            <a:endParaRPr lang="en-US" sz="2800" b="1" dirty="0" smtClean="0"/>
          </a:p>
          <a:p>
            <a:pPr algn="ctr"/>
            <a:r>
              <a:rPr lang="en-US" sz="3200" b="1" dirty="0" smtClean="0"/>
              <a:t>Recommendation 2.2</a:t>
            </a:r>
          </a:p>
          <a:p>
            <a:endParaRPr lang="en-US" sz="2800" b="1" dirty="0" smtClean="0"/>
          </a:p>
          <a:p>
            <a:r>
              <a:rPr lang="en-US" sz="2800" b="1" dirty="0" smtClean="0"/>
              <a:t>Funders of WGS research, managers of research, clinical, and commercial databases, and policy makers must outline to donors or suppliers of specimens acceptable access to and permissible use of identifiable WGS data.</a:t>
            </a:r>
            <a:endParaRPr lang="en-US" b="1"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229600" cy="6093976"/>
          </a:xfrm>
          <a:prstGeom prst="rect">
            <a:avLst/>
          </a:prstGeom>
          <a:noFill/>
        </p:spPr>
        <p:txBody>
          <a:bodyPr wrap="square" rtlCol="0">
            <a:spAutoFit/>
          </a:bodyPr>
          <a:lstStyle/>
          <a:p>
            <a:pPr algn="ctr"/>
            <a:r>
              <a:rPr lang="en-US" sz="3600" b="1" dirty="0" smtClean="0"/>
              <a:t>Recommendations </a:t>
            </a:r>
          </a:p>
          <a:p>
            <a:pPr algn="ctr"/>
            <a:endParaRPr lang="en-US" sz="1200" b="1" dirty="0" smtClean="0"/>
          </a:p>
          <a:p>
            <a:pPr algn="ctr"/>
            <a:r>
              <a:rPr lang="en-US" sz="3200" b="1" dirty="0" smtClean="0"/>
              <a:t>Recommendation 2.3</a:t>
            </a:r>
          </a:p>
          <a:p>
            <a:pPr>
              <a:buFont typeface="Arial" pitchFamily="34" charset="0"/>
              <a:buChar char="•"/>
            </a:pPr>
            <a:endParaRPr lang="en-US" sz="1200" b="1" dirty="0" smtClean="0"/>
          </a:p>
          <a:p>
            <a:r>
              <a:rPr lang="en-US" sz="2800" b="1" dirty="0" smtClean="0"/>
              <a:t>Relevant federal agencies should continue to invest in initiatives to ensure that third-party entrustment of WGS data, particularly when these data are interpreted to generate health-related information, complies with relevant regulatory schemes such as HIPAA and other data privacy and security requirements. Best practices for keeping data secure should be shared across the industry to create a solid foundation of knowledge upon which to maximize public trust.</a:t>
            </a:r>
          </a:p>
          <a:p>
            <a:endParaRPr lang="en-US" b="1"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229600" cy="5232202"/>
          </a:xfrm>
          <a:prstGeom prst="rect">
            <a:avLst/>
          </a:prstGeom>
          <a:noFill/>
        </p:spPr>
        <p:txBody>
          <a:bodyPr wrap="square" rtlCol="0">
            <a:spAutoFit/>
          </a:bodyPr>
          <a:lstStyle/>
          <a:p>
            <a:pPr algn="ctr"/>
            <a:r>
              <a:rPr lang="en-US" sz="3600" b="1" dirty="0" smtClean="0"/>
              <a:t>Recommendations </a:t>
            </a:r>
          </a:p>
          <a:p>
            <a:pPr algn="ctr"/>
            <a:endParaRPr lang="en-US" sz="1200" b="1" dirty="0" smtClean="0"/>
          </a:p>
          <a:p>
            <a:pPr algn="ctr"/>
            <a:r>
              <a:rPr lang="en-US" sz="3200" b="1" dirty="0" smtClean="0"/>
              <a:t>Recommendation 3.1</a:t>
            </a:r>
          </a:p>
          <a:p>
            <a:pPr>
              <a:buFont typeface="Arial" pitchFamily="34" charset="0"/>
              <a:buChar char="•"/>
            </a:pPr>
            <a:endParaRPr lang="en-US" sz="1200" b="1" dirty="0" smtClean="0"/>
          </a:p>
          <a:p>
            <a:r>
              <a:rPr lang="en-US" sz="2800" b="1" dirty="0" smtClean="0"/>
              <a:t>Researchers and clinicians should evaluate and adopt robust and workable consent processes that allow research participants, patients, and others to understand who has access to their WGS and other data generated…., and to know how these data might be used in the future.  Consent processes should ascertain participant or patient preferences at the time the samples are obtained.</a:t>
            </a:r>
          </a:p>
          <a:p>
            <a:endParaRPr lang="en-US" b="1"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229600" cy="6093976"/>
          </a:xfrm>
          <a:prstGeom prst="rect">
            <a:avLst/>
          </a:prstGeom>
          <a:noFill/>
        </p:spPr>
        <p:txBody>
          <a:bodyPr wrap="square" rtlCol="0">
            <a:spAutoFit/>
          </a:bodyPr>
          <a:lstStyle/>
          <a:p>
            <a:pPr algn="ctr"/>
            <a:r>
              <a:rPr lang="en-US" sz="3600" b="1" dirty="0" smtClean="0"/>
              <a:t>Recommendations </a:t>
            </a:r>
          </a:p>
          <a:p>
            <a:pPr algn="ctr"/>
            <a:endParaRPr lang="en-US" sz="1200" b="1" dirty="0" smtClean="0"/>
          </a:p>
          <a:p>
            <a:pPr algn="ctr"/>
            <a:r>
              <a:rPr lang="en-US" sz="3200" b="1" dirty="0" smtClean="0"/>
              <a:t>Recommendation 3.2</a:t>
            </a:r>
          </a:p>
          <a:p>
            <a:pPr>
              <a:buFont typeface="Arial" pitchFamily="34" charset="0"/>
              <a:buChar char="•"/>
            </a:pPr>
            <a:endParaRPr lang="en-US" sz="1200" b="1" dirty="0" smtClean="0"/>
          </a:p>
          <a:p>
            <a:r>
              <a:rPr lang="en-US" sz="2400" b="1" dirty="0" smtClean="0"/>
              <a:t>The federal OHRP or a designated central organizing federal agency should establish clear and consistent guidelines for informed consent forms for research conducted by those under the purview of the Common Rule that involves WGS.  Informed consent forms should:</a:t>
            </a:r>
          </a:p>
          <a:p>
            <a:pPr>
              <a:buFont typeface="Arial" pitchFamily="34" charset="0"/>
              <a:buChar char="•"/>
            </a:pPr>
            <a:r>
              <a:rPr lang="en-US" sz="2000" b="1" dirty="0" smtClean="0"/>
              <a:t>Briefly describe WGS and WGA</a:t>
            </a:r>
          </a:p>
          <a:p>
            <a:pPr>
              <a:buFont typeface="Arial" pitchFamily="34" charset="0"/>
              <a:buChar char="•"/>
            </a:pPr>
            <a:r>
              <a:rPr lang="en-US" sz="2000" b="1" dirty="0" smtClean="0"/>
              <a:t>State how the data will be used in the present study, and state, to the extent feasible, how the data might be used in the future</a:t>
            </a:r>
          </a:p>
          <a:p>
            <a:pPr>
              <a:buFont typeface="Arial" pitchFamily="34" charset="0"/>
              <a:buChar char="•"/>
            </a:pPr>
            <a:r>
              <a:rPr lang="en-US" sz="2000" b="1" dirty="0" smtClean="0"/>
              <a:t>Explain the extent to which the individual will have control over future data use</a:t>
            </a:r>
          </a:p>
          <a:p>
            <a:pPr>
              <a:buFont typeface="Arial" pitchFamily="34" charset="0"/>
              <a:buChar char="•"/>
            </a:pPr>
            <a:r>
              <a:rPr lang="en-US" sz="2000" b="1" dirty="0" smtClean="0"/>
              <a:t>Define benefits, potential risks, and state that their might be unknown future risks</a:t>
            </a:r>
          </a:p>
          <a:p>
            <a:pPr>
              <a:buFont typeface="Arial" pitchFamily="34" charset="0"/>
              <a:buChar char="•"/>
            </a:pPr>
            <a:r>
              <a:rPr lang="en-US" sz="2000" b="1" dirty="0" smtClean="0"/>
              <a:t>State what data and information might be returned to the individual</a:t>
            </a:r>
          </a:p>
          <a:p>
            <a:endParaRPr lang="en-US" b="1"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229600" cy="4801314"/>
          </a:xfrm>
          <a:prstGeom prst="rect">
            <a:avLst/>
          </a:prstGeom>
          <a:noFill/>
        </p:spPr>
        <p:txBody>
          <a:bodyPr wrap="square" rtlCol="0">
            <a:spAutoFit/>
          </a:bodyPr>
          <a:lstStyle/>
          <a:p>
            <a:pPr algn="ctr"/>
            <a:r>
              <a:rPr lang="en-US" sz="3600" b="1" dirty="0" smtClean="0"/>
              <a:t>Recommendations </a:t>
            </a:r>
          </a:p>
          <a:p>
            <a:pPr algn="ctr"/>
            <a:endParaRPr lang="en-US" sz="1200" b="1" dirty="0" smtClean="0"/>
          </a:p>
          <a:p>
            <a:pPr algn="ctr"/>
            <a:r>
              <a:rPr lang="en-US" sz="3200" b="1" dirty="0" smtClean="0">
                <a:solidFill>
                  <a:srgbClr val="FF0000"/>
                </a:solidFill>
              </a:rPr>
              <a:t>Recommendation 3.3</a:t>
            </a:r>
          </a:p>
          <a:p>
            <a:pPr>
              <a:buFont typeface="Arial" pitchFamily="34" charset="0"/>
              <a:buChar char="•"/>
            </a:pPr>
            <a:endParaRPr lang="en-US" sz="1200" b="1" dirty="0" smtClean="0"/>
          </a:p>
          <a:p>
            <a:r>
              <a:rPr lang="en-US" sz="2800" b="1" dirty="0" smtClean="0"/>
              <a:t>Researchers, clinicians, and commercial WGS entities must make individuals aware that incidental findings are likely to be discovered in the course of WGS.  The consent process should convey whether these findings will  be communicated, the scope of communicated findings, and to whom the findings will be communicated.</a:t>
            </a:r>
          </a:p>
          <a:p>
            <a:endParaRPr lang="en-US" b="1"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229600" cy="5232202"/>
          </a:xfrm>
          <a:prstGeom prst="rect">
            <a:avLst/>
          </a:prstGeom>
          <a:noFill/>
        </p:spPr>
        <p:txBody>
          <a:bodyPr wrap="square" rtlCol="0">
            <a:spAutoFit/>
          </a:bodyPr>
          <a:lstStyle/>
          <a:p>
            <a:pPr algn="ctr"/>
            <a:r>
              <a:rPr lang="en-US" sz="3600" b="1" dirty="0" smtClean="0"/>
              <a:t>Recommendations </a:t>
            </a:r>
          </a:p>
          <a:p>
            <a:pPr algn="ctr"/>
            <a:endParaRPr lang="en-US" sz="1200" b="1" dirty="0" smtClean="0"/>
          </a:p>
          <a:p>
            <a:pPr algn="ctr"/>
            <a:r>
              <a:rPr lang="en-US" sz="3200" b="1" dirty="0" smtClean="0">
                <a:solidFill>
                  <a:srgbClr val="FF0000"/>
                </a:solidFill>
              </a:rPr>
              <a:t>Recommendation 3.4</a:t>
            </a:r>
          </a:p>
          <a:p>
            <a:pPr>
              <a:buFont typeface="Arial" pitchFamily="34" charset="0"/>
              <a:buChar char="•"/>
            </a:pPr>
            <a:endParaRPr lang="en-US" sz="1200" b="1" dirty="0" smtClean="0"/>
          </a:p>
          <a:p>
            <a:r>
              <a:rPr lang="en-US" sz="2800" b="1" dirty="0" smtClean="0"/>
              <a:t>Funders of WGS research should support studies to evaluate proposed frameworks for offering return of incidental findings and other research results derived from WGS. Funders should also investigate the related preferences and expectations of the individuals contributing samples and data to genomic research and undergoing WGS in clinical care, research, or commercial contexts.</a:t>
            </a:r>
          </a:p>
          <a:p>
            <a:endParaRPr lang="en-US" b="1"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229600" cy="4370427"/>
          </a:xfrm>
          <a:prstGeom prst="rect">
            <a:avLst/>
          </a:prstGeom>
          <a:noFill/>
        </p:spPr>
        <p:txBody>
          <a:bodyPr wrap="square" rtlCol="0">
            <a:spAutoFit/>
          </a:bodyPr>
          <a:lstStyle/>
          <a:p>
            <a:pPr algn="ctr"/>
            <a:r>
              <a:rPr lang="en-US" sz="3600" b="1" dirty="0" smtClean="0"/>
              <a:t>Recommendations </a:t>
            </a:r>
          </a:p>
          <a:p>
            <a:pPr algn="ctr"/>
            <a:endParaRPr lang="en-US" sz="1200" b="1" dirty="0" smtClean="0"/>
          </a:p>
          <a:p>
            <a:pPr algn="ctr"/>
            <a:r>
              <a:rPr lang="en-US" sz="3200" b="1" dirty="0" smtClean="0"/>
              <a:t>Recommendation 4.1</a:t>
            </a:r>
          </a:p>
          <a:p>
            <a:pPr>
              <a:buFont typeface="Arial" pitchFamily="34" charset="0"/>
              <a:buChar char="•"/>
            </a:pPr>
            <a:endParaRPr lang="en-US" sz="1200" b="1" dirty="0" smtClean="0"/>
          </a:p>
          <a:p>
            <a:r>
              <a:rPr lang="en-US" sz="2800" b="1" dirty="0" smtClean="0"/>
              <a:t>Funders of WGS research, relevant clinical entities, and the commercial sector should facilitate explicit exchange of information between genomic researchers and clinicians, while maintaining robust data protection safeguards, so that WGS and health data can be shared to advance genomic medicine.</a:t>
            </a:r>
          </a:p>
          <a:p>
            <a:endParaRPr lang="en-US" b="1"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229600" cy="4985980"/>
          </a:xfrm>
          <a:prstGeom prst="rect">
            <a:avLst/>
          </a:prstGeom>
          <a:noFill/>
        </p:spPr>
        <p:txBody>
          <a:bodyPr wrap="square" rtlCol="0">
            <a:spAutoFit/>
          </a:bodyPr>
          <a:lstStyle/>
          <a:p>
            <a:pPr algn="ctr"/>
            <a:r>
              <a:rPr lang="en-US" sz="3600" b="1" dirty="0" smtClean="0"/>
              <a:t>Recommendations </a:t>
            </a:r>
          </a:p>
          <a:p>
            <a:pPr algn="ctr"/>
            <a:endParaRPr lang="en-US" sz="1200" b="1" dirty="0" smtClean="0"/>
          </a:p>
          <a:p>
            <a:pPr algn="ctr"/>
            <a:r>
              <a:rPr lang="en-US" sz="3200" b="1" dirty="0" smtClean="0"/>
              <a:t>Recommendation 4.2</a:t>
            </a:r>
          </a:p>
          <a:p>
            <a:pPr>
              <a:buFont typeface="Arial" pitchFamily="34" charset="0"/>
              <a:buChar char="•"/>
            </a:pPr>
            <a:endParaRPr lang="en-US" sz="1200" b="1" dirty="0" smtClean="0"/>
          </a:p>
          <a:p>
            <a:pPr>
              <a:buFont typeface="Arial" pitchFamily="34" charset="0"/>
              <a:buChar char="•"/>
            </a:pPr>
            <a:endParaRPr lang="en-US" sz="1200" b="1" dirty="0" smtClean="0"/>
          </a:p>
          <a:p>
            <a:r>
              <a:rPr lang="en-US" sz="2800" b="1" dirty="0" smtClean="0"/>
              <a:t>Policy makers should promote opportunities for the public to benefit from WGS research.  Further, policy makers and the research community should promote opportunities for the exploration of alternative models of the relationship between researchers and research participants, including participatory models that promote collaborative relationships.</a:t>
            </a:r>
          </a:p>
          <a:p>
            <a:endParaRPr lang="en-US"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0"/>
            <a:ext cx="8763000" cy="6001643"/>
          </a:xfrm>
          <a:prstGeom prst="rect">
            <a:avLst/>
          </a:prstGeom>
          <a:noFill/>
        </p:spPr>
        <p:txBody>
          <a:bodyPr wrap="square" rtlCol="0">
            <a:spAutoFit/>
          </a:bodyPr>
          <a:lstStyle/>
          <a:p>
            <a:pPr algn="ctr"/>
            <a:r>
              <a:rPr lang="en-US" sz="3200" b="1" dirty="0" smtClean="0"/>
              <a:t>Incidental Findings</a:t>
            </a:r>
          </a:p>
          <a:p>
            <a:endParaRPr lang="en-US" b="1" dirty="0" smtClean="0"/>
          </a:p>
          <a:p>
            <a:r>
              <a:rPr lang="en-US" sz="2800" b="1" dirty="0" smtClean="0"/>
              <a:t>An incidental finding is a finding concerning an individual in the course of conducting research that has potential health or reproductive importance and is discovered in the course of conducting research, but is beyond the aims of the study and is not anticipated in the research protocol.</a:t>
            </a:r>
            <a:r>
              <a:rPr lang="en-US" b="1" dirty="0" smtClean="0"/>
              <a:t> </a:t>
            </a:r>
          </a:p>
          <a:p>
            <a:endParaRPr lang="en-US" sz="2400" b="1" dirty="0" smtClean="0"/>
          </a:p>
          <a:p>
            <a:r>
              <a:rPr lang="en-US" sz="2400" b="1" dirty="0" smtClean="0"/>
              <a:t>Susan M. Wolf, et al. (2012). </a:t>
            </a:r>
            <a:r>
              <a:rPr lang="en-US" sz="2400" b="1" i="1" dirty="0" smtClean="0"/>
              <a:t>Genetics in Medicine</a:t>
            </a:r>
            <a:r>
              <a:rPr lang="en-US" sz="2400" b="1" dirty="0" smtClean="0"/>
              <a:t>, 12: 361-384.</a:t>
            </a:r>
            <a:endParaRPr lang="en-US" sz="2400" dirty="0" smtClean="0"/>
          </a:p>
          <a:p>
            <a:endParaRPr lang="en-US" b="1" dirty="0" smtClean="0"/>
          </a:p>
          <a:p>
            <a:endParaRPr lang="en-US" b="1" dirty="0" smtClean="0"/>
          </a:p>
          <a:p>
            <a:r>
              <a:rPr lang="en-US" sz="3200" b="1" dirty="0" smtClean="0">
                <a:solidFill>
                  <a:srgbClr val="FF0000"/>
                </a:solidFill>
              </a:rPr>
              <a:t>What about incidental findings that occur in the course of clinical testing?  Especially WGS!</a:t>
            </a:r>
          </a:p>
          <a:p>
            <a:endParaRPr lang="en-US" b="1"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229600" cy="4370427"/>
          </a:xfrm>
          <a:prstGeom prst="rect">
            <a:avLst/>
          </a:prstGeom>
          <a:noFill/>
        </p:spPr>
        <p:txBody>
          <a:bodyPr wrap="square" rtlCol="0">
            <a:spAutoFit/>
          </a:bodyPr>
          <a:lstStyle/>
          <a:p>
            <a:pPr algn="ctr"/>
            <a:r>
              <a:rPr lang="en-US" sz="3600" b="1" dirty="0" smtClean="0"/>
              <a:t>Recommendations </a:t>
            </a:r>
          </a:p>
          <a:p>
            <a:pPr algn="ctr"/>
            <a:endParaRPr lang="en-US" sz="1200" b="1" dirty="0" smtClean="0"/>
          </a:p>
          <a:p>
            <a:pPr algn="ctr"/>
            <a:r>
              <a:rPr lang="en-US" sz="3200" b="1" dirty="0" smtClean="0"/>
              <a:t>Recommendation 5</a:t>
            </a:r>
          </a:p>
          <a:p>
            <a:pPr>
              <a:buFont typeface="Arial" pitchFamily="34" charset="0"/>
              <a:buChar char="•"/>
            </a:pPr>
            <a:endParaRPr lang="en-US" sz="1200" b="1" dirty="0" smtClean="0"/>
          </a:p>
          <a:p>
            <a:r>
              <a:rPr lang="en-US" sz="2800" b="1" dirty="0" smtClean="0"/>
              <a:t>The federal government should facilitate access to the numerous scientific advances generated through its investments in WGS to the broadest group of persons possible to ensure that all persons who could benefit from these developments have the opportunity to do so.</a:t>
            </a:r>
          </a:p>
          <a:p>
            <a:endParaRPr lang="en-US"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229600" cy="5047536"/>
          </a:xfrm>
          <a:prstGeom prst="rect">
            <a:avLst/>
          </a:prstGeom>
          <a:noFill/>
        </p:spPr>
        <p:txBody>
          <a:bodyPr wrap="square" rtlCol="0">
            <a:spAutoFit/>
          </a:bodyPr>
          <a:lstStyle/>
          <a:p>
            <a:pPr algn="ctr"/>
            <a:r>
              <a:rPr lang="en-US" sz="3200" b="1" dirty="0" smtClean="0"/>
              <a:t>CLIA ‘88</a:t>
            </a:r>
          </a:p>
          <a:p>
            <a:pPr algn="ctr"/>
            <a:r>
              <a:rPr lang="en-US" sz="3200" b="1" dirty="0" smtClean="0"/>
              <a:t>Clinical Laboratory Improvement Amendment </a:t>
            </a:r>
          </a:p>
          <a:p>
            <a:endParaRPr lang="en-US" b="1" dirty="0" smtClean="0"/>
          </a:p>
          <a:p>
            <a:r>
              <a:rPr lang="en-US" sz="2400" b="1" dirty="0" smtClean="0"/>
              <a:t>The following analytical characteristics must be documented:</a:t>
            </a:r>
          </a:p>
          <a:p>
            <a:endParaRPr lang="en-US" sz="2400" b="1" dirty="0" smtClean="0"/>
          </a:p>
          <a:p>
            <a:pPr>
              <a:buFont typeface="Arial" pitchFamily="34" charset="0"/>
              <a:buChar char="•"/>
            </a:pPr>
            <a:r>
              <a:rPr lang="en-US" sz="2400" b="1" dirty="0" smtClean="0"/>
              <a:t>Accuracy</a:t>
            </a:r>
          </a:p>
          <a:p>
            <a:pPr>
              <a:buFont typeface="Arial" pitchFamily="34" charset="0"/>
              <a:buChar char="•"/>
            </a:pPr>
            <a:r>
              <a:rPr lang="en-US" sz="2400" b="1" dirty="0" smtClean="0"/>
              <a:t>Precision</a:t>
            </a:r>
          </a:p>
          <a:p>
            <a:pPr>
              <a:buFont typeface="Arial" pitchFamily="34" charset="0"/>
              <a:buChar char="•"/>
            </a:pPr>
            <a:r>
              <a:rPr lang="en-US" sz="2400" b="1" dirty="0" smtClean="0"/>
              <a:t>Analytical sensitivity</a:t>
            </a:r>
          </a:p>
          <a:p>
            <a:pPr>
              <a:buFont typeface="Arial" pitchFamily="34" charset="0"/>
              <a:buChar char="•"/>
            </a:pPr>
            <a:r>
              <a:rPr lang="en-US" sz="2400" b="1" dirty="0" smtClean="0"/>
              <a:t>Analytical specificity</a:t>
            </a:r>
          </a:p>
          <a:p>
            <a:pPr>
              <a:buFont typeface="Arial" pitchFamily="34" charset="0"/>
              <a:buChar char="•"/>
            </a:pPr>
            <a:r>
              <a:rPr lang="en-US" sz="2400" b="1" dirty="0" smtClean="0"/>
              <a:t>Reportable range</a:t>
            </a:r>
          </a:p>
          <a:p>
            <a:pPr>
              <a:buFont typeface="Arial" pitchFamily="34" charset="0"/>
              <a:buChar char="•"/>
            </a:pPr>
            <a:r>
              <a:rPr lang="en-US" sz="2400" b="1" dirty="0" smtClean="0"/>
              <a:t>Reference intervals (normal values)</a:t>
            </a:r>
          </a:p>
          <a:p>
            <a:pPr>
              <a:buFont typeface="Arial" pitchFamily="34" charset="0"/>
              <a:buChar char="•"/>
            </a:pPr>
            <a:r>
              <a:rPr lang="en-US" sz="2400" b="1" dirty="0" smtClean="0"/>
              <a:t>Any other performance characteristic required for test performance</a:t>
            </a:r>
            <a:endParaRPr lang="en-US" sz="2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457200"/>
            <a:ext cx="7848600" cy="5539978"/>
          </a:xfrm>
          <a:prstGeom prst="rect">
            <a:avLst/>
          </a:prstGeom>
          <a:noFill/>
        </p:spPr>
        <p:txBody>
          <a:bodyPr wrap="square" rtlCol="0">
            <a:spAutoFit/>
          </a:bodyPr>
          <a:lstStyle/>
          <a:p>
            <a:r>
              <a:rPr lang="en-US" sz="2800" b="1" u="sng" dirty="0" smtClean="0"/>
              <a:t>Test Validity</a:t>
            </a:r>
          </a:p>
          <a:p>
            <a:pPr>
              <a:buFont typeface="Wingdings" pitchFamily="2" charset="2"/>
              <a:buChar char="§"/>
            </a:pPr>
            <a:r>
              <a:rPr lang="en-US" sz="2800" b="1" dirty="0" smtClean="0"/>
              <a:t> Is the test accurate?</a:t>
            </a:r>
          </a:p>
          <a:p>
            <a:pPr>
              <a:buFont typeface="Wingdings" pitchFamily="2" charset="2"/>
              <a:buChar char="§"/>
            </a:pPr>
            <a:r>
              <a:rPr lang="en-US" sz="2800" b="1" dirty="0" smtClean="0"/>
              <a:t> False positives?</a:t>
            </a:r>
          </a:p>
          <a:p>
            <a:pPr>
              <a:buFont typeface="Wingdings" pitchFamily="2" charset="2"/>
              <a:buChar char="§"/>
            </a:pPr>
            <a:r>
              <a:rPr lang="en-US" sz="2800" b="1" dirty="0" smtClean="0"/>
              <a:t> False negatives?</a:t>
            </a:r>
          </a:p>
          <a:p>
            <a:endParaRPr lang="en-US" sz="2800" b="1" dirty="0" smtClean="0"/>
          </a:p>
          <a:p>
            <a:r>
              <a:rPr lang="en-US" sz="2800" b="1" u="sng" dirty="0" smtClean="0"/>
              <a:t>Clinical Validity </a:t>
            </a:r>
            <a:r>
              <a:rPr lang="en-US" sz="2800" b="1" dirty="0" smtClean="0"/>
              <a:t>– does it test for the stated disease or syndrome?</a:t>
            </a:r>
          </a:p>
          <a:p>
            <a:endParaRPr lang="en-US" sz="2800" b="1" dirty="0" smtClean="0"/>
          </a:p>
          <a:p>
            <a:r>
              <a:rPr lang="en-US" sz="2800" b="1" u="sng" dirty="0" smtClean="0"/>
              <a:t>Clinical Utility</a:t>
            </a:r>
          </a:p>
          <a:p>
            <a:pPr>
              <a:buFont typeface="Arial" pitchFamily="34" charset="0"/>
              <a:buChar char="•"/>
            </a:pPr>
            <a:r>
              <a:rPr lang="en-US" sz="2800" b="1" dirty="0" smtClean="0"/>
              <a:t> Is there a treatment?</a:t>
            </a:r>
          </a:p>
          <a:p>
            <a:pPr>
              <a:buFont typeface="Arial" pitchFamily="34" charset="0"/>
              <a:buChar char="•"/>
            </a:pPr>
            <a:r>
              <a:rPr lang="en-US" sz="2800" b="1" dirty="0" smtClean="0"/>
              <a:t> Does it help select treatment</a:t>
            </a:r>
          </a:p>
          <a:p>
            <a:pPr>
              <a:buFont typeface="Arial" pitchFamily="34" charset="0"/>
              <a:buChar char="•"/>
            </a:pPr>
            <a:r>
              <a:rPr lang="en-US" sz="2800" b="1" dirty="0" smtClean="0"/>
              <a:t> Are there preventive measures that can be taken?</a:t>
            </a:r>
          </a:p>
          <a:p>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229600" cy="3323987"/>
          </a:xfrm>
          <a:prstGeom prst="rect">
            <a:avLst/>
          </a:prstGeom>
          <a:noFill/>
        </p:spPr>
        <p:txBody>
          <a:bodyPr wrap="square" rtlCol="0">
            <a:spAutoFit/>
          </a:bodyPr>
          <a:lstStyle/>
          <a:p>
            <a:pPr algn="ctr"/>
            <a:r>
              <a:rPr lang="en-US" sz="3200" b="1" dirty="0" smtClean="0"/>
              <a:t>CLIA ‘88</a:t>
            </a:r>
          </a:p>
          <a:p>
            <a:endParaRPr lang="en-US" b="1" dirty="0" smtClean="0"/>
          </a:p>
          <a:p>
            <a:endParaRPr lang="en-US" sz="3200" b="1" dirty="0" smtClean="0"/>
          </a:p>
          <a:p>
            <a:r>
              <a:rPr lang="en-US" sz="3200" b="1" dirty="0" smtClean="0"/>
              <a:t>Upon a patient’s request, the laboratory may provide access to completed test reports that, using the laboratory’s authentication process, can be identified as belonging to the patient.</a:t>
            </a:r>
            <a:endParaRPr lang="en-US" sz="32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229600" cy="6217087"/>
          </a:xfrm>
          <a:prstGeom prst="rect">
            <a:avLst/>
          </a:prstGeom>
          <a:noFill/>
        </p:spPr>
        <p:txBody>
          <a:bodyPr wrap="square" rtlCol="0">
            <a:spAutoFit/>
          </a:bodyPr>
          <a:lstStyle/>
          <a:p>
            <a:pPr algn="ctr"/>
            <a:r>
              <a:rPr lang="en-US" sz="3200" b="1" dirty="0" smtClean="0"/>
              <a:t>Proposed Rule</a:t>
            </a:r>
          </a:p>
          <a:p>
            <a:pPr algn="ctr"/>
            <a:r>
              <a:rPr lang="en-US" sz="3200" b="1" dirty="0" smtClean="0"/>
              <a:t>42 CFR Part 493</a:t>
            </a:r>
          </a:p>
          <a:p>
            <a:pPr algn="ctr"/>
            <a:r>
              <a:rPr lang="en-US" sz="3600" b="1" dirty="0" smtClean="0"/>
              <a:t> </a:t>
            </a:r>
            <a:r>
              <a:rPr lang="en-US" sz="2800" b="1" dirty="0" smtClean="0"/>
              <a:t>September 14, 2011</a:t>
            </a:r>
          </a:p>
          <a:p>
            <a:pPr algn="ctr"/>
            <a:r>
              <a:rPr lang="en-US" sz="3200" b="1" dirty="0" smtClean="0"/>
              <a:t>Centers for Medicare &amp; Medicaid Services (CMS) </a:t>
            </a:r>
          </a:p>
          <a:p>
            <a:endParaRPr lang="en-US" b="1" dirty="0" smtClean="0"/>
          </a:p>
          <a:p>
            <a:r>
              <a:rPr lang="en-US" sz="2400" b="1" dirty="0" smtClean="0"/>
              <a:t>According to the HIT Policy Committee, CLIA regulations are perceived by some stakeholders as imposing barriers to the exchange of health information.</a:t>
            </a:r>
          </a:p>
          <a:p>
            <a:endParaRPr lang="en-US" sz="2400" b="1" dirty="0" smtClean="0"/>
          </a:p>
          <a:p>
            <a:r>
              <a:rPr lang="en-US" sz="2400" b="1" dirty="0" smtClean="0"/>
              <a:t>While individuals can obtain test results through the ordering provider, the advent of certain health reform concepts (e.g., individualized medicine and an individual’s active involvement in his or her own health care) may be best served by revisiting the CLIA limitations on the disclosure of laboratory test results.</a:t>
            </a:r>
            <a:endParaRPr lang="en-US" sz="24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229600" cy="4308872"/>
          </a:xfrm>
          <a:prstGeom prst="rect">
            <a:avLst/>
          </a:prstGeom>
          <a:noFill/>
        </p:spPr>
        <p:txBody>
          <a:bodyPr wrap="square" rtlCol="0">
            <a:spAutoFit/>
          </a:bodyPr>
          <a:lstStyle/>
          <a:p>
            <a:pPr algn="ctr"/>
            <a:r>
              <a:rPr lang="en-US" sz="3200" b="1" dirty="0" smtClean="0"/>
              <a:t>Proposed Rule</a:t>
            </a:r>
          </a:p>
          <a:p>
            <a:pPr algn="ctr"/>
            <a:r>
              <a:rPr lang="en-US" sz="3200" b="1" dirty="0" smtClean="0"/>
              <a:t>42 CFR Part 493</a:t>
            </a:r>
          </a:p>
          <a:p>
            <a:endParaRPr lang="en-US" b="1" dirty="0" smtClean="0"/>
          </a:p>
          <a:p>
            <a:r>
              <a:rPr lang="en-US" sz="2400" b="1" dirty="0" smtClean="0"/>
              <a:t>Retain the existing provisions that provide for release of test reports to authorized persons….</a:t>
            </a:r>
          </a:p>
          <a:p>
            <a:endParaRPr lang="en-US" sz="2400" b="1" dirty="0" smtClean="0"/>
          </a:p>
          <a:p>
            <a:r>
              <a:rPr lang="en-US" sz="2400" b="1" dirty="0" smtClean="0"/>
              <a:t>Amend the Health Insurance Portability and Accountability Act of 1996 (HIPAA) Privacy Rule to provide individuals the right to receive their test reports </a:t>
            </a:r>
            <a:r>
              <a:rPr lang="en-US" sz="2400" b="1" u="sng" dirty="0" smtClean="0"/>
              <a:t>directly</a:t>
            </a:r>
            <a:r>
              <a:rPr lang="en-US" sz="2400" b="1" dirty="0" smtClean="0"/>
              <a:t> from laboratories by removing the exceptions for CLIA-certified laboratories and CLIA-exempt laboratories.</a:t>
            </a:r>
            <a:endParaRPr lang="en-US" sz="24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33400"/>
            <a:ext cx="8229600" cy="4678204"/>
          </a:xfrm>
          <a:prstGeom prst="rect">
            <a:avLst/>
          </a:prstGeom>
          <a:noFill/>
        </p:spPr>
        <p:txBody>
          <a:bodyPr wrap="square" rtlCol="0">
            <a:spAutoFit/>
          </a:bodyPr>
          <a:lstStyle/>
          <a:p>
            <a:pPr algn="ctr"/>
            <a:r>
              <a:rPr lang="en-US" sz="3600" b="1" dirty="0" smtClean="0"/>
              <a:t>Clinical Diagnostic Genome Sequencing</a:t>
            </a:r>
          </a:p>
          <a:p>
            <a:pPr algn="ctr"/>
            <a:endParaRPr lang="en-US" sz="3200" b="1" dirty="0" smtClean="0"/>
          </a:p>
          <a:p>
            <a:pPr algn="ctr"/>
            <a:endParaRPr lang="en-US" sz="3200" b="1" dirty="0" smtClean="0"/>
          </a:p>
          <a:p>
            <a:r>
              <a:rPr lang="en-US" sz="3600" b="1" dirty="0" smtClean="0"/>
              <a:t>The introduction of high-throughput, next-generation sequencing (NGS) in 2005 heralded a critical and transformative step in the history of DNA sequencing.</a:t>
            </a:r>
          </a:p>
          <a:p>
            <a:endParaRPr lang="en-US" sz="3600" b="1" dirty="0" smtClean="0"/>
          </a:p>
          <a:p>
            <a:endParaRPr lang="en-US" b="1"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1675</Words>
  <Application>Microsoft Office PowerPoint</Application>
  <PresentationFormat>On-screen Show (4:3)</PresentationFormat>
  <Paragraphs>210</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Company>American Society for Investigative Pathology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Mark E. Sobel</dc:creator>
  <cp:lastModifiedBy>Dr. Mark E. Sobel</cp:lastModifiedBy>
  <cp:revision>24</cp:revision>
  <dcterms:created xsi:type="dcterms:W3CDTF">2012-10-15T22:50:19Z</dcterms:created>
  <dcterms:modified xsi:type="dcterms:W3CDTF">2012-10-19T13:02:15Z</dcterms:modified>
</cp:coreProperties>
</file>