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18.xml" ContentType="application/vnd.openxmlformats-officedocument.them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Masters/slideMaster18.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19.xml" ContentType="application/vnd.openxmlformats-officedocument.theme+xml"/>
  <Override PartName="/docProps/app.xml" ContentType="application/vnd.openxmlformats-officedocument.extended-properties+xml"/>
  <Override PartName="/ppt/slideMasters/slideMaster14.xml" ContentType="application/vnd.openxmlformats-officedocument.presentationml.slideMaster+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heme/theme17.xml" ContentType="application/vnd.openxmlformats-officedocument.theme+xml"/>
  <Override PartName="/ppt/slideLayouts/slideLayout3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notesSlides/notesSlide8.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theme/theme20.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 id="2147483666" r:id="rId5"/>
    <p:sldMasterId id="2147483668" r:id="rId6"/>
    <p:sldMasterId id="2147483672" r:id="rId7"/>
    <p:sldMasterId id="2147483674" r:id="rId8"/>
    <p:sldMasterId id="2147483676" r:id="rId9"/>
    <p:sldMasterId id="2147483680" r:id="rId10"/>
    <p:sldMasterId id="2147483682" r:id="rId11"/>
    <p:sldMasterId id="2147483684" r:id="rId12"/>
    <p:sldMasterId id="2147483686" r:id="rId13"/>
    <p:sldMasterId id="2147483688" r:id="rId14"/>
    <p:sldMasterId id="2147483690" r:id="rId15"/>
    <p:sldMasterId id="2147483692" r:id="rId16"/>
    <p:sldMasterId id="2147483694" r:id="rId17"/>
    <p:sldMasterId id="2147483696" r:id="rId18"/>
  </p:sldMasterIdLst>
  <p:notesMasterIdLst>
    <p:notesMasterId r:id="rId69"/>
  </p:notesMasterIdLst>
  <p:handoutMasterIdLst>
    <p:handoutMasterId r:id="rId70"/>
  </p:handoutMasterIdLst>
  <p:sldIdLst>
    <p:sldId id="257" r:id="rId19"/>
    <p:sldId id="256" r:id="rId20"/>
    <p:sldId id="266" r:id="rId21"/>
    <p:sldId id="267" r:id="rId22"/>
    <p:sldId id="290" r:id="rId23"/>
    <p:sldId id="258" r:id="rId24"/>
    <p:sldId id="286" r:id="rId25"/>
    <p:sldId id="299" r:id="rId26"/>
    <p:sldId id="279" r:id="rId27"/>
    <p:sldId id="272" r:id="rId28"/>
    <p:sldId id="273" r:id="rId29"/>
    <p:sldId id="275" r:id="rId30"/>
    <p:sldId id="282" r:id="rId31"/>
    <p:sldId id="280" r:id="rId32"/>
    <p:sldId id="281" r:id="rId33"/>
    <p:sldId id="289" r:id="rId34"/>
    <p:sldId id="287" r:id="rId35"/>
    <p:sldId id="288" r:id="rId36"/>
    <p:sldId id="274" r:id="rId37"/>
    <p:sldId id="271" r:id="rId38"/>
    <p:sldId id="269" r:id="rId39"/>
    <p:sldId id="270" r:id="rId40"/>
    <p:sldId id="26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00" r:id="rId60"/>
    <p:sldId id="285" r:id="rId61"/>
    <p:sldId id="293" r:id="rId62"/>
    <p:sldId id="291" r:id="rId63"/>
    <p:sldId id="283" r:id="rId64"/>
    <p:sldId id="295" r:id="rId65"/>
    <p:sldId id="294" r:id="rId66"/>
    <p:sldId id="296" r:id="rId67"/>
    <p:sldId id="297" r:id="rId6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90" autoAdjust="0"/>
    <p:restoredTop sz="94660"/>
  </p:normalViewPr>
  <p:slideViewPr>
    <p:cSldViewPr>
      <p:cViewPr varScale="1">
        <p:scale>
          <a:sx n="82" d="100"/>
          <a:sy n="82" d="100"/>
        </p:scale>
        <p:origin x="-154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584"/>
    </p:cViewPr>
  </p:sorterViewPr>
  <p:notesViewPr>
    <p:cSldViewPr>
      <p:cViewPr varScale="1">
        <p:scale>
          <a:sx n="69" d="100"/>
          <a:sy n="69" d="100"/>
        </p:scale>
        <p:origin x="-3318"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slide" Target="slides/slide45.xml"/><Relationship Id="rId68" Type="http://schemas.openxmlformats.org/officeDocument/2006/relationships/slide" Target="slides/slide50.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61" Type="http://schemas.openxmlformats.org/officeDocument/2006/relationships/slide" Target="slides/slide43.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7D5C372-1ED6-423B-81BE-C88FF267F08D}" type="datetimeFigureOut">
              <a:rPr lang="en-US" smtClean="0"/>
              <a:t>10/21/2012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0250767-B806-4E63-AC92-372EEF6AD339}"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A1B456C-2764-4BFF-92B5-2EA7735A375B}" type="datetimeFigureOut">
              <a:rPr lang="en-US" smtClean="0"/>
              <a:t>10/21/2012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2D3D4FD-12A3-48E8-81EC-2622C5C0360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www.britannica.com/EBchecked/topic/223895/Galen-of-Pergamum" TargetMode="External"/><Relationship Id="rId13" Type="http://schemas.openxmlformats.org/officeDocument/2006/relationships/hyperlink" Target="http://www.britannica.com/EBchecked/topic/336408/Leonardo-da-Vinci" TargetMode="External"/><Relationship Id="rId18" Type="http://schemas.openxmlformats.org/officeDocument/2006/relationships/hyperlink" Target="http://www.britannica.com/EBchecked/topic/388110/molecular-biology" TargetMode="External"/><Relationship Id="rId3" Type="http://schemas.openxmlformats.org/officeDocument/2006/relationships/hyperlink" Target="http://www.britannica.com/EBchecked/topic/392171/Giovanni-Battista-Morgagni" TargetMode="External"/><Relationship Id="rId7" Type="http://schemas.openxmlformats.org/officeDocument/2006/relationships/hyperlink" Target="http://www.britannica.com/EBchecked/topic/191003/Erasistratus-Of-Ceos" TargetMode="External"/><Relationship Id="rId12" Type="http://schemas.openxmlformats.org/officeDocument/2006/relationships/hyperlink" Target="http://www.britannica.com/EBchecked/topic/675847/De-humani-corporis-fabrica-libri-septem" TargetMode="External"/><Relationship Id="rId17" Type="http://schemas.openxmlformats.org/officeDocument/2006/relationships/hyperlink" Target="http://www.britannica.com/EBchecked/topic/183561/electron-microscope" TargetMode="External"/><Relationship Id="rId2" Type="http://schemas.openxmlformats.org/officeDocument/2006/relationships/slide" Target="../slides/slide3.xml"/><Relationship Id="rId16" Type="http://schemas.openxmlformats.org/officeDocument/2006/relationships/hyperlink" Target="http://www.britannica.com/EBchecked/topic/629797/Rudolf-Virchow" TargetMode="External"/><Relationship Id="rId1" Type="http://schemas.openxmlformats.org/officeDocument/2006/relationships/notesMaster" Target="../notesMasters/notesMaster1.xml"/><Relationship Id="rId6" Type="http://schemas.openxmlformats.org/officeDocument/2006/relationships/hyperlink" Target="http://www.britannica.com/EBchecked/topic/263634/Herophilus" TargetMode="External"/><Relationship Id="rId11" Type="http://schemas.openxmlformats.org/officeDocument/2006/relationships/hyperlink" Target="http://www.britannica.com/EBchecked/topic/626818/Andreas-Vesalius" TargetMode="External"/><Relationship Id="rId5" Type="http://schemas.openxmlformats.org/officeDocument/2006/relationships/hyperlink" Target="http://www.britannica.com/EBchecked/topic/675827/On-the-Seats-and-Causes-of-Diseases-as-Investigated-by-Anatomy" TargetMode="External"/><Relationship Id="rId15" Type="http://schemas.openxmlformats.org/officeDocument/2006/relationships/hyperlink" Target="http://www.britannica.com/EBchecked/topic/64643/Marie-Francois-Xavier-Bichat" TargetMode="External"/><Relationship Id="rId10" Type="http://schemas.openxmlformats.org/officeDocument/2006/relationships/hyperlink" Target="http://www.britannica.com/EBchecked/topic/497731/Renaissance" TargetMode="External"/><Relationship Id="rId4" Type="http://schemas.openxmlformats.org/officeDocument/2006/relationships/hyperlink" Target="http://www.britannica.com/EBchecked/topic/446440/pathology" TargetMode="External"/><Relationship Id="rId9" Type="http://schemas.openxmlformats.org/officeDocument/2006/relationships/hyperlink" Target="http://www.britannica.com/EBchecked/topic/372431/medicine" TargetMode="External"/><Relationship Id="rId14" Type="http://schemas.openxmlformats.org/officeDocument/2006/relationships/hyperlink" Target="http://www.britannica.com/EBchecked/topic/506983/Karl-baron-von-Rokitansky"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ature.com/nature/journal/v469/n7329/full/469156a.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www.nature.com/libraries/site_licenses/index.html" TargetMode="External"/><Relationship Id="rId3" Type="http://schemas.openxmlformats.org/officeDocument/2006/relationships/hyperlink" Target="https://secure.nature.com/store/svc/article/cart?action=add&amp;articleId=nature10983" TargetMode="External"/><Relationship Id="rId7" Type="http://schemas.openxmlformats.org/officeDocument/2006/relationships/hyperlink" Target="http://www.nature.com/nams/svc/institutelogin?target=/nature/journal/vaop/ncurrent/abs/nature10983.html" TargetMode="External"/><Relationship Id="rId2" Type="http://schemas.openxmlformats.org/officeDocument/2006/relationships/slide" Target="../slides/slide46.xml"/><Relationship Id="rId1" Type="http://schemas.openxmlformats.org/officeDocument/2006/relationships/notesMaster" Target="../notesMasters/notesMaster1.xml"/><Relationship Id="rId6" Type="http://schemas.openxmlformats.org/officeDocument/2006/relationships/hyperlink" Target="http://www.nature.com/nams/svc/athensout?target=/nature/journal/vaop/ncurrent/abs/nature10983.html" TargetMode="External"/><Relationship Id="rId5" Type="http://schemas.openxmlformats.org/officeDocument/2006/relationships/hyperlink" Target="http://www.nature.com/foxtrot/svc/login" TargetMode="External"/><Relationship Id="rId4" Type="http://schemas.openxmlformats.org/officeDocument/2006/relationships/hyperlink" Target="http://www.nature.com/subscribe/nature" TargetMode="External"/><Relationship Id="rId9" Type="http://schemas.openxmlformats.org/officeDocument/2006/relationships/hyperlink" Target="http://www.nature.com/nature/journal/vaop/ncurrent/full/nature10983.htm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898136">
              <a:defRPr/>
            </a:pPr>
            <a:r>
              <a:rPr lang="en-US" b="1" dirty="0" smtClean="0"/>
              <a:t>The autopsy came of age with </a:t>
            </a:r>
            <a:r>
              <a:rPr lang="en-US" b="1" dirty="0" smtClean="0">
                <a:hlinkClick r:id="rId3" tooltip="Giovanni Morgagni"/>
              </a:rPr>
              <a:t>Giovanni </a:t>
            </a:r>
            <a:r>
              <a:rPr lang="en-US" b="1" dirty="0" err="1" smtClean="0">
                <a:hlinkClick r:id="rId3" tooltip="Giovanni Morgagni"/>
              </a:rPr>
              <a:t>Morgagni</a:t>
            </a:r>
            <a:r>
              <a:rPr lang="en-US" b="1" dirty="0" smtClean="0"/>
              <a:t>, the father of modern </a:t>
            </a:r>
            <a:r>
              <a:rPr lang="en-US" b="1" dirty="0" smtClean="0">
                <a:hlinkClick r:id="rId4" tooltip="pathology"/>
              </a:rPr>
              <a:t>pathology</a:t>
            </a:r>
            <a:r>
              <a:rPr lang="en-US" b="1" dirty="0" smtClean="0"/>
              <a:t>, who in 1761 described what could be seen in the body with the naked eye. In his voluminous work </a:t>
            </a:r>
            <a:r>
              <a:rPr lang="en-US" b="1" i="1" dirty="0" smtClean="0">
                <a:hlinkClick r:id="rId5" tooltip="On the Seats and Causes of Diseases as Investigated by Anatomy"/>
              </a:rPr>
              <a:t>On the Seats and Causes of Diseases as Investigated by Anatomy</a:t>
            </a:r>
            <a:r>
              <a:rPr lang="en-US" b="1" i="1" dirty="0" smtClean="0"/>
              <a:t>,</a:t>
            </a:r>
            <a:r>
              <a:rPr lang="en-US" b="1" dirty="0" smtClean="0"/>
              <a:t> he compared the symptoms and observations in some 700 patients with the anatomical findings upon examining their bodies. Thus, in </a:t>
            </a:r>
            <a:r>
              <a:rPr lang="en-US" b="1" dirty="0" err="1" smtClean="0"/>
              <a:t>Morgagni’s</a:t>
            </a:r>
            <a:r>
              <a:rPr lang="en-US" b="1" dirty="0" smtClean="0"/>
              <a:t> work the study of the patient replaced the study of books and comparison of commentaries.</a:t>
            </a:r>
          </a:p>
          <a:p>
            <a:endParaRPr lang="en-US" dirty="0" smtClean="0"/>
          </a:p>
          <a:p>
            <a:endParaRPr lang="en-US" dirty="0" smtClean="0"/>
          </a:p>
          <a:p>
            <a:r>
              <a:rPr lang="en-US" dirty="0" smtClean="0"/>
              <a:t>The first real dissections for the study of disease were carried out about 300 </a:t>
            </a:r>
            <a:r>
              <a:rPr lang="en-US" cap="small" dirty="0" err="1" smtClean="0"/>
              <a:t>bce</a:t>
            </a:r>
            <a:r>
              <a:rPr lang="en-US" dirty="0" smtClean="0"/>
              <a:t> by the Alexandrian physicians </a:t>
            </a:r>
            <a:r>
              <a:rPr lang="en-US" b="1" dirty="0" err="1" smtClean="0">
                <a:hlinkClick r:id="rId6" tooltip="Herophilus"/>
              </a:rPr>
              <a:t>Herophilus</a:t>
            </a:r>
            <a:r>
              <a:rPr lang="en-US" dirty="0" smtClean="0"/>
              <a:t> and </a:t>
            </a:r>
            <a:r>
              <a:rPr lang="en-US" b="1" dirty="0" err="1" smtClean="0">
                <a:hlinkClick r:id="rId7" tooltip="Erasistratus"/>
              </a:rPr>
              <a:t>Erasistratus</a:t>
            </a:r>
            <a:r>
              <a:rPr lang="en-US" dirty="0" smtClean="0"/>
              <a:t>, but it was the Greek physician </a:t>
            </a:r>
            <a:r>
              <a:rPr lang="en-US" b="1" dirty="0" smtClean="0">
                <a:hlinkClick r:id="rId8" tooltip="Galen of Pergamum"/>
              </a:rPr>
              <a:t>Galen of Pergamum</a:t>
            </a:r>
            <a:r>
              <a:rPr lang="en-US" dirty="0" smtClean="0"/>
              <a:t> in the late 2nd century </a:t>
            </a:r>
            <a:r>
              <a:rPr lang="en-US" cap="small" dirty="0" err="1" smtClean="0"/>
              <a:t>ce</a:t>
            </a:r>
            <a:r>
              <a:rPr lang="en-US" dirty="0" err="1" smtClean="0"/>
              <a:t>who</a:t>
            </a:r>
            <a:r>
              <a:rPr lang="en-US" dirty="0" smtClean="0"/>
              <a:t> was the first to correlate the patient’s symptoms (complaints) and signs (what can be seen and felt) with what was found upon examining the “affected part of the deceased.” This was a significant advance that eventually led to the autopsy and broke an ancient barrier to progress in </a:t>
            </a:r>
            <a:r>
              <a:rPr lang="en-US" b="1" dirty="0" smtClean="0">
                <a:hlinkClick r:id="rId9" tooltip="medicine"/>
              </a:rPr>
              <a:t>medicine</a:t>
            </a:r>
            <a:r>
              <a:rPr lang="en-US" dirty="0" smtClean="0"/>
              <a:t>.</a:t>
            </a:r>
          </a:p>
          <a:p>
            <a:r>
              <a:rPr lang="en-US" dirty="0" smtClean="0"/>
              <a:t>It was the rebirth of anatomy during the </a:t>
            </a:r>
            <a:r>
              <a:rPr lang="en-US" b="1" dirty="0" smtClean="0">
                <a:hlinkClick r:id="rId10" tooltip="Renaissance"/>
              </a:rPr>
              <a:t>Renaissance</a:t>
            </a:r>
            <a:r>
              <a:rPr lang="en-US" dirty="0" smtClean="0"/>
              <a:t>, as exemplified by the work of </a:t>
            </a:r>
            <a:r>
              <a:rPr lang="en-US" b="1" dirty="0" smtClean="0">
                <a:hlinkClick r:id="rId11" tooltip="Andreas Vesalius"/>
              </a:rPr>
              <a:t>Andreas Vesalius</a:t>
            </a:r>
            <a:r>
              <a:rPr lang="en-US" dirty="0" smtClean="0"/>
              <a:t> (</a:t>
            </a:r>
            <a:r>
              <a:rPr lang="en-US" b="1" i="1" dirty="0" smtClean="0">
                <a:hlinkClick r:id="rId12" tooltip="De humani corporis fabrica"/>
              </a:rPr>
              <a:t>De </a:t>
            </a:r>
            <a:r>
              <a:rPr lang="en-US" b="1" i="1" dirty="0" err="1" smtClean="0">
                <a:hlinkClick r:id="rId12" tooltip="De humani corporis fabrica"/>
              </a:rPr>
              <a:t>humani</a:t>
            </a:r>
            <a:r>
              <a:rPr lang="en-US" b="1" i="1" dirty="0" smtClean="0">
                <a:hlinkClick r:id="rId12" tooltip="De humani corporis fabrica"/>
              </a:rPr>
              <a:t> </a:t>
            </a:r>
            <a:r>
              <a:rPr lang="en-US" b="1" i="1" dirty="0" err="1" smtClean="0">
                <a:hlinkClick r:id="rId12" tooltip="De humani corporis fabrica"/>
              </a:rPr>
              <a:t>corporis</a:t>
            </a:r>
            <a:r>
              <a:rPr lang="en-US" b="1" i="1" dirty="0" smtClean="0">
                <a:hlinkClick r:id="rId12" tooltip="De humani corporis fabrica"/>
              </a:rPr>
              <a:t> </a:t>
            </a:r>
            <a:r>
              <a:rPr lang="en-US" b="1" i="1" dirty="0" err="1" smtClean="0">
                <a:hlinkClick r:id="rId12" tooltip="De humani corporis fabrica"/>
              </a:rPr>
              <a:t>fabrica</a:t>
            </a:r>
            <a:r>
              <a:rPr lang="en-US" i="1" dirty="0" smtClean="0"/>
              <a:t>,</a:t>
            </a:r>
            <a:r>
              <a:rPr lang="en-US" dirty="0" smtClean="0"/>
              <a:t> 1543) that made it possible to distinguish the abnormal, as such (e.g., an aneurysm), from the normal anatomy. </a:t>
            </a:r>
            <a:r>
              <a:rPr lang="en-US" b="1" dirty="0" smtClean="0">
                <a:hlinkClick r:id="rId13" tooltip="Leonardo da Vinci"/>
              </a:rPr>
              <a:t>Leonardo </a:t>
            </a:r>
            <a:r>
              <a:rPr lang="en-US" b="1" dirty="0" err="1" smtClean="0">
                <a:hlinkClick r:id="rId13" tooltip="Leonardo da Vinci"/>
              </a:rPr>
              <a:t>da</a:t>
            </a:r>
            <a:r>
              <a:rPr lang="en-US" b="1" dirty="0" smtClean="0">
                <a:hlinkClick r:id="rId13" tooltip="Leonardo da Vinci"/>
              </a:rPr>
              <a:t> Vinci</a:t>
            </a:r>
            <a:r>
              <a:rPr lang="en-US" dirty="0" smtClean="0"/>
              <a:t> dissected 30 corpses and noted “abnormal anatomy”; Michelangelo, too, performed a number of dissections. Earlier, in the 13th century, Frederick II ordered that the bodies of two executed criminals be delivered every two years to the medical schools, one of which was at Salerno, for an “</a:t>
            </a:r>
            <a:r>
              <a:rPr lang="en-US" dirty="0" err="1" smtClean="0"/>
              <a:t>Anatomica</a:t>
            </a:r>
            <a:r>
              <a:rPr lang="en-US" dirty="0" smtClean="0"/>
              <a:t> </a:t>
            </a:r>
            <a:r>
              <a:rPr lang="en-US" dirty="0" err="1" smtClean="0"/>
              <a:t>Publica</a:t>
            </a:r>
            <a:r>
              <a:rPr lang="en-US" dirty="0" smtClean="0"/>
              <a:t>,” which every physician was obliged to attend. The first forensic or legal autopsy, wherein the death was investigated to determine presence of “fault,” is said to have been one requested by a magistrate in Bologna in 1302. Antonio </a:t>
            </a:r>
            <a:r>
              <a:rPr lang="en-US" dirty="0" err="1" smtClean="0"/>
              <a:t>Benivieni</a:t>
            </a:r>
            <a:r>
              <a:rPr lang="en-US" dirty="0" smtClean="0"/>
              <a:t>, a 15th-century Florentine physician, carried out 15 autopsies explicitly to determine the “cause of death” and significantly correlated some of his findings with prior symptoms in the deceased. </a:t>
            </a:r>
            <a:r>
              <a:rPr lang="en-US" dirty="0" err="1" smtClean="0"/>
              <a:t>Théophile</a:t>
            </a:r>
            <a:r>
              <a:rPr lang="en-US" dirty="0" smtClean="0"/>
              <a:t> </a:t>
            </a:r>
            <a:r>
              <a:rPr lang="en-US" dirty="0" err="1" smtClean="0"/>
              <a:t>Bonet</a:t>
            </a:r>
            <a:r>
              <a:rPr lang="en-US" dirty="0" smtClean="0"/>
              <a:t> of Geneva (1620–89) collated from the literature the observations made in 3,000 autopsies. Many specific clinical and pathologic entities were then defined by various observers, thus opening the door to modern practice.</a:t>
            </a:r>
          </a:p>
          <a:p>
            <a:r>
              <a:rPr lang="en-US" dirty="0" smtClean="0"/>
              <a:t>The autopsy came of age with </a:t>
            </a:r>
            <a:r>
              <a:rPr lang="en-US" b="1" dirty="0" smtClean="0">
                <a:hlinkClick r:id="rId3" tooltip="Giovanni Morgagni"/>
              </a:rPr>
              <a:t>Giovanni </a:t>
            </a:r>
            <a:r>
              <a:rPr lang="en-US" b="1" dirty="0" err="1" smtClean="0">
                <a:hlinkClick r:id="rId3" tooltip="Giovanni Morgagni"/>
              </a:rPr>
              <a:t>Morgagni</a:t>
            </a:r>
            <a:r>
              <a:rPr lang="en-US" dirty="0" smtClean="0"/>
              <a:t>, the father of modern </a:t>
            </a:r>
            <a:r>
              <a:rPr lang="en-US" b="1" dirty="0" smtClean="0">
                <a:hlinkClick r:id="rId4" tooltip="pathology"/>
              </a:rPr>
              <a:t>pathology</a:t>
            </a:r>
            <a:r>
              <a:rPr lang="en-US" dirty="0" smtClean="0"/>
              <a:t>, who in 1761 described what could be seen in the body with the naked eye. In his voluminous work </a:t>
            </a:r>
            <a:r>
              <a:rPr lang="en-US" b="1" i="1" dirty="0" smtClean="0">
                <a:hlinkClick r:id="rId5" tooltip="On the Seats and Causes of Diseases as Investigated by Anatomy"/>
              </a:rPr>
              <a:t>On the Seats and Causes of Diseases as Investigated by Anatomy</a:t>
            </a:r>
            <a:r>
              <a:rPr lang="en-US" i="1" dirty="0" smtClean="0"/>
              <a:t>,</a:t>
            </a:r>
            <a:r>
              <a:rPr lang="en-US" dirty="0" smtClean="0"/>
              <a:t> he compared the symptoms and observations in some 700 patients with the anatomical findings upon examining their bodies. Thus, in </a:t>
            </a:r>
            <a:r>
              <a:rPr lang="en-US" dirty="0" err="1" smtClean="0"/>
              <a:t>Morgagni’s</a:t>
            </a:r>
            <a:r>
              <a:rPr lang="en-US" dirty="0" smtClean="0"/>
              <a:t> work the study of the patient replaced the study of books and comparison of commentaries.</a:t>
            </a:r>
          </a:p>
          <a:p>
            <a:r>
              <a:rPr lang="en-US" dirty="0" smtClean="0"/>
              <a:t>With </a:t>
            </a:r>
            <a:r>
              <a:rPr lang="en-US" b="1" dirty="0" smtClean="0">
                <a:hlinkClick r:id="rId14" tooltip="Karl von Rokitansky"/>
              </a:rPr>
              <a:t>Karl von </a:t>
            </a:r>
            <a:r>
              <a:rPr lang="en-US" b="1" dirty="0" err="1" smtClean="0">
                <a:hlinkClick r:id="rId14" tooltip="Karl von Rokitansky"/>
              </a:rPr>
              <a:t>Rokitansky</a:t>
            </a:r>
            <a:r>
              <a:rPr lang="en-US" dirty="0" smtClean="0"/>
              <a:t> of Vienna (1804–78), the gross (naked eye) autopsy reached its apogee. </a:t>
            </a:r>
            <a:r>
              <a:rPr lang="en-US" dirty="0" err="1" smtClean="0"/>
              <a:t>Rokitansky</a:t>
            </a:r>
            <a:r>
              <a:rPr lang="en-US" dirty="0" smtClean="0"/>
              <a:t> utilized the microscope very little and was limited by his own </a:t>
            </a:r>
            <a:r>
              <a:rPr lang="en-US" dirty="0" err="1" smtClean="0"/>
              <a:t>humoral</a:t>
            </a:r>
            <a:r>
              <a:rPr lang="en-US" dirty="0" smtClean="0"/>
              <a:t> theory. The French anatomist and physiologist </a:t>
            </a:r>
            <a:r>
              <a:rPr lang="en-US" b="1" dirty="0" smtClean="0">
                <a:hlinkClick r:id="rId15" tooltip="Marie F.X. Bichat"/>
              </a:rPr>
              <a:t>Marie F.X. Bichat</a:t>
            </a:r>
            <a:r>
              <a:rPr lang="en-US" dirty="0" smtClean="0"/>
              <a:t> (1771–1802) stressed the role of the different generalized systems and tissues in the study of disease. It was the German pathologist </a:t>
            </a:r>
            <a:r>
              <a:rPr lang="en-US" b="1" dirty="0" smtClean="0">
                <a:hlinkClick r:id="rId16" tooltip="Rudolf Virchow"/>
              </a:rPr>
              <a:t>Rudolf Virchow</a:t>
            </a:r>
            <a:r>
              <a:rPr lang="en-US" dirty="0" smtClean="0"/>
              <a:t> (1821–1902), however, who introduced the cellular doctrine—that changes in the cells are the basis of the understanding of disease—in pathology and in autopsy. He warned against the dominance of pathologic anatomy—the study of the structure of diseased tissue—alone as such and stressed that the future of pathology would be physiologic pathology—study of the functioning of the organism in the investigation of disease.</a:t>
            </a:r>
          </a:p>
          <a:p>
            <a:r>
              <a:rPr lang="en-US" dirty="0" smtClean="0"/>
              <a:t>The modern autopsy has been expanded to include the application of all knowledge and all of the instruments of the specialized modern basic sciences. The examination has been extended to structures too small to be seen except with the </a:t>
            </a:r>
            <a:r>
              <a:rPr lang="en-US" b="1" dirty="0" smtClean="0">
                <a:hlinkClick r:id="rId17" tooltip="electron microscope"/>
              </a:rPr>
              <a:t>electron microscope</a:t>
            </a:r>
            <a:r>
              <a:rPr lang="en-US" dirty="0" smtClean="0"/>
              <a:t>, and to </a:t>
            </a:r>
            <a:r>
              <a:rPr lang="en-US" b="1" dirty="0" smtClean="0">
                <a:hlinkClick r:id="rId18" tooltip="molecular biology"/>
              </a:rPr>
              <a:t>molecular biology</a:t>
            </a:r>
            <a:r>
              <a:rPr lang="en-US" dirty="0" smtClean="0"/>
              <a:t> to include all that can be seen as well as what still remains unseen.</a:t>
            </a:r>
          </a:p>
          <a:p>
            <a:endParaRPr lang="en-US" dirty="0"/>
          </a:p>
        </p:txBody>
      </p:sp>
      <p:sp>
        <p:nvSpPr>
          <p:cNvPr id="4" name="Slide Number Placeholder 3"/>
          <p:cNvSpPr>
            <a:spLocks noGrp="1"/>
          </p:cNvSpPr>
          <p:nvPr>
            <p:ph type="sldNum" sz="quarter" idx="10"/>
          </p:nvPr>
        </p:nvSpPr>
        <p:spPr/>
        <p:txBody>
          <a:bodyPr/>
          <a:lstStyle/>
          <a:p>
            <a:fld id="{A8FA4669-8B34-41C0-BAFC-1FA2DFD41180}" type="slidenum">
              <a:rPr lang="en-US" smtClean="0">
                <a:solidFill>
                  <a:srgbClr val="000000"/>
                </a:solidFill>
              </a:rPr>
              <a:pPr/>
              <a:t>3</a:t>
            </a:fld>
            <a:endParaRPr lang="en-US" dirty="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971926" y="1"/>
            <a:ext cx="3038475" cy="465138"/>
          </a:xfrm>
          <a:prstGeom prst="rect">
            <a:avLst/>
          </a:prstGeom>
          <a:noFill/>
          <a:ln w="12700">
            <a:noFill/>
            <a:miter lim="800000"/>
            <a:headEnd/>
            <a:tailEnd/>
          </a:ln>
        </p:spPr>
        <p:txBody>
          <a:bodyPr wrap="none" lIns="92806" tIns="46403" rIns="92806" bIns="46403" anchor="ctr"/>
          <a:lstStyle/>
          <a:p>
            <a:endParaRPr lang="en-US"/>
          </a:p>
        </p:txBody>
      </p:sp>
      <p:sp>
        <p:nvSpPr>
          <p:cNvPr id="32771" name="Rectangle 3"/>
          <p:cNvSpPr>
            <a:spLocks noChangeArrowheads="1"/>
          </p:cNvSpPr>
          <p:nvPr/>
        </p:nvSpPr>
        <p:spPr bwMode="auto">
          <a:xfrm>
            <a:off x="3971926" y="8831264"/>
            <a:ext cx="3038475" cy="465137"/>
          </a:xfrm>
          <a:prstGeom prst="rect">
            <a:avLst/>
          </a:prstGeom>
          <a:noFill/>
          <a:ln w="12700">
            <a:noFill/>
            <a:miter lim="800000"/>
            <a:headEnd/>
            <a:tailEnd/>
          </a:ln>
        </p:spPr>
        <p:txBody>
          <a:bodyPr lIns="91839" tIns="45114" rIns="91839" bIns="45114" anchor="b"/>
          <a:lstStyle/>
          <a:p>
            <a:pPr algn="r"/>
            <a:r>
              <a:rPr lang="en-US" sz="1200" dirty="0"/>
              <a:t>3</a:t>
            </a:r>
          </a:p>
        </p:txBody>
      </p:sp>
      <p:sp>
        <p:nvSpPr>
          <p:cNvPr id="32772" name="Rectangle 4"/>
          <p:cNvSpPr>
            <a:spLocks noChangeArrowheads="1"/>
          </p:cNvSpPr>
          <p:nvPr/>
        </p:nvSpPr>
        <p:spPr bwMode="auto">
          <a:xfrm>
            <a:off x="1" y="8831264"/>
            <a:ext cx="3038475" cy="465137"/>
          </a:xfrm>
          <a:prstGeom prst="rect">
            <a:avLst/>
          </a:prstGeom>
          <a:noFill/>
          <a:ln w="12700">
            <a:noFill/>
            <a:miter lim="800000"/>
            <a:headEnd/>
            <a:tailEnd/>
          </a:ln>
        </p:spPr>
        <p:txBody>
          <a:bodyPr wrap="none" lIns="92806" tIns="46403" rIns="92806" bIns="46403" anchor="ctr"/>
          <a:lstStyle/>
          <a:p>
            <a:endParaRPr lang="en-US"/>
          </a:p>
        </p:txBody>
      </p:sp>
      <p:sp>
        <p:nvSpPr>
          <p:cNvPr id="32773" name="Rectangle 5"/>
          <p:cNvSpPr>
            <a:spLocks noChangeArrowheads="1"/>
          </p:cNvSpPr>
          <p:nvPr/>
        </p:nvSpPr>
        <p:spPr bwMode="auto">
          <a:xfrm>
            <a:off x="1" y="1"/>
            <a:ext cx="3038475" cy="465138"/>
          </a:xfrm>
          <a:prstGeom prst="rect">
            <a:avLst/>
          </a:prstGeom>
          <a:noFill/>
          <a:ln w="12700">
            <a:noFill/>
            <a:miter lim="800000"/>
            <a:headEnd/>
            <a:tailEnd/>
          </a:ln>
        </p:spPr>
        <p:txBody>
          <a:bodyPr wrap="none" lIns="92806" tIns="46403" rIns="92806" bIns="46403" anchor="ctr"/>
          <a:lstStyle/>
          <a:p>
            <a:endParaRPr lang="en-US"/>
          </a:p>
        </p:txBody>
      </p:sp>
      <p:sp>
        <p:nvSpPr>
          <p:cNvPr id="32774" name="Rectangle 6"/>
          <p:cNvSpPr>
            <a:spLocks noChangeArrowheads="1"/>
          </p:cNvSpPr>
          <p:nvPr/>
        </p:nvSpPr>
        <p:spPr bwMode="auto">
          <a:xfrm>
            <a:off x="3971926" y="1"/>
            <a:ext cx="3038475" cy="465138"/>
          </a:xfrm>
          <a:prstGeom prst="rect">
            <a:avLst/>
          </a:prstGeom>
          <a:noFill/>
          <a:ln w="12700">
            <a:noFill/>
            <a:miter lim="800000"/>
            <a:headEnd/>
            <a:tailEnd/>
          </a:ln>
        </p:spPr>
        <p:txBody>
          <a:bodyPr wrap="none" lIns="92806" tIns="46403" rIns="92806" bIns="46403" anchor="ctr"/>
          <a:lstStyle/>
          <a:p>
            <a:endParaRPr lang="en-US"/>
          </a:p>
        </p:txBody>
      </p:sp>
      <p:sp>
        <p:nvSpPr>
          <p:cNvPr id="32775" name="Rectangle 7"/>
          <p:cNvSpPr>
            <a:spLocks noChangeArrowheads="1"/>
          </p:cNvSpPr>
          <p:nvPr/>
        </p:nvSpPr>
        <p:spPr bwMode="auto">
          <a:xfrm>
            <a:off x="3971926" y="8831264"/>
            <a:ext cx="3038475" cy="465137"/>
          </a:xfrm>
          <a:prstGeom prst="rect">
            <a:avLst/>
          </a:prstGeom>
          <a:noFill/>
          <a:ln w="12700">
            <a:noFill/>
            <a:miter lim="800000"/>
            <a:headEnd/>
            <a:tailEnd/>
          </a:ln>
        </p:spPr>
        <p:txBody>
          <a:bodyPr lIns="91839" tIns="45114" rIns="91839" bIns="45114" anchor="b"/>
          <a:lstStyle/>
          <a:p>
            <a:pPr algn="r"/>
            <a:r>
              <a:rPr lang="en-US" sz="1200" dirty="0"/>
              <a:t>2</a:t>
            </a:r>
          </a:p>
        </p:txBody>
      </p:sp>
      <p:sp>
        <p:nvSpPr>
          <p:cNvPr id="32776" name="Rectangle 8"/>
          <p:cNvSpPr>
            <a:spLocks noChangeArrowheads="1"/>
          </p:cNvSpPr>
          <p:nvPr/>
        </p:nvSpPr>
        <p:spPr bwMode="auto">
          <a:xfrm>
            <a:off x="1" y="8831264"/>
            <a:ext cx="3038475" cy="465137"/>
          </a:xfrm>
          <a:prstGeom prst="rect">
            <a:avLst/>
          </a:prstGeom>
          <a:noFill/>
          <a:ln w="12700">
            <a:noFill/>
            <a:miter lim="800000"/>
            <a:headEnd/>
            <a:tailEnd/>
          </a:ln>
        </p:spPr>
        <p:txBody>
          <a:bodyPr wrap="none" lIns="92806" tIns="46403" rIns="92806" bIns="46403" anchor="ctr"/>
          <a:lstStyle/>
          <a:p>
            <a:endParaRPr lang="en-US"/>
          </a:p>
        </p:txBody>
      </p:sp>
      <p:sp>
        <p:nvSpPr>
          <p:cNvPr id="32777" name="Rectangle 9"/>
          <p:cNvSpPr>
            <a:spLocks noChangeArrowheads="1"/>
          </p:cNvSpPr>
          <p:nvPr/>
        </p:nvSpPr>
        <p:spPr bwMode="auto">
          <a:xfrm>
            <a:off x="1" y="1"/>
            <a:ext cx="3038475" cy="465138"/>
          </a:xfrm>
          <a:prstGeom prst="rect">
            <a:avLst/>
          </a:prstGeom>
          <a:noFill/>
          <a:ln w="12700">
            <a:noFill/>
            <a:miter lim="800000"/>
            <a:headEnd/>
            <a:tailEnd/>
          </a:ln>
        </p:spPr>
        <p:txBody>
          <a:bodyPr wrap="none" lIns="92806" tIns="46403" rIns="92806" bIns="46403" anchor="ctr"/>
          <a:lstStyle/>
          <a:p>
            <a:endParaRPr lang="en-US"/>
          </a:p>
        </p:txBody>
      </p:sp>
      <p:sp>
        <p:nvSpPr>
          <p:cNvPr id="32778" name="Rectangle 10"/>
          <p:cNvSpPr>
            <a:spLocks noChangeArrowheads="1" noTextEdit="1"/>
          </p:cNvSpPr>
          <p:nvPr>
            <p:ph type="sldImg"/>
          </p:nvPr>
        </p:nvSpPr>
        <p:spPr>
          <a:solidFill>
            <a:srgbClr val="FFFFFF"/>
          </a:solidFill>
          <a:ln cap="flat"/>
        </p:spPr>
      </p:sp>
      <p:sp>
        <p:nvSpPr>
          <p:cNvPr id="32779" name="Rectangle 11"/>
          <p:cNvSpPr>
            <a:spLocks noChangeArrowheads="1"/>
          </p:cNvSpPr>
          <p:nvPr>
            <p:ph type="body" idx="1"/>
          </p:nvPr>
        </p:nvSpPr>
        <p:spPr>
          <a:noFill/>
          <a:ln w="9525"/>
        </p:spPr>
        <p:txBody>
          <a:bodyPr/>
          <a:lstStyle/>
          <a:p>
            <a:r>
              <a:rPr lang="en-US" smtClean="0"/>
              <a:t>Click and type your text here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971926" y="1"/>
            <a:ext cx="3038475" cy="465138"/>
          </a:xfrm>
          <a:prstGeom prst="rect">
            <a:avLst/>
          </a:prstGeom>
          <a:noFill/>
          <a:ln w="12700">
            <a:noFill/>
            <a:miter lim="800000"/>
            <a:headEnd/>
            <a:tailEnd/>
          </a:ln>
        </p:spPr>
        <p:txBody>
          <a:bodyPr wrap="none" lIns="92806" tIns="46403" rIns="92806" bIns="46403" anchor="ctr"/>
          <a:lstStyle/>
          <a:p>
            <a:endParaRPr lang="en-US"/>
          </a:p>
        </p:txBody>
      </p:sp>
      <p:sp>
        <p:nvSpPr>
          <p:cNvPr id="29699" name="Rectangle 3"/>
          <p:cNvSpPr>
            <a:spLocks noChangeArrowheads="1"/>
          </p:cNvSpPr>
          <p:nvPr/>
        </p:nvSpPr>
        <p:spPr bwMode="auto">
          <a:xfrm>
            <a:off x="3971926" y="8831264"/>
            <a:ext cx="3038475" cy="465137"/>
          </a:xfrm>
          <a:prstGeom prst="rect">
            <a:avLst/>
          </a:prstGeom>
          <a:noFill/>
          <a:ln w="12700">
            <a:noFill/>
            <a:miter lim="800000"/>
            <a:headEnd/>
            <a:tailEnd/>
          </a:ln>
        </p:spPr>
        <p:txBody>
          <a:bodyPr lIns="91839" tIns="45114" rIns="91839" bIns="45114" anchor="b"/>
          <a:lstStyle/>
          <a:p>
            <a:pPr algn="r"/>
            <a:r>
              <a:rPr lang="en-US" sz="1200" dirty="0"/>
              <a:t>3</a:t>
            </a:r>
          </a:p>
        </p:txBody>
      </p:sp>
      <p:sp>
        <p:nvSpPr>
          <p:cNvPr id="29700" name="Rectangle 4"/>
          <p:cNvSpPr>
            <a:spLocks noChangeArrowheads="1"/>
          </p:cNvSpPr>
          <p:nvPr/>
        </p:nvSpPr>
        <p:spPr bwMode="auto">
          <a:xfrm>
            <a:off x="1" y="8831264"/>
            <a:ext cx="3038475" cy="465137"/>
          </a:xfrm>
          <a:prstGeom prst="rect">
            <a:avLst/>
          </a:prstGeom>
          <a:noFill/>
          <a:ln w="12700">
            <a:noFill/>
            <a:miter lim="800000"/>
            <a:headEnd/>
            <a:tailEnd/>
          </a:ln>
        </p:spPr>
        <p:txBody>
          <a:bodyPr wrap="none" lIns="92806" tIns="46403" rIns="92806" bIns="46403" anchor="ctr"/>
          <a:lstStyle/>
          <a:p>
            <a:endParaRPr lang="en-US"/>
          </a:p>
        </p:txBody>
      </p:sp>
      <p:sp>
        <p:nvSpPr>
          <p:cNvPr id="29701" name="Rectangle 5"/>
          <p:cNvSpPr>
            <a:spLocks noChangeArrowheads="1"/>
          </p:cNvSpPr>
          <p:nvPr/>
        </p:nvSpPr>
        <p:spPr bwMode="auto">
          <a:xfrm>
            <a:off x="1" y="1"/>
            <a:ext cx="3038475" cy="465138"/>
          </a:xfrm>
          <a:prstGeom prst="rect">
            <a:avLst/>
          </a:prstGeom>
          <a:noFill/>
          <a:ln w="12700">
            <a:noFill/>
            <a:miter lim="800000"/>
            <a:headEnd/>
            <a:tailEnd/>
          </a:ln>
        </p:spPr>
        <p:txBody>
          <a:bodyPr wrap="none" lIns="92806" tIns="46403" rIns="92806" bIns="46403" anchor="ctr"/>
          <a:lstStyle/>
          <a:p>
            <a:endParaRPr lang="en-US"/>
          </a:p>
        </p:txBody>
      </p:sp>
      <p:sp>
        <p:nvSpPr>
          <p:cNvPr id="29702" name="Rectangle 6"/>
          <p:cNvSpPr>
            <a:spLocks noChangeArrowheads="1"/>
          </p:cNvSpPr>
          <p:nvPr/>
        </p:nvSpPr>
        <p:spPr bwMode="auto">
          <a:xfrm>
            <a:off x="3971926" y="1"/>
            <a:ext cx="3038475" cy="465138"/>
          </a:xfrm>
          <a:prstGeom prst="rect">
            <a:avLst/>
          </a:prstGeom>
          <a:noFill/>
          <a:ln w="12700">
            <a:noFill/>
            <a:miter lim="800000"/>
            <a:headEnd/>
            <a:tailEnd/>
          </a:ln>
        </p:spPr>
        <p:txBody>
          <a:bodyPr wrap="none" lIns="92806" tIns="46403" rIns="92806" bIns="46403" anchor="ctr"/>
          <a:lstStyle/>
          <a:p>
            <a:endParaRPr lang="en-US"/>
          </a:p>
        </p:txBody>
      </p:sp>
      <p:sp>
        <p:nvSpPr>
          <p:cNvPr id="29703" name="Rectangle 7"/>
          <p:cNvSpPr>
            <a:spLocks noChangeArrowheads="1"/>
          </p:cNvSpPr>
          <p:nvPr/>
        </p:nvSpPr>
        <p:spPr bwMode="auto">
          <a:xfrm>
            <a:off x="3971926" y="8831264"/>
            <a:ext cx="3038475" cy="465137"/>
          </a:xfrm>
          <a:prstGeom prst="rect">
            <a:avLst/>
          </a:prstGeom>
          <a:noFill/>
          <a:ln w="12700">
            <a:noFill/>
            <a:miter lim="800000"/>
            <a:headEnd/>
            <a:tailEnd/>
          </a:ln>
        </p:spPr>
        <p:txBody>
          <a:bodyPr lIns="91839" tIns="45114" rIns="91839" bIns="45114" anchor="b"/>
          <a:lstStyle/>
          <a:p>
            <a:pPr algn="r"/>
            <a:r>
              <a:rPr lang="en-US" sz="1200" dirty="0"/>
              <a:t>2</a:t>
            </a:r>
          </a:p>
        </p:txBody>
      </p:sp>
      <p:sp>
        <p:nvSpPr>
          <p:cNvPr id="29704" name="Rectangle 8"/>
          <p:cNvSpPr>
            <a:spLocks noChangeArrowheads="1"/>
          </p:cNvSpPr>
          <p:nvPr/>
        </p:nvSpPr>
        <p:spPr bwMode="auto">
          <a:xfrm>
            <a:off x="1" y="8831264"/>
            <a:ext cx="3038475" cy="465137"/>
          </a:xfrm>
          <a:prstGeom prst="rect">
            <a:avLst/>
          </a:prstGeom>
          <a:noFill/>
          <a:ln w="12700">
            <a:noFill/>
            <a:miter lim="800000"/>
            <a:headEnd/>
            <a:tailEnd/>
          </a:ln>
        </p:spPr>
        <p:txBody>
          <a:bodyPr wrap="none" lIns="92806" tIns="46403" rIns="92806" bIns="46403" anchor="ctr"/>
          <a:lstStyle/>
          <a:p>
            <a:endParaRPr lang="en-US"/>
          </a:p>
        </p:txBody>
      </p:sp>
      <p:sp>
        <p:nvSpPr>
          <p:cNvPr id="29705" name="Rectangle 9"/>
          <p:cNvSpPr>
            <a:spLocks noChangeArrowheads="1"/>
          </p:cNvSpPr>
          <p:nvPr/>
        </p:nvSpPr>
        <p:spPr bwMode="auto">
          <a:xfrm>
            <a:off x="1" y="1"/>
            <a:ext cx="3038475" cy="465138"/>
          </a:xfrm>
          <a:prstGeom prst="rect">
            <a:avLst/>
          </a:prstGeom>
          <a:noFill/>
          <a:ln w="12700">
            <a:noFill/>
            <a:miter lim="800000"/>
            <a:headEnd/>
            <a:tailEnd/>
          </a:ln>
        </p:spPr>
        <p:txBody>
          <a:bodyPr wrap="none" lIns="92806" tIns="46403" rIns="92806" bIns="46403" anchor="ctr"/>
          <a:lstStyle/>
          <a:p>
            <a:endParaRPr lang="en-US"/>
          </a:p>
        </p:txBody>
      </p:sp>
      <p:sp>
        <p:nvSpPr>
          <p:cNvPr id="29706" name="Rectangle 10"/>
          <p:cNvSpPr>
            <a:spLocks noChangeArrowheads="1" noTextEdit="1"/>
          </p:cNvSpPr>
          <p:nvPr>
            <p:ph type="sldImg"/>
          </p:nvPr>
        </p:nvSpPr>
        <p:spPr>
          <a:ln cap="flat"/>
        </p:spPr>
      </p:sp>
      <p:sp>
        <p:nvSpPr>
          <p:cNvPr id="29707" name="Rectangle 11"/>
          <p:cNvSpPr>
            <a:spLocks noGrp="1" noChangeArrowheads="1"/>
          </p:cNvSpPr>
          <p:nvPr>
            <p:ph type="body" idx="1"/>
          </p:nvPr>
        </p:nvSpPr>
        <p:spPr>
          <a:noFill/>
          <a:ln w="9525"/>
        </p:spPr>
        <p:txBody>
          <a:bodyPr/>
          <a:lstStyle/>
          <a:p>
            <a:r>
              <a:rPr lang="en-US" smtClean="0"/>
              <a:t>Click and type your text here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A major impediment to progress in the hunt for biomarkers is the lack of standardization in how specimens are collected…</a:t>
            </a:r>
          </a:p>
          <a:p>
            <a:endParaRPr lang="en-US" dirty="0" smtClean="0"/>
          </a:p>
          <a:p>
            <a:r>
              <a:rPr lang="en-US" dirty="0" smtClean="0"/>
              <a:t>The </a:t>
            </a:r>
            <a:r>
              <a:rPr lang="en-US" b="1" dirty="0" smtClean="0"/>
              <a:t>standardization problem </a:t>
            </a:r>
            <a:r>
              <a:rPr lang="en-US" dirty="0" smtClean="0"/>
              <a:t>also applies to how specimens are handled and stored, which can dramatically affect the levels of biomarkers detected. Such details are rarely documented. In a 2009 NIH survey, researchers from 80% of more than 700 responding laboratories said they struggled to obtain standardized specimens for biomarker research. </a:t>
            </a:r>
            <a:r>
              <a:rPr lang="en-US" b="1" dirty="0" smtClean="0"/>
              <a:t>Alarmingly, a similar percentage did not question how specimen quality or handling conditions might affect their results..</a:t>
            </a:r>
          </a:p>
          <a:p>
            <a:endParaRPr lang="en-US" dirty="0" smtClean="0"/>
          </a:p>
          <a:p>
            <a:r>
              <a:rPr lang="en-US" dirty="0" smtClean="0"/>
              <a:t>Several initiatives are attempting to improve the practice of tissue storage or biobanking</a:t>
            </a:r>
            <a:r>
              <a:rPr lang="en-US" baseline="30000" dirty="0" smtClean="0">
                <a:hlinkClick r:id="rId3" tooltip="Moore, H. M. et al. Cancer Res. 69, 6770-6772 (2009)."/>
              </a:rPr>
              <a:t>7</a:t>
            </a:r>
            <a:r>
              <a:rPr lang="en-US" dirty="0" smtClean="0"/>
              <a:t>. For example, </a:t>
            </a:r>
            <a:r>
              <a:rPr lang="en-US" b="1" dirty="0" smtClean="0"/>
              <a:t>the US National Cancer Institute's Cancer Human </a:t>
            </a:r>
            <a:r>
              <a:rPr lang="en-US" b="1" dirty="0" err="1" smtClean="0"/>
              <a:t>Biobank</a:t>
            </a:r>
            <a:r>
              <a:rPr lang="en-US" b="1" dirty="0" smtClean="0"/>
              <a:t> (</a:t>
            </a:r>
            <a:r>
              <a:rPr lang="en-US" b="1" dirty="0" err="1" smtClean="0"/>
              <a:t>caHUB</a:t>
            </a:r>
            <a:r>
              <a:rPr lang="en-US" b="1" dirty="0" smtClean="0"/>
              <a:t>) has established stringent guidelines to ensure that samples from healthy individuals and cancer patients are collected, annotated, stored and </a:t>
            </a:r>
            <a:r>
              <a:rPr lang="en-US" b="1" dirty="0" err="1" smtClean="0"/>
              <a:t>analysed</a:t>
            </a:r>
            <a:r>
              <a:rPr lang="en-US" b="1" dirty="0" smtClean="0"/>
              <a:t> under standardized conditions and accompanied by appropriate donor medical information</a:t>
            </a:r>
            <a:r>
              <a:rPr lang="en-US" dirty="0" smtClean="0"/>
              <a:t>. Such initiatives offer a </a:t>
            </a:r>
            <a:r>
              <a:rPr lang="en-US" b="1" dirty="0" smtClean="0"/>
              <a:t>'best practice' model for </a:t>
            </a:r>
            <a:r>
              <a:rPr lang="en-US" b="1" dirty="0" err="1" smtClean="0"/>
              <a:t>biobanks</a:t>
            </a:r>
            <a:r>
              <a:rPr lang="en-US" b="1" dirty="0" smtClean="0"/>
              <a:t> in general</a:t>
            </a:r>
            <a:r>
              <a:rPr lang="en-US" dirty="0" smtClean="0"/>
              <a:t>. There is also a need for the creation of international </a:t>
            </a:r>
            <a:r>
              <a:rPr lang="en-US" dirty="0" err="1" smtClean="0"/>
              <a:t>biobanks</a:t>
            </a:r>
            <a:r>
              <a:rPr lang="en-US" dirty="0" smtClean="0"/>
              <a:t>, which would require harmonized rules to allow researchers worldwide to access the resources, and not be hindered by incompatible standards or uncoordinated regulatory barriers.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8FA4669-8B34-41C0-BAFC-1FA2DFD41180}" type="slidenum">
              <a:rPr lang="en-US" smtClean="0">
                <a:solidFill>
                  <a:srgbClr val="000000"/>
                </a:solidFill>
              </a:rPr>
              <a:pPr/>
              <a:t>22</a:t>
            </a:fld>
            <a:endParaRPr lang="en-US" dirty="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581A1B7-AA07-44E8-AE92-FD1FC0151F8A}" type="slidenum">
              <a:rPr lang="en-US" altLang="en-US">
                <a:solidFill>
                  <a:srgbClr val="000000"/>
                </a:solidFill>
              </a:rPr>
              <a:pPr/>
              <a:t>35</a:t>
            </a:fld>
            <a:endParaRPr lang="en-US" altLang="en-US">
              <a:solidFill>
                <a:srgbClr val="000000"/>
              </a:solidFill>
            </a:endParaRPr>
          </a:p>
        </p:txBody>
      </p:sp>
      <p:sp>
        <p:nvSpPr>
          <p:cNvPr id="34819" name="Rectangle 2"/>
          <p:cNvSpPr>
            <a:spLocks noChangeArrowheads="1" noTextEdit="1"/>
          </p:cNvSpPr>
          <p:nvPr>
            <p:ph type="sldImg"/>
          </p:nvPr>
        </p:nvSpPr>
        <p:spPr>
          <a:xfrm>
            <a:off x="1170024" y="698845"/>
            <a:ext cx="4670354" cy="3482922"/>
          </a:xfrm>
          <a:ln/>
        </p:spPr>
      </p:sp>
      <p:sp>
        <p:nvSpPr>
          <p:cNvPr id="34820" name="Rectangle 3"/>
          <p:cNvSpPr>
            <a:spLocks noGrp="1" noChangeArrowheads="1"/>
          </p:cNvSpPr>
          <p:nvPr>
            <p:ph type="body" idx="1"/>
          </p:nvPr>
        </p:nvSpPr>
        <p:spPr>
          <a:xfrm>
            <a:off x="874678" y="4415790"/>
            <a:ext cx="5261046" cy="4183380"/>
          </a:xfrm>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r>
              <a:rPr lang="en-US" dirty="0">
                <a:latin typeface="Helvetica"/>
              </a:rPr>
              <a:t>Aside from direct-to-consumer companies in which clinical utility is questionable, there are more and more papers showing genomic technology can positively affect patient care.  Several of these papers will be discussed during these lectures.  </a:t>
            </a:r>
            <a:endParaRPr lang="en-US" dirty="0">
              <a:latin typeface="Helvetica"/>
            </a:endParaRPr>
          </a:p>
        </p:txBody>
      </p:sp>
      <p:sp>
        <p:nvSpPr>
          <p:cNvPr id="57348"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80D7A040-D9A8-4D27-A6AB-519028CE74AF}" type="slidenum">
              <a:rPr lang="en-US" smtClean="0">
                <a:solidFill>
                  <a:prstClr val="black"/>
                </a:solidFill>
                <a:latin typeface="Helvetica"/>
              </a:rPr>
              <a:pPr eaLnBrk="1" hangingPunct="1"/>
              <a:t>43</a:t>
            </a:fld>
            <a:endParaRPr lang="en-US" dirty="0" smtClean="0">
              <a:solidFill>
                <a:prstClr val="black"/>
              </a:solidFill>
              <a:latin typeface="Helvetic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smtClean="0"/>
              <a:t>The elucidation of breast cancer subgroups and their molecular drivers requires integrated views of the </a:t>
            </a:r>
            <a:r>
              <a:rPr lang="en-US" b="1" dirty="0" smtClean="0"/>
              <a:t>genome and </a:t>
            </a:r>
            <a:r>
              <a:rPr lang="en-US" b="1" dirty="0" err="1" smtClean="0"/>
              <a:t>transcriptome</a:t>
            </a:r>
            <a:r>
              <a:rPr lang="en-US" b="1" dirty="0" smtClean="0"/>
              <a:t> from representative numbers of patients.</a:t>
            </a:r>
            <a:r>
              <a:rPr lang="en-US" dirty="0" smtClean="0"/>
              <a:t> We present an integrated analysis of </a:t>
            </a:r>
            <a:r>
              <a:rPr lang="en-US" b="1" dirty="0" smtClean="0"/>
              <a:t>copy number and gene expression in a discovery and validation set of 997 and 995 primary breast </a:t>
            </a:r>
            <a:r>
              <a:rPr lang="en-US" b="1" dirty="0" err="1" smtClean="0"/>
              <a:t>tumours</a:t>
            </a:r>
            <a:r>
              <a:rPr lang="en-US" dirty="0" smtClean="0"/>
              <a:t>, respectively, </a:t>
            </a:r>
            <a:r>
              <a:rPr lang="en-US" b="1" dirty="0" smtClean="0"/>
              <a:t>with long-term clinical follow-up</a:t>
            </a:r>
            <a:r>
              <a:rPr lang="en-US" dirty="0" smtClean="0"/>
              <a:t>. Inherited variants (copy number variants and single nucleotide polymorphisms) and acquired </a:t>
            </a:r>
            <a:r>
              <a:rPr lang="en-US" b="1" dirty="0" smtClean="0"/>
              <a:t>somatic copy number aberrations (CNAs)</a:t>
            </a:r>
            <a:r>
              <a:rPr lang="en-US" dirty="0" smtClean="0"/>
              <a:t> were associated with expression in ~40% of genes, with the landscape dominated by </a:t>
            </a:r>
            <a:r>
              <a:rPr lang="en-US" i="1" dirty="0" err="1" smtClean="0"/>
              <a:t>cis</a:t>
            </a:r>
            <a:r>
              <a:rPr lang="en-US" dirty="0" smtClean="0"/>
              <a:t>- and </a:t>
            </a:r>
            <a:r>
              <a:rPr lang="en-US" i="1" dirty="0" smtClean="0"/>
              <a:t>trans</a:t>
            </a:r>
            <a:r>
              <a:rPr lang="en-US" dirty="0" smtClean="0"/>
              <a:t>-acting CNAs. By delineating expression outlier genes driven in </a:t>
            </a:r>
            <a:r>
              <a:rPr lang="en-US" i="1" dirty="0" err="1" smtClean="0"/>
              <a:t>cis</a:t>
            </a:r>
            <a:r>
              <a:rPr lang="en-US" dirty="0" smtClean="0"/>
              <a:t> by CNAs, we identified putative cancer genes, including deletions in </a:t>
            </a:r>
            <a:r>
              <a:rPr lang="en-US" i="1" dirty="0" smtClean="0"/>
              <a:t>PPP2R2A</a:t>
            </a:r>
            <a:r>
              <a:rPr lang="en-US" dirty="0" smtClean="0"/>
              <a:t>, </a:t>
            </a:r>
            <a:r>
              <a:rPr lang="en-US" i="1" dirty="0" smtClean="0"/>
              <a:t>MTAP</a:t>
            </a:r>
            <a:r>
              <a:rPr lang="en-US" dirty="0" smtClean="0"/>
              <a:t> and </a:t>
            </a:r>
            <a:r>
              <a:rPr lang="en-US" i="1" dirty="0" smtClean="0"/>
              <a:t>MAP2K4</a:t>
            </a:r>
            <a:r>
              <a:rPr lang="en-US" dirty="0" smtClean="0"/>
              <a:t>. </a:t>
            </a:r>
            <a:r>
              <a:rPr lang="en-US" b="1" dirty="0" smtClean="0"/>
              <a:t>Unsupervised analysis of paired DNA–RNA profiles </a:t>
            </a:r>
            <a:r>
              <a:rPr lang="en-US" dirty="0" smtClean="0"/>
              <a:t>revealed novel subgroups with distinct clinical outcomes, which reproduced in the validation cohort. These include a high-risk, </a:t>
            </a:r>
            <a:r>
              <a:rPr lang="en-US" dirty="0" err="1" smtClean="0"/>
              <a:t>oestrogen</a:t>
            </a:r>
            <a:r>
              <a:rPr lang="en-US" dirty="0" smtClean="0"/>
              <a:t>-receptor-positive 11q13/14 </a:t>
            </a:r>
            <a:r>
              <a:rPr lang="en-US" i="1" dirty="0" err="1" smtClean="0"/>
              <a:t>cis</a:t>
            </a:r>
            <a:r>
              <a:rPr lang="en-US" dirty="0" smtClean="0"/>
              <a:t>-acting subgroup and a </a:t>
            </a:r>
            <a:r>
              <a:rPr lang="en-US" dirty="0" err="1" smtClean="0"/>
              <a:t>favourable</a:t>
            </a:r>
            <a:r>
              <a:rPr lang="en-US" dirty="0" smtClean="0"/>
              <a:t> prognosis subgroup devoid of CNAs. </a:t>
            </a:r>
            <a:r>
              <a:rPr lang="en-US" i="1" dirty="0" smtClean="0"/>
              <a:t>Trans</a:t>
            </a:r>
            <a:r>
              <a:rPr lang="en-US" dirty="0" smtClean="0"/>
              <a:t>-acting aberration hotspots were found to modulate subgroup-specific gene networks, including a </a:t>
            </a:r>
            <a:r>
              <a:rPr lang="en-US" b="1" dirty="0" smtClean="0"/>
              <a:t>TCR deletion-mediated adaptive immune response </a:t>
            </a:r>
            <a:r>
              <a:rPr lang="en-US" dirty="0" smtClean="0"/>
              <a:t>in the ‘CNA-devoid’ subgroup and a basal-specific chromosome 5 deletion-associated mitotic network. Our results provide a novel molecular stratification of the breast cancer population, </a:t>
            </a:r>
            <a:r>
              <a:rPr lang="en-US" b="1" dirty="0" smtClean="0"/>
              <a:t>derived from the impact of somatic CNAs on the </a:t>
            </a:r>
            <a:r>
              <a:rPr lang="en-US" b="1" dirty="0" err="1" smtClean="0"/>
              <a:t>transcriptome</a:t>
            </a:r>
            <a:r>
              <a:rPr lang="en-US" b="1" dirty="0" smtClean="0"/>
              <a:t>.</a:t>
            </a:r>
          </a:p>
          <a:p>
            <a:r>
              <a:rPr lang="en-US" b="1" dirty="0" smtClean="0"/>
              <a:t>Figures at a glance</a:t>
            </a:r>
          </a:p>
          <a:p>
            <a:r>
              <a:rPr lang="en-US" dirty="0" smtClean="0"/>
              <a:t>left</a:t>
            </a:r>
          </a:p>
          <a:p>
            <a:r>
              <a:rPr lang="en-US" dirty="0" smtClean="0"/>
              <a:t>right </a:t>
            </a:r>
          </a:p>
          <a:p>
            <a:r>
              <a:rPr lang="en-US" b="1" dirty="0" smtClean="0"/>
              <a:t>Article preview</a:t>
            </a:r>
          </a:p>
          <a:p>
            <a:r>
              <a:rPr lang="en-US" b="1" dirty="0" smtClean="0"/>
              <a:t>Read the full article</a:t>
            </a:r>
          </a:p>
          <a:p>
            <a:r>
              <a:rPr lang="en-US" b="1" dirty="0" smtClean="0"/>
              <a:t>Instant access to this article: US$32</a:t>
            </a:r>
          </a:p>
          <a:p>
            <a:r>
              <a:rPr lang="en-US" dirty="0" smtClean="0">
                <a:hlinkClick r:id="rId3"/>
              </a:rPr>
              <a:t>Buy now</a:t>
            </a:r>
            <a:r>
              <a:rPr lang="en-US" dirty="0" smtClean="0"/>
              <a:t> </a:t>
            </a:r>
          </a:p>
          <a:p>
            <a:r>
              <a:rPr lang="en-US" b="1" dirty="0" smtClean="0"/>
              <a:t>Subscribe to Nature for full access: </a:t>
            </a:r>
          </a:p>
          <a:p>
            <a:r>
              <a:rPr lang="en-US" dirty="0" smtClean="0">
                <a:hlinkClick r:id="rId4"/>
              </a:rPr>
              <a:t>Subscribe</a:t>
            </a:r>
            <a:r>
              <a:rPr lang="en-US" dirty="0" smtClean="0"/>
              <a:t> </a:t>
            </a:r>
          </a:p>
          <a:p>
            <a:r>
              <a:rPr lang="en-US" b="1" dirty="0" smtClean="0"/>
              <a:t>Personal subscribers:</a:t>
            </a:r>
          </a:p>
          <a:p>
            <a:r>
              <a:rPr lang="en-US" dirty="0" smtClean="0">
                <a:hlinkClick r:id="rId5"/>
              </a:rPr>
              <a:t>Log in</a:t>
            </a:r>
            <a:r>
              <a:rPr lang="en-US" dirty="0" smtClean="0"/>
              <a:t> </a:t>
            </a:r>
          </a:p>
          <a:p>
            <a:r>
              <a:rPr lang="en-US" b="1" dirty="0" smtClean="0"/>
              <a:t>Additional access options:</a:t>
            </a:r>
          </a:p>
          <a:p>
            <a:r>
              <a:rPr lang="en-US" dirty="0" smtClean="0">
                <a:hlinkClick r:id="rId6"/>
              </a:rPr>
              <a:t>Login via Athens</a:t>
            </a:r>
            <a:endParaRPr lang="en-US" dirty="0" smtClean="0"/>
          </a:p>
          <a:p>
            <a:r>
              <a:rPr lang="en-US" dirty="0" smtClean="0">
                <a:hlinkClick r:id="rId7"/>
              </a:rPr>
              <a:t>Login via your Institution</a:t>
            </a:r>
            <a:endParaRPr lang="en-US" dirty="0" smtClean="0"/>
          </a:p>
          <a:p>
            <a:r>
              <a:rPr lang="en-US" dirty="0" smtClean="0">
                <a:hlinkClick r:id="rId8"/>
              </a:rPr>
              <a:t>Purchase a site license</a:t>
            </a:r>
            <a:endParaRPr lang="en-US" dirty="0" smtClean="0"/>
          </a:p>
          <a:p>
            <a:r>
              <a:rPr lang="en-US" dirty="0" smtClean="0">
                <a:hlinkClick r:id="rId9"/>
              </a:rPr>
              <a:t>Use a document delivery service</a:t>
            </a:r>
            <a:endParaRPr lang="en-US" dirty="0" smtClean="0"/>
          </a:p>
          <a:p>
            <a:r>
              <a:rPr lang="en-US" b="1" dirty="0" smtClean="0"/>
              <a:t>Author information</a:t>
            </a:r>
          </a:p>
          <a:p>
            <a:r>
              <a:rPr lang="en-US" dirty="0" smtClean="0">
                <a:hlinkClick r:id="rId9"/>
              </a:rPr>
              <a:t>Abstract</a:t>
            </a:r>
            <a:endParaRPr lang="en-US" dirty="0" smtClean="0"/>
          </a:p>
          <a:p>
            <a:r>
              <a:rPr lang="en-US" dirty="0" smtClean="0"/>
              <a:t>Author information</a:t>
            </a:r>
          </a:p>
          <a:p>
            <a:r>
              <a:rPr lang="en-US" dirty="0" smtClean="0">
                <a:hlinkClick r:id="rId9"/>
              </a:rPr>
              <a:t>Supplementary information</a:t>
            </a:r>
            <a:endParaRPr lang="en-US" dirty="0" smtClean="0"/>
          </a:p>
          <a:p>
            <a:r>
              <a:rPr lang="en-US" dirty="0" smtClean="0">
                <a:hlinkClick r:id="rId9"/>
              </a:rPr>
              <a:t>Comments</a:t>
            </a:r>
            <a:endParaRPr lang="en-US" dirty="0" smtClean="0"/>
          </a:p>
          <a:p>
            <a:r>
              <a:rPr lang="en-US" b="1" dirty="0" smtClean="0"/>
              <a:t>Primary authors</a:t>
            </a:r>
          </a:p>
          <a:p>
            <a:r>
              <a:rPr lang="en-US" b="1" dirty="0" smtClean="0"/>
              <a:t>These authors contributed equally to this work.</a:t>
            </a:r>
          </a:p>
          <a:p>
            <a:pPr lvl="1"/>
            <a:r>
              <a:rPr lang="en-US" dirty="0" smtClean="0"/>
              <a:t>Christina Curtis, </a:t>
            </a:r>
          </a:p>
          <a:p>
            <a:pPr lvl="1"/>
            <a:r>
              <a:rPr lang="en-US" dirty="0" err="1" smtClean="0"/>
              <a:t>Sohrab</a:t>
            </a:r>
            <a:r>
              <a:rPr lang="en-US" dirty="0" smtClean="0"/>
              <a:t> P. Shah, </a:t>
            </a:r>
          </a:p>
          <a:p>
            <a:pPr lvl="1"/>
            <a:r>
              <a:rPr lang="en-US" dirty="0" smtClean="0"/>
              <a:t>Suet-</a:t>
            </a:r>
            <a:r>
              <a:rPr lang="en-US" dirty="0" err="1" smtClean="0"/>
              <a:t>Feung</a:t>
            </a:r>
            <a:r>
              <a:rPr lang="en-US" dirty="0" smtClean="0"/>
              <a:t> Chin &amp; </a:t>
            </a:r>
          </a:p>
          <a:p>
            <a:pPr lvl="1"/>
            <a:r>
              <a:rPr lang="en-US" dirty="0" err="1" smtClean="0"/>
              <a:t>Gulisa</a:t>
            </a:r>
            <a:r>
              <a:rPr lang="en-US" dirty="0" smtClean="0"/>
              <a:t> </a:t>
            </a:r>
            <a:r>
              <a:rPr lang="en-US" dirty="0" err="1" smtClean="0"/>
              <a:t>Turashvili</a:t>
            </a:r>
            <a:endParaRPr lang="en-US" dirty="0" smtClean="0"/>
          </a:p>
          <a:p>
            <a:r>
              <a:rPr lang="en-US" b="1" dirty="0" smtClean="0"/>
              <a:t>Affiliations</a:t>
            </a:r>
          </a:p>
          <a:p>
            <a:r>
              <a:rPr lang="en-US" b="1" dirty="0" smtClean="0"/>
              <a:t>Department of Oncology, University of Cambridge, Hills Road, Cambridge CB2 2XZ, UK</a:t>
            </a:r>
          </a:p>
          <a:p>
            <a:pPr lvl="1"/>
            <a:r>
              <a:rPr lang="en-US" dirty="0" smtClean="0"/>
              <a:t>Christina Curtis,</a:t>
            </a:r>
          </a:p>
          <a:p>
            <a:pPr lvl="1"/>
            <a:r>
              <a:rPr lang="en-US" dirty="0" smtClean="0"/>
              <a:t>Suet-</a:t>
            </a:r>
            <a:r>
              <a:rPr lang="en-US" dirty="0" err="1" smtClean="0"/>
              <a:t>Feung</a:t>
            </a:r>
            <a:r>
              <a:rPr lang="en-US" dirty="0" smtClean="0"/>
              <a:t> Chin,</a:t>
            </a:r>
          </a:p>
          <a:p>
            <a:pPr lvl="1"/>
            <a:r>
              <a:rPr lang="en-US" dirty="0" smtClean="0"/>
              <a:t>Oscar M. </a:t>
            </a:r>
            <a:r>
              <a:rPr lang="en-US" dirty="0" err="1" smtClean="0"/>
              <a:t>Rueda</a:t>
            </a:r>
            <a:r>
              <a:rPr lang="en-US" dirty="0" smtClean="0"/>
              <a:t>,</a:t>
            </a:r>
          </a:p>
          <a:p>
            <a:pPr lvl="1"/>
            <a:r>
              <a:rPr lang="en-US" dirty="0" smtClean="0"/>
              <a:t>Andy G. Lynch,</a:t>
            </a:r>
          </a:p>
          <a:p>
            <a:pPr lvl="1"/>
            <a:r>
              <a:rPr lang="en-US" dirty="0" err="1" smtClean="0"/>
              <a:t>Shamith</a:t>
            </a:r>
            <a:r>
              <a:rPr lang="en-US" dirty="0" smtClean="0"/>
              <a:t> </a:t>
            </a:r>
            <a:r>
              <a:rPr lang="en-US" dirty="0" err="1" smtClean="0"/>
              <a:t>Samarajiwa</a:t>
            </a:r>
            <a:r>
              <a:rPr lang="en-US" dirty="0" smtClean="0"/>
              <a:t>,</a:t>
            </a:r>
          </a:p>
          <a:p>
            <a:pPr lvl="1"/>
            <a:r>
              <a:rPr lang="en-US" dirty="0" err="1" smtClean="0"/>
              <a:t>Yinyin</a:t>
            </a:r>
            <a:r>
              <a:rPr lang="en-US" dirty="0" smtClean="0"/>
              <a:t> Yuan,</a:t>
            </a:r>
          </a:p>
          <a:p>
            <a:pPr lvl="1"/>
            <a:r>
              <a:rPr lang="en-US" dirty="0" smtClean="0"/>
              <a:t>Stefan </a:t>
            </a:r>
            <a:r>
              <a:rPr lang="en-US" dirty="0" err="1" smtClean="0"/>
              <a:t>Gräf</a:t>
            </a:r>
            <a:r>
              <a:rPr lang="en-US" dirty="0" smtClean="0"/>
              <a:t>,</a:t>
            </a:r>
          </a:p>
          <a:p>
            <a:pPr lvl="1"/>
            <a:r>
              <a:rPr lang="en-US" dirty="0" err="1" smtClean="0"/>
              <a:t>Florian</a:t>
            </a:r>
            <a:r>
              <a:rPr lang="en-US" dirty="0" smtClean="0"/>
              <a:t> </a:t>
            </a:r>
            <a:r>
              <a:rPr lang="en-US" dirty="0" err="1" smtClean="0"/>
              <a:t>Markowetz</a:t>
            </a:r>
            <a:r>
              <a:rPr lang="en-US" dirty="0" smtClean="0"/>
              <a:t>,</a:t>
            </a:r>
          </a:p>
          <a:p>
            <a:pPr lvl="1"/>
            <a:r>
              <a:rPr lang="en-US" dirty="0" smtClean="0"/>
              <a:t>Simon </a:t>
            </a:r>
            <a:r>
              <a:rPr lang="en-US" dirty="0" err="1" smtClean="0"/>
              <a:t>Tavaré</a:t>
            </a:r>
            <a:r>
              <a:rPr lang="en-US" dirty="0" smtClean="0"/>
              <a:t> &amp;</a:t>
            </a:r>
          </a:p>
          <a:p>
            <a:pPr lvl="1"/>
            <a:r>
              <a:rPr lang="en-US" dirty="0" smtClean="0"/>
              <a:t>Carlos Caldas</a:t>
            </a:r>
          </a:p>
          <a:p>
            <a:r>
              <a:rPr lang="en-US" b="1" dirty="0" smtClean="0"/>
              <a:t>Cancer Research UK, Cambridge Research Institute, Li Ka </a:t>
            </a:r>
            <a:r>
              <a:rPr lang="en-US" b="1" dirty="0" err="1" smtClean="0"/>
              <a:t>Shing</a:t>
            </a:r>
            <a:r>
              <a:rPr lang="en-US" b="1" dirty="0" smtClean="0"/>
              <a:t> Centre, Robinson Way, Cambridge CB2 0RE, UK</a:t>
            </a:r>
          </a:p>
          <a:p>
            <a:pPr lvl="1"/>
            <a:r>
              <a:rPr lang="en-US" dirty="0" smtClean="0"/>
              <a:t>Christina Curtis,</a:t>
            </a:r>
          </a:p>
          <a:p>
            <a:pPr lvl="1"/>
            <a:r>
              <a:rPr lang="en-US" dirty="0" smtClean="0"/>
              <a:t>Suet-</a:t>
            </a:r>
            <a:r>
              <a:rPr lang="en-US" dirty="0" err="1" smtClean="0"/>
              <a:t>Feung</a:t>
            </a:r>
            <a:r>
              <a:rPr lang="en-US" dirty="0" smtClean="0"/>
              <a:t> Chin,</a:t>
            </a:r>
          </a:p>
          <a:p>
            <a:pPr lvl="1"/>
            <a:r>
              <a:rPr lang="en-US" dirty="0" smtClean="0"/>
              <a:t>Oscar M. </a:t>
            </a:r>
            <a:r>
              <a:rPr lang="en-US" dirty="0" err="1" smtClean="0"/>
              <a:t>Rueda</a:t>
            </a:r>
            <a:r>
              <a:rPr lang="en-US" dirty="0" smtClean="0"/>
              <a:t>,</a:t>
            </a:r>
          </a:p>
          <a:p>
            <a:pPr lvl="1"/>
            <a:r>
              <a:rPr lang="en-US" dirty="0" smtClean="0"/>
              <a:t>Mark J. Dunning,</a:t>
            </a:r>
          </a:p>
          <a:p>
            <a:pPr lvl="1"/>
            <a:r>
              <a:rPr lang="en-US" dirty="0" smtClean="0"/>
              <a:t>Doug Speed,</a:t>
            </a:r>
          </a:p>
          <a:p>
            <a:pPr lvl="1"/>
            <a:r>
              <a:rPr lang="en-US" dirty="0" smtClean="0"/>
              <a:t>Andy G. Lynch,</a:t>
            </a:r>
          </a:p>
          <a:p>
            <a:pPr lvl="1"/>
            <a:r>
              <a:rPr lang="en-US" dirty="0" err="1" smtClean="0"/>
              <a:t>Shamith</a:t>
            </a:r>
            <a:r>
              <a:rPr lang="en-US" dirty="0" smtClean="0"/>
              <a:t> </a:t>
            </a:r>
            <a:r>
              <a:rPr lang="en-US" dirty="0" err="1" smtClean="0"/>
              <a:t>Samarajiwa</a:t>
            </a:r>
            <a:r>
              <a:rPr lang="en-US" dirty="0" smtClean="0"/>
              <a:t>,</a:t>
            </a:r>
          </a:p>
          <a:p>
            <a:pPr lvl="1"/>
            <a:r>
              <a:rPr lang="en-US" dirty="0" err="1" smtClean="0"/>
              <a:t>Yinyin</a:t>
            </a:r>
            <a:r>
              <a:rPr lang="en-US" dirty="0" smtClean="0"/>
              <a:t> Yuan,</a:t>
            </a:r>
          </a:p>
          <a:p>
            <a:pPr lvl="1"/>
            <a:r>
              <a:rPr lang="en-US" dirty="0" smtClean="0"/>
              <a:t>Stefan </a:t>
            </a:r>
            <a:r>
              <a:rPr lang="en-US" dirty="0" err="1" smtClean="0"/>
              <a:t>Gräf</a:t>
            </a:r>
            <a:r>
              <a:rPr lang="en-US" dirty="0" smtClean="0"/>
              <a:t>,</a:t>
            </a:r>
          </a:p>
          <a:p>
            <a:pPr lvl="1"/>
            <a:r>
              <a:rPr lang="en-US" dirty="0" err="1" smtClean="0"/>
              <a:t>Roslin</a:t>
            </a:r>
            <a:r>
              <a:rPr lang="en-US" dirty="0" smtClean="0"/>
              <a:t> Russell,</a:t>
            </a:r>
          </a:p>
          <a:p>
            <a:pPr lvl="1"/>
            <a:r>
              <a:rPr lang="en-US" dirty="0" err="1" smtClean="0"/>
              <a:t>Florian</a:t>
            </a:r>
            <a:r>
              <a:rPr lang="en-US" dirty="0" smtClean="0"/>
              <a:t> </a:t>
            </a:r>
            <a:r>
              <a:rPr lang="en-US" dirty="0" err="1" smtClean="0"/>
              <a:t>Markowetz</a:t>
            </a:r>
            <a:r>
              <a:rPr lang="en-US" dirty="0" smtClean="0"/>
              <a:t>,</a:t>
            </a:r>
          </a:p>
          <a:p>
            <a:pPr lvl="1"/>
            <a:r>
              <a:rPr lang="en-US" dirty="0" smtClean="0"/>
              <a:t>James D. </a:t>
            </a:r>
            <a:r>
              <a:rPr lang="en-US" dirty="0" err="1" smtClean="0"/>
              <a:t>Brenton</a:t>
            </a:r>
            <a:r>
              <a:rPr lang="en-US" dirty="0" smtClean="0"/>
              <a:t>,</a:t>
            </a:r>
          </a:p>
          <a:p>
            <a:pPr lvl="1"/>
            <a:r>
              <a:rPr lang="en-US" dirty="0" smtClean="0"/>
              <a:t>Simon </a:t>
            </a:r>
            <a:r>
              <a:rPr lang="en-US" dirty="0" err="1" smtClean="0"/>
              <a:t>Tavaré</a:t>
            </a:r>
            <a:r>
              <a:rPr lang="en-US" dirty="0" smtClean="0"/>
              <a:t> &amp;</a:t>
            </a:r>
          </a:p>
          <a:p>
            <a:pPr lvl="1"/>
            <a:r>
              <a:rPr lang="en-US" dirty="0" smtClean="0"/>
              <a:t>Carlos Caldas</a:t>
            </a:r>
          </a:p>
          <a:p>
            <a:r>
              <a:rPr lang="en-US" b="1" dirty="0" smtClean="0"/>
              <a:t>Department of Pathology and Laboratory Medicine, University of British Columbia, Vancouver, British Columbia V6T 2B5, Canada</a:t>
            </a:r>
          </a:p>
          <a:p>
            <a:pPr lvl="1"/>
            <a:r>
              <a:rPr lang="en-US" dirty="0" err="1" smtClean="0"/>
              <a:t>Sohrab</a:t>
            </a:r>
            <a:r>
              <a:rPr lang="en-US" dirty="0" smtClean="0"/>
              <a:t> P. Shah,</a:t>
            </a:r>
          </a:p>
          <a:p>
            <a:pPr lvl="1"/>
            <a:r>
              <a:rPr lang="en-US" dirty="0" err="1" smtClean="0"/>
              <a:t>Gulisa</a:t>
            </a:r>
            <a:r>
              <a:rPr lang="en-US" dirty="0" smtClean="0"/>
              <a:t> </a:t>
            </a:r>
            <a:r>
              <a:rPr lang="en-US" dirty="0" err="1" smtClean="0"/>
              <a:t>Turashvili</a:t>
            </a:r>
            <a:r>
              <a:rPr lang="en-US" dirty="0" smtClean="0"/>
              <a:t>,</a:t>
            </a:r>
          </a:p>
          <a:p>
            <a:pPr lvl="1"/>
            <a:r>
              <a:rPr lang="en-US" dirty="0" smtClean="0"/>
              <a:t>Gavin Ha,</a:t>
            </a:r>
          </a:p>
          <a:p>
            <a:pPr lvl="1"/>
            <a:r>
              <a:rPr lang="en-US" dirty="0" err="1" smtClean="0"/>
              <a:t>Gholamreza</a:t>
            </a:r>
            <a:r>
              <a:rPr lang="en-US" dirty="0" smtClean="0"/>
              <a:t> </a:t>
            </a:r>
            <a:r>
              <a:rPr lang="en-US" dirty="0" err="1" smtClean="0"/>
              <a:t>Haffari</a:t>
            </a:r>
            <a:r>
              <a:rPr lang="en-US" dirty="0" smtClean="0"/>
              <a:t>,</a:t>
            </a:r>
          </a:p>
          <a:p>
            <a:pPr lvl="1"/>
            <a:r>
              <a:rPr lang="en-US" dirty="0" smtClean="0"/>
              <a:t>Ali </a:t>
            </a:r>
            <a:r>
              <a:rPr lang="en-US" dirty="0" err="1" smtClean="0"/>
              <a:t>Bashashati</a:t>
            </a:r>
            <a:r>
              <a:rPr lang="en-US" dirty="0" smtClean="0"/>
              <a:t>,</a:t>
            </a:r>
          </a:p>
          <a:p>
            <a:pPr lvl="1"/>
            <a:r>
              <a:rPr lang="en-US" dirty="0" smtClean="0"/>
              <a:t>Steven McKinney,</a:t>
            </a:r>
          </a:p>
          <a:p>
            <a:pPr lvl="1"/>
            <a:r>
              <a:rPr lang="en-US" dirty="0" smtClean="0"/>
              <a:t>Peter Watson &amp;</a:t>
            </a:r>
          </a:p>
          <a:p>
            <a:pPr lvl="1"/>
            <a:r>
              <a:rPr lang="en-US" dirty="0" smtClean="0"/>
              <a:t>Samuel </a:t>
            </a:r>
            <a:r>
              <a:rPr lang="en-US" dirty="0" err="1" smtClean="0"/>
              <a:t>Aparicio</a:t>
            </a:r>
            <a:endParaRPr lang="en-US" dirty="0" smtClean="0"/>
          </a:p>
          <a:p>
            <a:r>
              <a:rPr lang="en-US" b="1" dirty="0" smtClean="0"/>
              <a:t>Molecular Oncology, British Columbia Cancer Research Centre, Vancouver, British Columbia V5Z 1L3, Canada</a:t>
            </a:r>
          </a:p>
          <a:p>
            <a:pPr lvl="1"/>
            <a:r>
              <a:rPr lang="en-US" dirty="0" err="1" smtClean="0"/>
              <a:t>Sohrab</a:t>
            </a:r>
            <a:r>
              <a:rPr lang="en-US" dirty="0" smtClean="0"/>
              <a:t> P. Shah,</a:t>
            </a:r>
          </a:p>
          <a:p>
            <a:pPr lvl="1"/>
            <a:r>
              <a:rPr lang="en-US" dirty="0" err="1" smtClean="0"/>
              <a:t>Gulisa</a:t>
            </a:r>
            <a:r>
              <a:rPr lang="en-US" dirty="0" smtClean="0"/>
              <a:t> </a:t>
            </a:r>
            <a:r>
              <a:rPr lang="en-US" dirty="0" err="1" smtClean="0"/>
              <a:t>Turashvili</a:t>
            </a:r>
            <a:r>
              <a:rPr lang="en-US" dirty="0" smtClean="0"/>
              <a:t>,</a:t>
            </a:r>
          </a:p>
          <a:p>
            <a:pPr lvl="1"/>
            <a:r>
              <a:rPr lang="en-US" dirty="0" smtClean="0"/>
              <a:t>Steven McKinney,</a:t>
            </a:r>
          </a:p>
          <a:p>
            <a:pPr lvl="1"/>
            <a:r>
              <a:rPr lang="en-US" dirty="0" smtClean="0"/>
              <a:t>Peter Watson &amp;</a:t>
            </a:r>
          </a:p>
          <a:p>
            <a:pPr lvl="1"/>
            <a:r>
              <a:rPr lang="en-US" dirty="0" smtClean="0"/>
              <a:t>Samuel </a:t>
            </a:r>
            <a:r>
              <a:rPr lang="en-US" dirty="0" err="1" smtClean="0"/>
              <a:t>Aparicio</a:t>
            </a:r>
            <a:endParaRPr lang="en-US" dirty="0" smtClean="0"/>
          </a:p>
          <a:p>
            <a:r>
              <a:rPr lang="en-US" b="1" dirty="0" smtClean="0"/>
              <a:t>Department of Applied Mathematics and Theoretical Physics, University of Cambridge, Centre for Mathematical Sciences, Cambridge CB3 0WA, UK</a:t>
            </a:r>
          </a:p>
          <a:p>
            <a:pPr lvl="1"/>
            <a:r>
              <a:rPr lang="en-US" dirty="0" smtClean="0"/>
              <a:t>Doug Speed &amp;</a:t>
            </a:r>
          </a:p>
          <a:p>
            <a:pPr lvl="1"/>
            <a:r>
              <a:rPr lang="en-US" dirty="0" smtClean="0"/>
              <a:t>Simon </a:t>
            </a:r>
            <a:r>
              <a:rPr lang="en-US" dirty="0" err="1" smtClean="0"/>
              <a:t>Tavaré</a:t>
            </a:r>
            <a:endParaRPr lang="en-US" dirty="0" smtClean="0"/>
          </a:p>
          <a:p>
            <a:r>
              <a:rPr lang="en-US" b="1" dirty="0" smtClean="0"/>
              <a:t>Department of Genetics, Institute for Cancer Research, Oslo University Hospital </a:t>
            </a:r>
            <a:r>
              <a:rPr lang="en-US" b="1" dirty="0" err="1" smtClean="0"/>
              <a:t>Radiumhospitalet</a:t>
            </a:r>
            <a:r>
              <a:rPr lang="en-US" b="1" dirty="0" smtClean="0"/>
              <a:t>, Montebello, 0310 Oslo, Norway</a:t>
            </a:r>
          </a:p>
          <a:p>
            <a:pPr lvl="1"/>
            <a:r>
              <a:rPr lang="en-US" dirty="0" smtClean="0"/>
              <a:t>Anita </a:t>
            </a:r>
            <a:r>
              <a:rPr lang="en-US" dirty="0" err="1" smtClean="0"/>
              <a:t>Langerød</a:t>
            </a:r>
            <a:r>
              <a:rPr lang="en-US" dirty="0" smtClean="0"/>
              <a:t> &amp;</a:t>
            </a:r>
          </a:p>
          <a:p>
            <a:pPr lvl="1"/>
            <a:r>
              <a:rPr lang="en-US" dirty="0" smtClean="0"/>
              <a:t>Anne-</a:t>
            </a:r>
            <a:r>
              <a:rPr lang="en-US" dirty="0" err="1" smtClean="0"/>
              <a:t>Lise</a:t>
            </a:r>
            <a:r>
              <a:rPr lang="en-US" dirty="0" smtClean="0"/>
              <a:t> </a:t>
            </a:r>
            <a:r>
              <a:rPr lang="en-US" dirty="0" err="1" smtClean="0"/>
              <a:t>Børresen</a:t>
            </a:r>
            <a:r>
              <a:rPr lang="en-US" dirty="0" smtClean="0"/>
              <a:t>-Dale</a:t>
            </a:r>
          </a:p>
          <a:p>
            <a:r>
              <a:rPr lang="en-US" b="1" dirty="0" smtClean="0"/>
              <a:t>Department of Histopathology, School of Molecular Medical Sciences, University of Nottingham, Nottingham NG5 1PB, UK</a:t>
            </a:r>
          </a:p>
          <a:p>
            <a:pPr lvl="1"/>
            <a:r>
              <a:rPr lang="en-US" dirty="0" smtClean="0"/>
              <a:t>Andrew Green &amp;</a:t>
            </a:r>
          </a:p>
          <a:p>
            <a:pPr lvl="1"/>
            <a:r>
              <a:rPr lang="en-US" dirty="0" smtClean="0"/>
              <a:t>Ian Ellis</a:t>
            </a:r>
          </a:p>
          <a:p>
            <a:r>
              <a:rPr lang="en-US" b="1" dirty="0" smtClean="0"/>
              <a:t>Cambridge Breast Unit, </a:t>
            </a:r>
            <a:r>
              <a:rPr lang="en-US" b="1" dirty="0" err="1" smtClean="0"/>
              <a:t>Addenbrooke’s</a:t>
            </a:r>
            <a:r>
              <a:rPr lang="en-US" b="1" dirty="0" smtClean="0"/>
              <a:t> Hospital, Cambridge University Hospital NHS Foundation Trust and NIHR Cambridge Biomedical Research Centre, Cambridge CB2 2QQ, UK</a:t>
            </a:r>
          </a:p>
          <a:p>
            <a:pPr lvl="1"/>
            <a:r>
              <a:rPr lang="en-US" dirty="0" smtClean="0"/>
              <a:t>Elena </a:t>
            </a:r>
            <a:r>
              <a:rPr lang="en-US" dirty="0" err="1" smtClean="0"/>
              <a:t>Provenzano</a:t>
            </a:r>
            <a:r>
              <a:rPr lang="en-US" dirty="0" smtClean="0"/>
              <a:t>,</a:t>
            </a:r>
          </a:p>
          <a:p>
            <a:pPr lvl="1"/>
            <a:r>
              <a:rPr lang="en-US" dirty="0" smtClean="0"/>
              <a:t>Gordon </a:t>
            </a:r>
            <a:r>
              <a:rPr lang="en-US" dirty="0" err="1" smtClean="0"/>
              <a:t>Wishart</a:t>
            </a:r>
            <a:r>
              <a:rPr lang="en-US" dirty="0" smtClean="0"/>
              <a:t> &amp;</a:t>
            </a:r>
          </a:p>
          <a:p>
            <a:pPr lvl="1"/>
            <a:r>
              <a:rPr lang="en-US" dirty="0" smtClean="0"/>
              <a:t>Carlos Caldas</a:t>
            </a:r>
          </a:p>
          <a:p>
            <a:r>
              <a:rPr lang="en-US" b="1" dirty="0" smtClean="0"/>
              <a:t>King’s College London, Breakthrough Breast Cancer Research Unit, London WC2R 2LS, UK</a:t>
            </a:r>
          </a:p>
          <a:p>
            <a:pPr lvl="1"/>
            <a:r>
              <a:rPr lang="en-US" dirty="0" smtClean="0"/>
              <a:t>Sarah </a:t>
            </a:r>
            <a:r>
              <a:rPr lang="en-US" dirty="0" err="1" smtClean="0"/>
              <a:t>Pinder</a:t>
            </a:r>
            <a:r>
              <a:rPr lang="en-US" dirty="0" smtClean="0"/>
              <a:t> &amp;</a:t>
            </a:r>
          </a:p>
          <a:p>
            <a:pPr lvl="1"/>
            <a:r>
              <a:rPr lang="en-US" dirty="0" err="1" smtClean="0"/>
              <a:t>Arnie</a:t>
            </a:r>
            <a:r>
              <a:rPr lang="en-US" dirty="0" smtClean="0"/>
              <a:t> </a:t>
            </a:r>
            <a:r>
              <a:rPr lang="en-US" dirty="0" err="1" smtClean="0"/>
              <a:t>Purushotham</a:t>
            </a:r>
            <a:endParaRPr lang="en-US" dirty="0" smtClean="0"/>
          </a:p>
          <a:p>
            <a:r>
              <a:rPr lang="en-US" b="1" dirty="0" smtClean="0"/>
              <a:t>Manitoba Institute of Cell Biology, University of Manitoba, Manitoba R3E 0V9, Canada</a:t>
            </a:r>
          </a:p>
          <a:p>
            <a:pPr lvl="1"/>
            <a:r>
              <a:rPr lang="en-US" dirty="0" smtClean="0"/>
              <a:t>Peter Watson &amp;</a:t>
            </a:r>
          </a:p>
          <a:p>
            <a:pPr lvl="1"/>
            <a:r>
              <a:rPr lang="en-US" dirty="0" smtClean="0"/>
              <a:t>Leigh Murphy</a:t>
            </a:r>
          </a:p>
          <a:p>
            <a:r>
              <a:rPr lang="en-US" b="1" dirty="0" smtClean="0"/>
              <a:t>NIHR Comprehensive Biomedical Research Centre at Guy’s and St Thomas’ NHS Foundation Trust and King’s College London, London WC2R 2LS, UK</a:t>
            </a:r>
          </a:p>
          <a:p>
            <a:pPr lvl="1"/>
            <a:r>
              <a:rPr lang="en-US" dirty="0" err="1" smtClean="0"/>
              <a:t>Arnie</a:t>
            </a:r>
            <a:r>
              <a:rPr lang="en-US" dirty="0" smtClean="0"/>
              <a:t> </a:t>
            </a:r>
            <a:r>
              <a:rPr lang="en-US" dirty="0" err="1" smtClean="0"/>
              <a:t>Purushotham</a:t>
            </a:r>
            <a:endParaRPr lang="en-US" dirty="0" smtClean="0"/>
          </a:p>
          <a:p>
            <a:r>
              <a:rPr lang="en-US" b="1" dirty="0" smtClean="0"/>
              <a:t>Institute for Clinical Medicine, Faculty of Medicine, University of Oslo, 0316 Oslo, Norway</a:t>
            </a:r>
          </a:p>
          <a:p>
            <a:pPr lvl="1"/>
            <a:r>
              <a:rPr lang="en-US" dirty="0" smtClean="0"/>
              <a:t>Anne-</a:t>
            </a:r>
            <a:r>
              <a:rPr lang="en-US" dirty="0" err="1" smtClean="0"/>
              <a:t>Lise</a:t>
            </a:r>
            <a:r>
              <a:rPr lang="en-US" dirty="0" smtClean="0"/>
              <a:t> </a:t>
            </a:r>
            <a:r>
              <a:rPr lang="en-US" dirty="0" err="1" smtClean="0"/>
              <a:t>Børresen</a:t>
            </a:r>
            <a:r>
              <a:rPr lang="en-US" dirty="0" smtClean="0"/>
              <a:t>-Dale</a:t>
            </a:r>
          </a:p>
          <a:p>
            <a:r>
              <a:rPr lang="en-US" b="1" dirty="0" smtClean="0"/>
              <a:t>Cambridge Experimental Cancer Medicine Centre, Cambridge CB2 0RE, UK</a:t>
            </a:r>
          </a:p>
          <a:p>
            <a:pPr lvl="1"/>
            <a:r>
              <a:rPr lang="en-US" dirty="0" smtClean="0"/>
              <a:t>James D. </a:t>
            </a:r>
            <a:r>
              <a:rPr lang="en-US" dirty="0" err="1" smtClean="0"/>
              <a:t>Brenton</a:t>
            </a:r>
            <a:r>
              <a:rPr lang="en-US" dirty="0" smtClean="0"/>
              <a:t> &amp;</a:t>
            </a:r>
          </a:p>
          <a:p>
            <a:pPr lvl="1"/>
            <a:r>
              <a:rPr lang="en-US" dirty="0" smtClean="0"/>
              <a:t>Carlos Caldas</a:t>
            </a:r>
          </a:p>
          <a:p>
            <a:r>
              <a:rPr lang="en-US" b="1" dirty="0" smtClean="0"/>
              <a:t>Molecular and Computational Biology Program, University of Southern California, Los Angeles, California 90089, USA</a:t>
            </a:r>
          </a:p>
          <a:p>
            <a:pPr lvl="1"/>
            <a:r>
              <a:rPr lang="en-US" dirty="0" smtClean="0"/>
              <a:t>Simon </a:t>
            </a:r>
            <a:r>
              <a:rPr lang="en-US" dirty="0" err="1" smtClean="0"/>
              <a:t>Tavaré</a:t>
            </a:r>
            <a:endParaRPr lang="en-US" dirty="0" smtClean="0"/>
          </a:p>
          <a:p>
            <a:r>
              <a:rPr lang="en-US" b="1" dirty="0" smtClean="0"/>
              <a:t>Department of Oncology, University of Cambridge, Hills Road, Cambridge CB2 2XZ, UK.</a:t>
            </a:r>
          </a:p>
          <a:p>
            <a:pPr lvl="1"/>
            <a:r>
              <a:rPr lang="en-US" dirty="0" smtClean="0"/>
              <a:t>Christina Curtis†,</a:t>
            </a:r>
          </a:p>
          <a:p>
            <a:pPr lvl="1"/>
            <a:r>
              <a:rPr lang="en-US" dirty="0" smtClean="0"/>
              <a:t>James D. </a:t>
            </a:r>
            <a:r>
              <a:rPr lang="en-US" dirty="0" err="1" smtClean="0"/>
              <a:t>Brenton</a:t>
            </a:r>
            <a:r>
              <a:rPr lang="en-US" dirty="0" smtClean="0"/>
              <a:t>,</a:t>
            </a:r>
          </a:p>
          <a:p>
            <a:pPr lvl="1"/>
            <a:r>
              <a:rPr lang="en-US" dirty="0" smtClean="0"/>
              <a:t>Carlos Caldas,</a:t>
            </a:r>
          </a:p>
          <a:p>
            <a:pPr lvl="1"/>
            <a:r>
              <a:rPr lang="en-US" dirty="0" smtClean="0"/>
              <a:t>Suet-</a:t>
            </a:r>
            <a:r>
              <a:rPr lang="en-US" dirty="0" err="1" smtClean="0"/>
              <a:t>Feung</a:t>
            </a:r>
            <a:r>
              <a:rPr lang="en-US" dirty="0" smtClean="0"/>
              <a:t> Chin,</a:t>
            </a:r>
          </a:p>
          <a:p>
            <a:pPr lvl="1"/>
            <a:r>
              <a:rPr lang="en-US" dirty="0" smtClean="0"/>
              <a:t>Stefan </a:t>
            </a:r>
            <a:r>
              <a:rPr lang="en-US" dirty="0" err="1" smtClean="0"/>
              <a:t>Gräf</a:t>
            </a:r>
            <a:r>
              <a:rPr lang="en-US" dirty="0" smtClean="0"/>
              <a:t>,</a:t>
            </a:r>
          </a:p>
          <a:p>
            <a:pPr lvl="1"/>
            <a:r>
              <a:rPr lang="en-US" dirty="0" smtClean="0"/>
              <a:t>Bin Liu,</a:t>
            </a:r>
          </a:p>
          <a:p>
            <a:pPr lvl="1"/>
            <a:r>
              <a:rPr lang="en-US" dirty="0" smtClean="0"/>
              <a:t>Andy G. Lynch,</a:t>
            </a:r>
          </a:p>
          <a:p>
            <a:pPr lvl="1"/>
            <a:r>
              <a:rPr lang="en-US" dirty="0" smtClean="0"/>
              <a:t>Irene </a:t>
            </a:r>
            <a:r>
              <a:rPr lang="en-US" dirty="0" err="1" smtClean="0"/>
              <a:t>Papatheodorou</a:t>
            </a:r>
            <a:r>
              <a:rPr lang="en-US" dirty="0" smtClean="0"/>
              <a:t>,</a:t>
            </a:r>
          </a:p>
          <a:p>
            <a:pPr lvl="1"/>
            <a:r>
              <a:rPr lang="en-US" dirty="0" smtClean="0"/>
              <a:t>Derek Chan,</a:t>
            </a:r>
          </a:p>
          <a:p>
            <a:pPr lvl="1"/>
            <a:r>
              <a:rPr lang="en-US" dirty="0" smtClean="0"/>
              <a:t>Ana-Teresa Maia,</a:t>
            </a:r>
          </a:p>
          <a:p>
            <a:pPr lvl="1"/>
            <a:r>
              <a:rPr lang="en-US" dirty="0" smtClean="0"/>
              <a:t>Simon </a:t>
            </a:r>
            <a:r>
              <a:rPr lang="en-US" dirty="0" err="1" smtClean="0"/>
              <a:t>Tavaré</a:t>
            </a:r>
            <a:r>
              <a:rPr lang="en-US" dirty="0" smtClean="0"/>
              <a:t>,</a:t>
            </a:r>
          </a:p>
          <a:p>
            <a:pPr lvl="1"/>
            <a:r>
              <a:rPr lang="en-US" dirty="0" smtClean="0"/>
              <a:t>Oscar M. </a:t>
            </a:r>
            <a:r>
              <a:rPr lang="en-US" dirty="0" err="1" smtClean="0"/>
              <a:t>Rueda</a:t>
            </a:r>
            <a:r>
              <a:rPr lang="en-US" dirty="0" smtClean="0"/>
              <a:t>,</a:t>
            </a:r>
          </a:p>
          <a:p>
            <a:pPr lvl="1"/>
            <a:r>
              <a:rPr lang="en-US" dirty="0" err="1" smtClean="0"/>
              <a:t>Shamith</a:t>
            </a:r>
            <a:r>
              <a:rPr lang="en-US" dirty="0" smtClean="0"/>
              <a:t> </a:t>
            </a:r>
            <a:r>
              <a:rPr lang="en-US" dirty="0" err="1" smtClean="0"/>
              <a:t>Samarajiwa</a:t>
            </a:r>
            <a:r>
              <a:rPr lang="en-US" dirty="0" smtClean="0"/>
              <a:t>,</a:t>
            </a:r>
          </a:p>
          <a:p>
            <a:pPr lvl="1"/>
            <a:r>
              <a:rPr lang="en-US" dirty="0" err="1" smtClean="0"/>
              <a:t>Florian</a:t>
            </a:r>
            <a:r>
              <a:rPr lang="en-US" dirty="0" smtClean="0"/>
              <a:t> </a:t>
            </a:r>
            <a:r>
              <a:rPr lang="en-US" dirty="0" err="1" smtClean="0"/>
              <a:t>Markowetz</a:t>
            </a:r>
            <a:r>
              <a:rPr lang="en-US" dirty="0" smtClean="0"/>
              <a:t> &amp;</a:t>
            </a:r>
          </a:p>
          <a:p>
            <a:pPr lvl="1"/>
            <a:r>
              <a:rPr lang="en-US" dirty="0" err="1" smtClean="0"/>
              <a:t>Yinyin</a:t>
            </a:r>
            <a:r>
              <a:rPr lang="en-US" dirty="0" smtClean="0"/>
              <a:t> Yuan</a:t>
            </a:r>
          </a:p>
          <a:p>
            <a:r>
              <a:rPr lang="en-US" b="1" dirty="0" smtClean="0"/>
              <a:t>Cancer Research UK, Cambridge Research Institute, Li Ka </a:t>
            </a:r>
            <a:r>
              <a:rPr lang="en-US" b="1" dirty="0" err="1" smtClean="0"/>
              <a:t>Shing</a:t>
            </a:r>
            <a:r>
              <a:rPr lang="en-US" b="1" dirty="0" smtClean="0"/>
              <a:t> Centre, Robinson Way, Cambridge CB2 0RE, UK.</a:t>
            </a:r>
          </a:p>
          <a:p>
            <a:pPr lvl="1"/>
            <a:r>
              <a:rPr lang="en-US" dirty="0" smtClean="0"/>
              <a:t>Christina Curtis†,</a:t>
            </a:r>
          </a:p>
          <a:p>
            <a:pPr lvl="1"/>
            <a:r>
              <a:rPr lang="en-US" dirty="0" smtClean="0"/>
              <a:t>James D. </a:t>
            </a:r>
            <a:r>
              <a:rPr lang="en-US" dirty="0" err="1" smtClean="0"/>
              <a:t>Brenton</a:t>
            </a:r>
            <a:r>
              <a:rPr lang="en-US" dirty="0" smtClean="0"/>
              <a:t>,</a:t>
            </a:r>
          </a:p>
          <a:p>
            <a:pPr lvl="1"/>
            <a:r>
              <a:rPr lang="en-US" dirty="0" smtClean="0"/>
              <a:t>Carlos Caldas,</a:t>
            </a:r>
          </a:p>
          <a:p>
            <a:pPr lvl="1"/>
            <a:r>
              <a:rPr lang="en-US" dirty="0" smtClean="0"/>
              <a:t>Suet-</a:t>
            </a:r>
            <a:r>
              <a:rPr lang="en-US" dirty="0" err="1" smtClean="0"/>
              <a:t>Feung</a:t>
            </a:r>
            <a:r>
              <a:rPr lang="en-US" dirty="0" smtClean="0"/>
              <a:t> Chin,</a:t>
            </a:r>
          </a:p>
          <a:p>
            <a:pPr lvl="1"/>
            <a:r>
              <a:rPr lang="en-US" dirty="0" err="1" smtClean="0"/>
              <a:t>Zhihao</a:t>
            </a:r>
            <a:r>
              <a:rPr lang="en-US" dirty="0" smtClean="0"/>
              <a:t> Ding,</a:t>
            </a:r>
          </a:p>
          <a:p>
            <a:pPr lvl="1"/>
            <a:r>
              <a:rPr lang="en-US" dirty="0" smtClean="0"/>
              <a:t>Stefan </a:t>
            </a:r>
            <a:r>
              <a:rPr lang="en-US" dirty="0" err="1" smtClean="0"/>
              <a:t>Gräf</a:t>
            </a:r>
            <a:r>
              <a:rPr lang="en-US" dirty="0" smtClean="0"/>
              <a:t>,</a:t>
            </a:r>
          </a:p>
          <a:p>
            <a:pPr lvl="1"/>
            <a:r>
              <a:rPr lang="en-US" dirty="0" smtClean="0"/>
              <a:t>Bin Liu,</a:t>
            </a:r>
          </a:p>
          <a:p>
            <a:pPr lvl="1"/>
            <a:r>
              <a:rPr lang="en-US" dirty="0" smtClean="0"/>
              <a:t>Andy G. Lynch,</a:t>
            </a:r>
          </a:p>
          <a:p>
            <a:pPr lvl="1"/>
            <a:r>
              <a:rPr lang="en-US" dirty="0" smtClean="0"/>
              <a:t>Irene </a:t>
            </a:r>
            <a:r>
              <a:rPr lang="en-US" dirty="0" err="1" smtClean="0"/>
              <a:t>Papatheodorou</a:t>
            </a:r>
            <a:r>
              <a:rPr lang="en-US" dirty="0" smtClean="0"/>
              <a:t>,</a:t>
            </a:r>
          </a:p>
          <a:p>
            <a:pPr lvl="1"/>
            <a:r>
              <a:rPr lang="en-US" dirty="0" smtClean="0"/>
              <a:t>Claire Fielding,</a:t>
            </a:r>
          </a:p>
          <a:p>
            <a:pPr lvl="1"/>
            <a:r>
              <a:rPr lang="en-US" dirty="0" smtClean="0"/>
              <a:t>Ana-Teresa Maia,</a:t>
            </a:r>
          </a:p>
          <a:p>
            <a:pPr lvl="1"/>
            <a:r>
              <a:rPr lang="en-US" dirty="0" smtClean="0"/>
              <a:t>Sarah McGuire,</a:t>
            </a:r>
          </a:p>
          <a:p>
            <a:pPr lvl="1"/>
            <a:r>
              <a:rPr lang="en-US" dirty="0" smtClean="0"/>
              <a:t>Michelle Osborne,</a:t>
            </a:r>
          </a:p>
          <a:p>
            <a:pPr lvl="1"/>
            <a:r>
              <a:rPr lang="en-US" dirty="0" smtClean="0"/>
              <a:t>Sara M. </a:t>
            </a:r>
            <a:r>
              <a:rPr lang="en-US" dirty="0" err="1" smtClean="0"/>
              <a:t>Sayalero</a:t>
            </a:r>
            <a:r>
              <a:rPr lang="en-US" dirty="0" smtClean="0"/>
              <a:t>,</a:t>
            </a:r>
          </a:p>
          <a:p>
            <a:pPr lvl="1"/>
            <a:r>
              <a:rPr lang="en-US" dirty="0" err="1" smtClean="0"/>
              <a:t>Inmaculada</a:t>
            </a:r>
            <a:r>
              <a:rPr lang="en-US" dirty="0" smtClean="0"/>
              <a:t> </a:t>
            </a:r>
            <a:r>
              <a:rPr lang="en-US" dirty="0" err="1" smtClean="0"/>
              <a:t>Spiteri</a:t>
            </a:r>
            <a:r>
              <a:rPr lang="en-US" dirty="0" smtClean="0"/>
              <a:t>,</a:t>
            </a:r>
          </a:p>
          <a:p>
            <a:pPr lvl="1"/>
            <a:r>
              <a:rPr lang="en-US" dirty="0" smtClean="0"/>
              <a:t>James Hadfield,</a:t>
            </a:r>
          </a:p>
          <a:p>
            <a:pPr lvl="1"/>
            <a:r>
              <a:rPr lang="en-US" dirty="0" smtClean="0"/>
              <a:t>Simon </a:t>
            </a:r>
            <a:r>
              <a:rPr lang="en-US" dirty="0" err="1" smtClean="0"/>
              <a:t>Tavaré</a:t>
            </a:r>
            <a:r>
              <a:rPr lang="en-US" dirty="0" smtClean="0"/>
              <a:t>,</a:t>
            </a:r>
          </a:p>
          <a:p>
            <a:pPr lvl="1"/>
            <a:r>
              <a:rPr lang="en-US" dirty="0" smtClean="0"/>
              <a:t>Mark J. Dunning,</a:t>
            </a:r>
          </a:p>
          <a:p>
            <a:pPr lvl="1"/>
            <a:r>
              <a:rPr lang="en-US" dirty="0" smtClean="0"/>
              <a:t>Oscar M. </a:t>
            </a:r>
            <a:r>
              <a:rPr lang="en-US" dirty="0" err="1" smtClean="0"/>
              <a:t>Rueda</a:t>
            </a:r>
            <a:r>
              <a:rPr lang="en-US" dirty="0" smtClean="0"/>
              <a:t>,</a:t>
            </a:r>
          </a:p>
          <a:p>
            <a:pPr lvl="1"/>
            <a:r>
              <a:rPr lang="en-US" dirty="0" err="1" smtClean="0"/>
              <a:t>Roslin</a:t>
            </a:r>
            <a:r>
              <a:rPr lang="en-US" dirty="0" smtClean="0"/>
              <a:t> Russell,</a:t>
            </a:r>
          </a:p>
          <a:p>
            <a:pPr lvl="1"/>
            <a:r>
              <a:rPr lang="en-US" dirty="0" err="1" smtClean="0"/>
              <a:t>Shamith</a:t>
            </a:r>
            <a:r>
              <a:rPr lang="en-US" dirty="0" smtClean="0"/>
              <a:t> </a:t>
            </a:r>
            <a:r>
              <a:rPr lang="en-US" dirty="0" err="1" smtClean="0"/>
              <a:t>Samarajiwa</a:t>
            </a:r>
            <a:r>
              <a:rPr lang="en-US" dirty="0" smtClean="0"/>
              <a:t>,</a:t>
            </a:r>
          </a:p>
          <a:p>
            <a:pPr lvl="1"/>
            <a:r>
              <a:rPr lang="en-US" dirty="0" smtClean="0"/>
              <a:t>Doug Speed,</a:t>
            </a:r>
          </a:p>
          <a:p>
            <a:pPr lvl="1"/>
            <a:r>
              <a:rPr lang="en-US" dirty="0" err="1" smtClean="0"/>
              <a:t>Florian</a:t>
            </a:r>
            <a:r>
              <a:rPr lang="en-US" dirty="0" smtClean="0"/>
              <a:t> </a:t>
            </a:r>
            <a:r>
              <a:rPr lang="en-US" dirty="0" err="1" smtClean="0"/>
              <a:t>Markowetz</a:t>
            </a:r>
            <a:r>
              <a:rPr lang="en-US" dirty="0" smtClean="0"/>
              <a:t> &amp;</a:t>
            </a:r>
          </a:p>
          <a:p>
            <a:pPr lvl="1"/>
            <a:r>
              <a:rPr lang="en-US" dirty="0" err="1" smtClean="0"/>
              <a:t>Yinyin</a:t>
            </a:r>
            <a:r>
              <a:rPr lang="en-US" dirty="0" smtClean="0"/>
              <a:t> Yuan</a:t>
            </a:r>
          </a:p>
          <a:p>
            <a:r>
              <a:rPr lang="en-US" b="1" dirty="0" smtClean="0"/>
              <a:t>Department of Pathology and Laboratory Medicine, University of British Columbia, Vancouver, British Columbia V6T 2B5, Canada.</a:t>
            </a:r>
          </a:p>
          <a:p>
            <a:pPr lvl="1"/>
            <a:r>
              <a:rPr lang="en-US" dirty="0" smtClean="0"/>
              <a:t>Samuel </a:t>
            </a:r>
            <a:r>
              <a:rPr lang="en-US" dirty="0" err="1" smtClean="0"/>
              <a:t>Aparicio</a:t>
            </a:r>
            <a:r>
              <a:rPr lang="en-US" dirty="0" smtClean="0"/>
              <a:t>,</a:t>
            </a:r>
          </a:p>
          <a:p>
            <a:pPr lvl="1"/>
            <a:r>
              <a:rPr lang="en-US" dirty="0" err="1" smtClean="0"/>
              <a:t>Sohrab</a:t>
            </a:r>
            <a:r>
              <a:rPr lang="en-US" dirty="0" smtClean="0"/>
              <a:t> P. Shah,</a:t>
            </a:r>
          </a:p>
          <a:p>
            <a:pPr lvl="1"/>
            <a:r>
              <a:rPr lang="en-US" dirty="0" smtClean="0"/>
              <a:t>David Huntsman,</a:t>
            </a:r>
          </a:p>
          <a:p>
            <a:pPr lvl="1"/>
            <a:r>
              <a:rPr lang="en-US" dirty="0" smtClean="0"/>
              <a:t>Steven McKinney,</a:t>
            </a:r>
          </a:p>
          <a:p>
            <a:pPr lvl="1"/>
            <a:r>
              <a:rPr lang="en-US" dirty="0" err="1" smtClean="0"/>
              <a:t>Gulisa</a:t>
            </a:r>
            <a:r>
              <a:rPr lang="en-US" dirty="0" smtClean="0"/>
              <a:t> </a:t>
            </a:r>
            <a:r>
              <a:rPr lang="en-US" dirty="0" err="1" smtClean="0"/>
              <a:t>Turashvili</a:t>
            </a:r>
            <a:r>
              <a:rPr lang="en-US" dirty="0" smtClean="0"/>
              <a:t>,</a:t>
            </a:r>
          </a:p>
          <a:p>
            <a:pPr lvl="1"/>
            <a:r>
              <a:rPr lang="en-US" dirty="0" smtClean="0"/>
              <a:t>Peter Watson,</a:t>
            </a:r>
          </a:p>
          <a:p>
            <a:pPr lvl="1"/>
            <a:r>
              <a:rPr lang="en-US" dirty="0" smtClean="0"/>
              <a:t>Ali </a:t>
            </a:r>
            <a:r>
              <a:rPr lang="en-US" dirty="0" err="1" smtClean="0"/>
              <a:t>Bashashati</a:t>
            </a:r>
            <a:r>
              <a:rPr lang="en-US" dirty="0" smtClean="0"/>
              <a:t>,</a:t>
            </a:r>
          </a:p>
          <a:p>
            <a:pPr lvl="1"/>
            <a:r>
              <a:rPr lang="en-US" dirty="0" smtClean="0"/>
              <a:t>Gavin Ha &amp;</a:t>
            </a:r>
          </a:p>
          <a:p>
            <a:pPr lvl="1"/>
            <a:r>
              <a:rPr lang="en-US" dirty="0" err="1" smtClean="0"/>
              <a:t>Gholamreza</a:t>
            </a:r>
            <a:r>
              <a:rPr lang="en-US" dirty="0" smtClean="0"/>
              <a:t> </a:t>
            </a:r>
            <a:r>
              <a:rPr lang="en-US" dirty="0" err="1" smtClean="0"/>
              <a:t>Haffari</a:t>
            </a:r>
            <a:endParaRPr lang="en-US" dirty="0" smtClean="0"/>
          </a:p>
          <a:p>
            <a:r>
              <a:rPr lang="en-US" b="1" dirty="0" smtClean="0"/>
              <a:t>Molecular Oncology, British Columbia Cancer Research Centre, Vancouver, British Columbia V5Z 1L3, Canada.</a:t>
            </a:r>
          </a:p>
          <a:p>
            <a:pPr lvl="1"/>
            <a:r>
              <a:rPr lang="en-US" dirty="0" smtClean="0"/>
              <a:t>Samuel </a:t>
            </a:r>
            <a:r>
              <a:rPr lang="en-US" dirty="0" err="1" smtClean="0"/>
              <a:t>Aparicio</a:t>
            </a:r>
            <a:r>
              <a:rPr lang="en-US" dirty="0" smtClean="0"/>
              <a:t>,</a:t>
            </a:r>
          </a:p>
          <a:p>
            <a:pPr lvl="1"/>
            <a:r>
              <a:rPr lang="en-US" dirty="0" err="1" smtClean="0"/>
              <a:t>Sohrab</a:t>
            </a:r>
            <a:r>
              <a:rPr lang="en-US" dirty="0" smtClean="0"/>
              <a:t> P. Shah,</a:t>
            </a:r>
          </a:p>
          <a:p>
            <a:pPr lvl="1"/>
            <a:r>
              <a:rPr lang="en-US" dirty="0" smtClean="0"/>
              <a:t>David Huntsman,</a:t>
            </a:r>
          </a:p>
          <a:p>
            <a:pPr lvl="1"/>
            <a:r>
              <a:rPr lang="en-US" dirty="0" smtClean="0"/>
              <a:t>Steven </a:t>
            </a:r>
            <a:r>
              <a:rPr lang="en-US" dirty="0" err="1" smtClean="0"/>
              <a:t>Chia</a:t>
            </a:r>
            <a:r>
              <a:rPr lang="en-US" dirty="0" smtClean="0"/>
              <a:t>,</a:t>
            </a:r>
          </a:p>
          <a:p>
            <a:pPr lvl="1"/>
            <a:r>
              <a:rPr lang="en-US" dirty="0" smtClean="0"/>
              <a:t>Karen </a:t>
            </a:r>
            <a:r>
              <a:rPr lang="en-US" dirty="0" err="1" smtClean="0"/>
              <a:t>Gelmon</a:t>
            </a:r>
            <a:r>
              <a:rPr lang="en-US" dirty="0" smtClean="0"/>
              <a:t>,</a:t>
            </a:r>
          </a:p>
          <a:p>
            <a:pPr lvl="1"/>
            <a:r>
              <a:rPr lang="en-US" dirty="0" smtClean="0"/>
              <a:t>Steven McKinney,</a:t>
            </a:r>
          </a:p>
          <a:p>
            <a:pPr lvl="1"/>
            <a:r>
              <a:rPr lang="en-US" dirty="0" smtClean="0"/>
              <a:t>Caroline Speers,</a:t>
            </a:r>
          </a:p>
          <a:p>
            <a:pPr lvl="1"/>
            <a:r>
              <a:rPr lang="en-US" dirty="0" err="1" smtClean="0"/>
              <a:t>Gulisa</a:t>
            </a:r>
            <a:r>
              <a:rPr lang="en-US" dirty="0" smtClean="0"/>
              <a:t> </a:t>
            </a:r>
            <a:r>
              <a:rPr lang="en-US" dirty="0" err="1" smtClean="0"/>
              <a:t>Turashvili</a:t>
            </a:r>
            <a:r>
              <a:rPr lang="en-US" dirty="0" smtClean="0"/>
              <a:t>,</a:t>
            </a:r>
          </a:p>
          <a:p>
            <a:pPr lvl="1"/>
            <a:r>
              <a:rPr lang="en-US" dirty="0" smtClean="0"/>
              <a:t>Peter Watson,</a:t>
            </a:r>
          </a:p>
          <a:p>
            <a:pPr lvl="1"/>
            <a:r>
              <a:rPr lang="en-US" dirty="0" smtClean="0"/>
              <a:t>Lynda Bell,</a:t>
            </a:r>
          </a:p>
          <a:p>
            <a:pPr lvl="1"/>
            <a:r>
              <a:rPr lang="en-US" dirty="0" smtClean="0"/>
              <a:t>Katie Chow,</a:t>
            </a:r>
          </a:p>
          <a:p>
            <a:pPr lvl="1"/>
            <a:r>
              <a:rPr lang="en-US" dirty="0" smtClean="0"/>
              <a:t>Nadia Gale,</a:t>
            </a:r>
          </a:p>
          <a:p>
            <a:pPr lvl="1"/>
            <a:r>
              <a:rPr lang="en-US" dirty="0" smtClean="0"/>
              <a:t>Maria </a:t>
            </a:r>
            <a:r>
              <a:rPr lang="en-US" dirty="0" err="1" smtClean="0"/>
              <a:t>Kovalik</a:t>
            </a:r>
            <a:r>
              <a:rPr lang="en-US" dirty="0" smtClean="0"/>
              <a:t>,</a:t>
            </a:r>
          </a:p>
          <a:p>
            <a:pPr lvl="1"/>
            <a:r>
              <a:rPr lang="en-US" dirty="0" smtClean="0"/>
              <a:t>Ying Ng &amp;</a:t>
            </a:r>
          </a:p>
          <a:p>
            <a:pPr lvl="1"/>
            <a:r>
              <a:rPr lang="en-US" dirty="0" smtClean="0"/>
              <a:t>Leah Prentice</a:t>
            </a:r>
          </a:p>
          <a:p>
            <a:r>
              <a:rPr lang="en-US" b="1" dirty="0" smtClean="0"/>
              <a:t>Department of Histopathology, School of Molecular Medical Sciences, University of Nottingham, Nottingham NG5 1PB, UK.</a:t>
            </a:r>
          </a:p>
          <a:p>
            <a:pPr lvl="1"/>
            <a:r>
              <a:rPr lang="en-US" dirty="0" smtClean="0"/>
              <a:t>Ian Ellis,</a:t>
            </a:r>
          </a:p>
          <a:p>
            <a:pPr lvl="1"/>
            <a:r>
              <a:rPr lang="en-US" dirty="0" smtClean="0"/>
              <a:t>Roger Blamey,</a:t>
            </a:r>
          </a:p>
          <a:p>
            <a:pPr lvl="1"/>
            <a:r>
              <a:rPr lang="en-US" dirty="0" smtClean="0"/>
              <a:t>Andrew Green,</a:t>
            </a:r>
          </a:p>
          <a:p>
            <a:pPr lvl="1"/>
            <a:r>
              <a:rPr lang="en-US" dirty="0" smtClean="0"/>
              <a:t>Douglas Macmillan &amp;</a:t>
            </a:r>
          </a:p>
          <a:p>
            <a:pPr lvl="1"/>
            <a:r>
              <a:rPr lang="en-US" dirty="0" err="1" smtClean="0"/>
              <a:t>Emad</a:t>
            </a:r>
            <a:r>
              <a:rPr lang="en-US" dirty="0" smtClean="0"/>
              <a:t> </a:t>
            </a:r>
            <a:r>
              <a:rPr lang="en-US" dirty="0" err="1" smtClean="0"/>
              <a:t>Rakha</a:t>
            </a:r>
            <a:endParaRPr lang="en-US" dirty="0" smtClean="0"/>
          </a:p>
          <a:p>
            <a:r>
              <a:rPr lang="en-US" b="1" dirty="0" smtClean="0"/>
              <a:t>King’s College London, Breakthrough Breast Cancer Research Unit, London, WC2R 2LS, UK.</a:t>
            </a:r>
          </a:p>
          <a:p>
            <a:pPr lvl="1"/>
            <a:r>
              <a:rPr lang="en-US" dirty="0" smtClean="0"/>
              <a:t>Sarah </a:t>
            </a:r>
            <a:r>
              <a:rPr lang="en-US" dirty="0" err="1" smtClean="0"/>
              <a:t>Pinder</a:t>
            </a:r>
            <a:r>
              <a:rPr lang="en-US" dirty="0" smtClean="0"/>
              <a:t>,</a:t>
            </a:r>
          </a:p>
          <a:p>
            <a:pPr lvl="1"/>
            <a:r>
              <a:rPr lang="en-US" dirty="0" err="1" smtClean="0"/>
              <a:t>Arnie</a:t>
            </a:r>
            <a:r>
              <a:rPr lang="en-US" dirty="0" smtClean="0"/>
              <a:t> </a:t>
            </a:r>
            <a:r>
              <a:rPr lang="en-US" dirty="0" err="1" smtClean="0"/>
              <a:t>Purushotham</a:t>
            </a:r>
            <a:r>
              <a:rPr lang="en-US" dirty="0" smtClean="0"/>
              <a:t>,</a:t>
            </a:r>
          </a:p>
          <a:p>
            <a:pPr lvl="1"/>
            <a:r>
              <a:rPr lang="en-US" dirty="0" smtClean="0"/>
              <a:t>Cheryl Gillett,</a:t>
            </a:r>
          </a:p>
          <a:p>
            <a:pPr lvl="1"/>
            <a:r>
              <a:rPr lang="en-US" dirty="0" smtClean="0"/>
              <a:t>Anita </a:t>
            </a:r>
            <a:r>
              <a:rPr lang="en-US" dirty="0" err="1" smtClean="0"/>
              <a:t>Grigoriadis</a:t>
            </a:r>
            <a:r>
              <a:rPr lang="en-US" dirty="0" smtClean="0"/>
              <a:t>,</a:t>
            </a:r>
          </a:p>
          <a:p>
            <a:pPr lvl="1"/>
            <a:r>
              <a:rPr lang="en-US" dirty="0" err="1" smtClean="0"/>
              <a:t>Emanuele</a:t>
            </a:r>
            <a:r>
              <a:rPr lang="en-US" dirty="0" smtClean="0"/>
              <a:t> </a:t>
            </a:r>
            <a:r>
              <a:rPr lang="en-US" dirty="0" err="1" smtClean="0"/>
              <a:t>di</a:t>
            </a:r>
            <a:r>
              <a:rPr lang="en-US" dirty="0" smtClean="0"/>
              <a:t> </a:t>
            </a:r>
            <a:r>
              <a:rPr lang="en-US" dirty="0" err="1" smtClean="0"/>
              <a:t>Rinaldis</a:t>
            </a:r>
            <a:r>
              <a:rPr lang="en-US" dirty="0" smtClean="0"/>
              <a:t> &amp;</a:t>
            </a:r>
          </a:p>
          <a:p>
            <a:pPr lvl="1"/>
            <a:r>
              <a:rPr lang="en-US" dirty="0" smtClean="0"/>
              <a:t>Andy </a:t>
            </a:r>
            <a:r>
              <a:rPr lang="en-US" dirty="0" err="1" smtClean="0"/>
              <a:t>Tutt</a:t>
            </a:r>
            <a:endParaRPr lang="en-US" dirty="0" smtClean="0"/>
          </a:p>
          <a:p>
            <a:r>
              <a:rPr lang="en-US" b="1" dirty="0" smtClean="0"/>
              <a:t>Manitoba Institute of Cell Biology, University of Manitoba, Manitoba R3E 0V9, Canada.</a:t>
            </a:r>
          </a:p>
          <a:p>
            <a:pPr lvl="1"/>
            <a:r>
              <a:rPr lang="en-US" dirty="0" smtClean="0"/>
              <a:t>Leigh Murphy,</a:t>
            </a:r>
          </a:p>
          <a:p>
            <a:pPr lvl="1"/>
            <a:r>
              <a:rPr lang="en-US" dirty="0" smtClean="0"/>
              <a:t>Peter Watson,</a:t>
            </a:r>
          </a:p>
          <a:p>
            <a:pPr lvl="1"/>
            <a:r>
              <a:rPr lang="en-US" dirty="0" smtClean="0"/>
              <a:t>Michelle </a:t>
            </a:r>
            <a:r>
              <a:rPr lang="en-US" dirty="0" err="1" smtClean="0"/>
              <a:t>Parisien</a:t>
            </a:r>
            <a:r>
              <a:rPr lang="en-US" dirty="0" smtClean="0"/>
              <a:t> &amp;</a:t>
            </a:r>
          </a:p>
          <a:p>
            <a:pPr lvl="1"/>
            <a:r>
              <a:rPr lang="en-US" dirty="0" smtClean="0"/>
              <a:t>Sandra Troup</a:t>
            </a:r>
          </a:p>
          <a:p>
            <a:r>
              <a:rPr lang="en-US" b="1" dirty="0" smtClean="0"/>
              <a:t>Cambridge Experimental Cancer Medicine Centre, Cambridge CB2 0RE, UK.</a:t>
            </a:r>
          </a:p>
          <a:p>
            <a:pPr lvl="1"/>
            <a:r>
              <a:rPr lang="en-US" dirty="0" smtClean="0"/>
              <a:t>Linda Jones</a:t>
            </a:r>
          </a:p>
          <a:p>
            <a:r>
              <a:rPr lang="en-US" b="1" dirty="0" smtClean="0"/>
              <a:t>Cambridge Breast Unit, </a:t>
            </a:r>
            <a:r>
              <a:rPr lang="en-US" b="1" dirty="0" err="1" smtClean="0"/>
              <a:t>Addenbrooke’s</a:t>
            </a:r>
            <a:r>
              <a:rPr lang="en-US" b="1" dirty="0" smtClean="0"/>
              <a:t> Hospital, Cambridge University Hospital NHS Foundation Trust and NIHR Cambridge Biomedical Research Centre, Cambridge CB2 2QQ, UK.</a:t>
            </a:r>
          </a:p>
          <a:p>
            <a:pPr lvl="1"/>
            <a:r>
              <a:rPr lang="en-US" dirty="0" smtClean="0"/>
              <a:t>Stephen J. </a:t>
            </a:r>
            <a:r>
              <a:rPr lang="en-US" dirty="0" err="1" smtClean="0"/>
              <a:t>Sammut</a:t>
            </a:r>
            <a:r>
              <a:rPr lang="en-US" dirty="0" smtClean="0"/>
              <a:t> &amp;</a:t>
            </a:r>
          </a:p>
          <a:p>
            <a:pPr lvl="1"/>
            <a:r>
              <a:rPr lang="en-US" dirty="0" smtClean="0"/>
              <a:t>Gordon </a:t>
            </a:r>
            <a:r>
              <a:rPr lang="en-US" dirty="0" err="1" smtClean="0"/>
              <a:t>Wishart</a:t>
            </a:r>
            <a:endParaRPr lang="en-US" dirty="0" smtClean="0"/>
          </a:p>
          <a:p>
            <a:r>
              <a:rPr lang="en-US" b="1" dirty="0" smtClean="0"/>
              <a:t>Department of Applied Mathematics and Theoretical Physics, University of Cambridge, Centre for Mathematical Sciences, Cambridge CB3 0WA, UK.</a:t>
            </a:r>
          </a:p>
          <a:p>
            <a:pPr lvl="1"/>
            <a:r>
              <a:rPr lang="en-US" dirty="0" smtClean="0"/>
              <a:t>Simon </a:t>
            </a:r>
            <a:r>
              <a:rPr lang="en-US" dirty="0" err="1" smtClean="0"/>
              <a:t>Tavaré</a:t>
            </a:r>
            <a:r>
              <a:rPr lang="en-US" dirty="0" smtClean="0"/>
              <a:t> &amp;</a:t>
            </a:r>
          </a:p>
          <a:p>
            <a:pPr lvl="1"/>
            <a:r>
              <a:rPr lang="en-US" dirty="0" smtClean="0"/>
              <a:t>Doug Speed</a:t>
            </a:r>
          </a:p>
          <a:p>
            <a:r>
              <a:rPr lang="en-US" b="1" dirty="0" smtClean="0"/>
              <a:t>Molecular and Computational Biology Program, University of Southern California, Los Angeles, California 90089, USA.</a:t>
            </a:r>
          </a:p>
          <a:p>
            <a:pPr lvl="1"/>
            <a:r>
              <a:rPr lang="en-US" dirty="0" smtClean="0"/>
              <a:t>Simon </a:t>
            </a:r>
            <a:r>
              <a:rPr lang="en-US" dirty="0" err="1" smtClean="0"/>
              <a:t>Tavaré</a:t>
            </a:r>
            <a:endParaRPr lang="en-US" dirty="0" smtClean="0"/>
          </a:p>
          <a:p>
            <a:r>
              <a:rPr lang="en-US" b="1" dirty="0" smtClean="0"/>
              <a:t>Present addresses: Department of Preventive Medicine, Keck School of Medicine, University of Southern California, Los Angeles, California 90033, USA (</a:t>
            </a:r>
            <a:r>
              <a:rPr lang="en-US" b="1" dirty="0" err="1" smtClean="0"/>
              <a:t>Ch.C</a:t>
            </a:r>
            <a:r>
              <a:rPr lang="en-US" b="1" dirty="0" smtClean="0"/>
              <a:t>.); University College London, Genetics Institute, WC1E 6BT, UK (D.S.).</a:t>
            </a:r>
          </a:p>
          <a:p>
            <a:pPr lvl="1"/>
            <a:r>
              <a:rPr lang="en-US" dirty="0" smtClean="0"/>
              <a:t>Christina Curtis &amp;</a:t>
            </a:r>
          </a:p>
          <a:p>
            <a:pPr lvl="1"/>
            <a:r>
              <a:rPr lang="en-US" dirty="0" smtClean="0"/>
              <a:t>Doug Speed</a:t>
            </a:r>
          </a:p>
          <a:p>
            <a:r>
              <a:rPr lang="en-US" b="1" dirty="0" smtClean="0"/>
              <a:t>Consortia</a:t>
            </a:r>
          </a:p>
          <a:p>
            <a:r>
              <a:rPr lang="en-US" b="1" dirty="0" smtClean="0"/>
              <a:t>METABRIC Group</a:t>
            </a:r>
          </a:p>
          <a:p>
            <a:r>
              <a:rPr lang="en-US" b="1" dirty="0" smtClean="0"/>
              <a:t>Co-chairs</a:t>
            </a:r>
          </a:p>
          <a:p>
            <a:pPr lvl="1"/>
            <a:r>
              <a:rPr lang="en-US" dirty="0" smtClean="0"/>
              <a:t>Carlos Caldas &amp;</a:t>
            </a:r>
          </a:p>
          <a:p>
            <a:pPr lvl="1"/>
            <a:r>
              <a:rPr lang="en-US" dirty="0" smtClean="0"/>
              <a:t>Samuel </a:t>
            </a:r>
            <a:r>
              <a:rPr lang="en-US" dirty="0" err="1" smtClean="0"/>
              <a:t>Aparicio</a:t>
            </a:r>
            <a:endParaRPr lang="en-US" dirty="0" smtClean="0"/>
          </a:p>
          <a:p>
            <a:r>
              <a:rPr lang="en-US" b="1" dirty="0" smtClean="0"/>
              <a:t>Writing committee</a:t>
            </a:r>
          </a:p>
          <a:p>
            <a:pPr lvl="1"/>
            <a:r>
              <a:rPr lang="en-US" dirty="0" smtClean="0"/>
              <a:t>Christina Curtis†,</a:t>
            </a:r>
          </a:p>
          <a:p>
            <a:pPr lvl="1"/>
            <a:r>
              <a:rPr lang="en-US" dirty="0" err="1" smtClean="0"/>
              <a:t>Sohrab</a:t>
            </a:r>
            <a:r>
              <a:rPr lang="en-US" dirty="0" smtClean="0"/>
              <a:t> P. Shah,</a:t>
            </a:r>
          </a:p>
          <a:p>
            <a:pPr lvl="1"/>
            <a:r>
              <a:rPr lang="en-US" dirty="0" smtClean="0"/>
              <a:t>Carlos Caldas &amp;</a:t>
            </a:r>
          </a:p>
          <a:p>
            <a:pPr lvl="1"/>
            <a:r>
              <a:rPr lang="en-US" dirty="0" smtClean="0"/>
              <a:t>Samuel </a:t>
            </a:r>
            <a:r>
              <a:rPr lang="en-US" dirty="0" err="1" smtClean="0"/>
              <a:t>Aparicio</a:t>
            </a:r>
            <a:endParaRPr lang="en-US" dirty="0" smtClean="0"/>
          </a:p>
          <a:p>
            <a:r>
              <a:rPr lang="en-US" b="1" dirty="0" smtClean="0"/>
              <a:t>Steering committee</a:t>
            </a:r>
          </a:p>
          <a:p>
            <a:pPr lvl="1"/>
            <a:r>
              <a:rPr lang="en-US" dirty="0" smtClean="0"/>
              <a:t>James D. </a:t>
            </a:r>
            <a:r>
              <a:rPr lang="en-US" dirty="0" err="1" smtClean="0"/>
              <a:t>Brenton</a:t>
            </a:r>
            <a:r>
              <a:rPr lang="en-US" dirty="0" smtClean="0"/>
              <a:t>,</a:t>
            </a:r>
          </a:p>
          <a:p>
            <a:pPr lvl="1"/>
            <a:r>
              <a:rPr lang="en-US" dirty="0" smtClean="0"/>
              <a:t>Ian Ellis,</a:t>
            </a:r>
          </a:p>
          <a:p>
            <a:pPr lvl="1"/>
            <a:r>
              <a:rPr lang="en-US" dirty="0" smtClean="0"/>
              <a:t>David Huntsman,</a:t>
            </a:r>
          </a:p>
          <a:p>
            <a:pPr lvl="1"/>
            <a:r>
              <a:rPr lang="en-US" dirty="0" smtClean="0"/>
              <a:t>Sarah </a:t>
            </a:r>
            <a:r>
              <a:rPr lang="en-US" dirty="0" err="1" smtClean="0"/>
              <a:t>Pinder</a:t>
            </a:r>
            <a:r>
              <a:rPr lang="en-US" dirty="0" smtClean="0"/>
              <a:t>,</a:t>
            </a:r>
          </a:p>
          <a:p>
            <a:pPr lvl="1"/>
            <a:r>
              <a:rPr lang="en-US" dirty="0" err="1" smtClean="0"/>
              <a:t>Arnie</a:t>
            </a:r>
            <a:r>
              <a:rPr lang="en-US" dirty="0" smtClean="0"/>
              <a:t> </a:t>
            </a:r>
            <a:r>
              <a:rPr lang="en-US" dirty="0" err="1" smtClean="0"/>
              <a:t>Purushotham</a:t>
            </a:r>
            <a:r>
              <a:rPr lang="en-US" dirty="0" smtClean="0"/>
              <a:t>,</a:t>
            </a:r>
          </a:p>
          <a:p>
            <a:pPr lvl="1"/>
            <a:r>
              <a:rPr lang="en-US" dirty="0" smtClean="0"/>
              <a:t>Leigh Murphy,</a:t>
            </a:r>
          </a:p>
          <a:p>
            <a:pPr lvl="1"/>
            <a:r>
              <a:rPr lang="en-US" dirty="0" smtClean="0"/>
              <a:t>Carlos Caldas &amp;</a:t>
            </a:r>
          </a:p>
          <a:p>
            <a:pPr lvl="1"/>
            <a:r>
              <a:rPr lang="en-US" dirty="0" smtClean="0"/>
              <a:t>Samuel </a:t>
            </a:r>
            <a:r>
              <a:rPr lang="en-US" dirty="0" err="1" smtClean="0"/>
              <a:t>Aparicio</a:t>
            </a:r>
            <a:endParaRPr lang="en-US" dirty="0" smtClean="0"/>
          </a:p>
          <a:p>
            <a:r>
              <a:rPr lang="en-US" b="1" dirty="0" smtClean="0"/>
              <a:t>Tissue and clinical data source sites:</a:t>
            </a:r>
          </a:p>
          <a:p>
            <a:r>
              <a:rPr lang="en-US" b="1" dirty="0" smtClean="0"/>
              <a:t>University of Cambridge/Cancer Research UK Cambridge Research Institute</a:t>
            </a:r>
          </a:p>
          <a:p>
            <a:pPr lvl="1"/>
            <a:r>
              <a:rPr lang="en-US" dirty="0" smtClean="0"/>
              <a:t>Carlos Caldas,</a:t>
            </a:r>
          </a:p>
          <a:p>
            <a:pPr lvl="1"/>
            <a:r>
              <a:rPr lang="en-US" dirty="0" smtClean="0"/>
              <a:t>Helen Bardwell,</a:t>
            </a:r>
          </a:p>
          <a:p>
            <a:pPr lvl="1"/>
            <a:r>
              <a:rPr lang="en-US" dirty="0" smtClean="0"/>
              <a:t>Suet-</a:t>
            </a:r>
            <a:r>
              <a:rPr lang="en-US" dirty="0" err="1" smtClean="0"/>
              <a:t>Feung</a:t>
            </a:r>
            <a:r>
              <a:rPr lang="en-US" dirty="0" smtClean="0"/>
              <a:t> Chin,</a:t>
            </a:r>
          </a:p>
          <a:p>
            <a:pPr lvl="1"/>
            <a:r>
              <a:rPr lang="en-US" dirty="0" smtClean="0"/>
              <a:t>Christina Curtis,</a:t>
            </a:r>
          </a:p>
          <a:p>
            <a:pPr lvl="1"/>
            <a:r>
              <a:rPr lang="en-US" dirty="0" err="1" smtClean="0"/>
              <a:t>Zhihao</a:t>
            </a:r>
            <a:r>
              <a:rPr lang="en-US" dirty="0" smtClean="0"/>
              <a:t> Ding,</a:t>
            </a:r>
          </a:p>
          <a:p>
            <a:pPr lvl="1"/>
            <a:r>
              <a:rPr lang="en-US" dirty="0" smtClean="0"/>
              <a:t>Stefan </a:t>
            </a:r>
            <a:r>
              <a:rPr lang="en-US" dirty="0" err="1" smtClean="0"/>
              <a:t>Gräf</a:t>
            </a:r>
            <a:r>
              <a:rPr lang="en-US" dirty="0" smtClean="0"/>
              <a:t>,</a:t>
            </a:r>
          </a:p>
          <a:p>
            <a:pPr lvl="1"/>
            <a:r>
              <a:rPr lang="en-US" dirty="0" smtClean="0"/>
              <a:t>Linda Jones,</a:t>
            </a:r>
          </a:p>
          <a:p>
            <a:pPr lvl="1"/>
            <a:r>
              <a:rPr lang="en-US" dirty="0" smtClean="0"/>
              <a:t>Bin Liu,</a:t>
            </a:r>
          </a:p>
          <a:p>
            <a:pPr lvl="1"/>
            <a:r>
              <a:rPr lang="en-US" dirty="0" smtClean="0"/>
              <a:t>Andy G. Lynch,</a:t>
            </a:r>
          </a:p>
          <a:p>
            <a:pPr lvl="1"/>
            <a:r>
              <a:rPr lang="en-US" dirty="0" smtClean="0"/>
              <a:t>Irene </a:t>
            </a:r>
            <a:r>
              <a:rPr lang="en-US" dirty="0" err="1" smtClean="0"/>
              <a:t>Papatheodorou</a:t>
            </a:r>
            <a:r>
              <a:rPr lang="en-US" dirty="0" smtClean="0"/>
              <a:t>,</a:t>
            </a:r>
          </a:p>
          <a:p>
            <a:pPr lvl="1"/>
            <a:r>
              <a:rPr lang="en-US" dirty="0" smtClean="0"/>
              <a:t>Stephen J. </a:t>
            </a:r>
            <a:r>
              <a:rPr lang="en-US" dirty="0" err="1" smtClean="0"/>
              <a:t>Sammut</a:t>
            </a:r>
            <a:r>
              <a:rPr lang="en-US" dirty="0" smtClean="0"/>
              <a:t> &amp;</a:t>
            </a:r>
          </a:p>
          <a:p>
            <a:pPr lvl="1"/>
            <a:r>
              <a:rPr lang="en-US" dirty="0" smtClean="0"/>
              <a:t>Gordon </a:t>
            </a:r>
            <a:r>
              <a:rPr lang="en-US" dirty="0" err="1" smtClean="0"/>
              <a:t>Wishart</a:t>
            </a:r>
            <a:endParaRPr lang="en-US" dirty="0" smtClean="0"/>
          </a:p>
          <a:p>
            <a:r>
              <a:rPr lang="en-US" b="1" dirty="0" smtClean="0"/>
              <a:t>British Columbia Cancer Agency</a:t>
            </a:r>
          </a:p>
          <a:p>
            <a:pPr lvl="1"/>
            <a:r>
              <a:rPr lang="en-US" dirty="0" smtClean="0"/>
              <a:t>Samuel </a:t>
            </a:r>
            <a:r>
              <a:rPr lang="en-US" dirty="0" err="1" smtClean="0"/>
              <a:t>Aparicio</a:t>
            </a:r>
            <a:r>
              <a:rPr lang="en-US" dirty="0" smtClean="0"/>
              <a:t>,</a:t>
            </a:r>
          </a:p>
          <a:p>
            <a:pPr lvl="1"/>
            <a:r>
              <a:rPr lang="en-US" dirty="0" smtClean="0"/>
              <a:t>Steven </a:t>
            </a:r>
            <a:r>
              <a:rPr lang="en-US" dirty="0" err="1" smtClean="0"/>
              <a:t>Chia</a:t>
            </a:r>
            <a:r>
              <a:rPr lang="en-US" dirty="0" smtClean="0"/>
              <a:t>,</a:t>
            </a:r>
          </a:p>
          <a:p>
            <a:pPr lvl="1"/>
            <a:r>
              <a:rPr lang="en-US" dirty="0" smtClean="0"/>
              <a:t>Karen </a:t>
            </a:r>
            <a:r>
              <a:rPr lang="en-US" dirty="0" err="1" smtClean="0"/>
              <a:t>Gelmon</a:t>
            </a:r>
            <a:r>
              <a:rPr lang="en-US" dirty="0" smtClean="0"/>
              <a:t>,</a:t>
            </a:r>
          </a:p>
          <a:p>
            <a:pPr lvl="1"/>
            <a:r>
              <a:rPr lang="en-US" dirty="0" smtClean="0"/>
              <a:t>David Huntsman,</a:t>
            </a:r>
          </a:p>
          <a:p>
            <a:pPr lvl="1"/>
            <a:r>
              <a:rPr lang="en-US" dirty="0" smtClean="0"/>
              <a:t>Steven McKinney,</a:t>
            </a:r>
          </a:p>
          <a:p>
            <a:pPr lvl="1"/>
            <a:r>
              <a:rPr lang="en-US" dirty="0" smtClean="0"/>
              <a:t>Caroline Speers,</a:t>
            </a:r>
          </a:p>
          <a:p>
            <a:pPr lvl="1"/>
            <a:r>
              <a:rPr lang="en-US" dirty="0" err="1" smtClean="0"/>
              <a:t>Gulisa</a:t>
            </a:r>
            <a:r>
              <a:rPr lang="en-US" dirty="0" smtClean="0"/>
              <a:t> </a:t>
            </a:r>
            <a:r>
              <a:rPr lang="en-US" dirty="0" err="1" smtClean="0"/>
              <a:t>Turashvili</a:t>
            </a:r>
            <a:r>
              <a:rPr lang="en-US" dirty="0" smtClean="0"/>
              <a:t> &amp;</a:t>
            </a:r>
          </a:p>
          <a:p>
            <a:pPr lvl="1"/>
            <a:r>
              <a:rPr lang="en-US" dirty="0" smtClean="0"/>
              <a:t>Peter Watson</a:t>
            </a:r>
          </a:p>
          <a:p>
            <a:r>
              <a:rPr lang="en-US" b="1" dirty="0" smtClean="0"/>
              <a:t>University of Nottingham</a:t>
            </a:r>
          </a:p>
          <a:p>
            <a:pPr lvl="1"/>
            <a:r>
              <a:rPr lang="en-US" dirty="0" smtClean="0"/>
              <a:t>Ian Ellis,</a:t>
            </a:r>
          </a:p>
          <a:p>
            <a:pPr lvl="1"/>
            <a:r>
              <a:rPr lang="en-US" dirty="0" smtClean="0"/>
              <a:t>Roger Blamey,</a:t>
            </a:r>
          </a:p>
          <a:p>
            <a:pPr lvl="1"/>
            <a:r>
              <a:rPr lang="en-US" dirty="0" smtClean="0"/>
              <a:t>Andrew Green,</a:t>
            </a:r>
          </a:p>
          <a:p>
            <a:pPr lvl="1"/>
            <a:r>
              <a:rPr lang="en-US" dirty="0" smtClean="0"/>
              <a:t>Douglas Macmillan &amp;</a:t>
            </a:r>
          </a:p>
          <a:p>
            <a:pPr lvl="1"/>
            <a:r>
              <a:rPr lang="en-US" dirty="0" err="1" smtClean="0"/>
              <a:t>Emad</a:t>
            </a:r>
            <a:r>
              <a:rPr lang="en-US" dirty="0" smtClean="0"/>
              <a:t> </a:t>
            </a:r>
            <a:r>
              <a:rPr lang="en-US" dirty="0" err="1" smtClean="0"/>
              <a:t>Rakha</a:t>
            </a:r>
            <a:endParaRPr lang="en-US" dirty="0" smtClean="0"/>
          </a:p>
          <a:p>
            <a:r>
              <a:rPr lang="en-US" b="1" dirty="0" smtClean="0"/>
              <a:t>King’s College London</a:t>
            </a:r>
          </a:p>
          <a:p>
            <a:pPr lvl="1"/>
            <a:r>
              <a:rPr lang="en-US" dirty="0" err="1" smtClean="0"/>
              <a:t>Arnie</a:t>
            </a:r>
            <a:r>
              <a:rPr lang="en-US" dirty="0" smtClean="0"/>
              <a:t> </a:t>
            </a:r>
            <a:r>
              <a:rPr lang="en-US" dirty="0" err="1" smtClean="0"/>
              <a:t>Purushotham</a:t>
            </a:r>
            <a:r>
              <a:rPr lang="en-US" dirty="0" smtClean="0"/>
              <a:t>,</a:t>
            </a:r>
          </a:p>
          <a:p>
            <a:pPr lvl="1"/>
            <a:r>
              <a:rPr lang="en-US" dirty="0" smtClean="0"/>
              <a:t>Cheryl Gillett,</a:t>
            </a:r>
          </a:p>
          <a:p>
            <a:pPr lvl="1"/>
            <a:r>
              <a:rPr lang="en-US" dirty="0" smtClean="0"/>
              <a:t>Anita </a:t>
            </a:r>
            <a:r>
              <a:rPr lang="en-US" dirty="0" err="1" smtClean="0"/>
              <a:t>Grigoriadis</a:t>
            </a:r>
            <a:r>
              <a:rPr lang="en-US" dirty="0" smtClean="0"/>
              <a:t>,</a:t>
            </a:r>
          </a:p>
          <a:p>
            <a:pPr lvl="1"/>
            <a:r>
              <a:rPr lang="en-US" dirty="0" smtClean="0"/>
              <a:t>Sarah </a:t>
            </a:r>
            <a:r>
              <a:rPr lang="en-US" dirty="0" err="1" smtClean="0"/>
              <a:t>Pinder</a:t>
            </a:r>
            <a:r>
              <a:rPr lang="en-US" dirty="0" smtClean="0"/>
              <a:t>,</a:t>
            </a:r>
          </a:p>
          <a:p>
            <a:pPr lvl="1"/>
            <a:r>
              <a:rPr lang="en-US" dirty="0" err="1" smtClean="0"/>
              <a:t>Emanuele</a:t>
            </a:r>
            <a:r>
              <a:rPr lang="en-US" dirty="0" smtClean="0"/>
              <a:t> </a:t>
            </a:r>
            <a:r>
              <a:rPr lang="en-US" dirty="0" err="1" smtClean="0"/>
              <a:t>di</a:t>
            </a:r>
            <a:r>
              <a:rPr lang="en-US" dirty="0" smtClean="0"/>
              <a:t> </a:t>
            </a:r>
            <a:r>
              <a:rPr lang="en-US" dirty="0" err="1" smtClean="0"/>
              <a:t>Rinaldis</a:t>
            </a:r>
            <a:r>
              <a:rPr lang="en-US" dirty="0" smtClean="0"/>
              <a:t> &amp;</a:t>
            </a:r>
          </a:p>
          <a:p>
            <a:pPr lvl="1"/>
            <a:r>
              <a:rPr lang="en-US" dirty="0" smtClean="0"/>
              <a:t>Andy </a:t>
            </a:r>
            <a:r>
              <a:rPr lang="en-US" dirty="0" err="1" smtClean="0"/>
              <a:t>Tutt</a:t>
            </a:r>
            <a:endParaRPr lang="en-US" dirty="0" smtClean="0"/>
          </a:p>
          <a:p>
            <a:r>
              <a:rPr lang="en-US" b="1" dirty="0" smtClean="0"/>
              <a:t>Manitoba Institute of Cell Biology</a:t>
            </a:r>
          </a:p>
          <a:p>
            <a:pPr lvl="1"/>
            <a:r>
              <a:rPr lang="en-US" dirty="0" smtClean="0"/>
              <a:t>Leigh Murphy,</a:t>
            </a:r>
          </a:p>
          <a:p>
            <a:pPr lvl="1"/>
            <a:r>
              <a:rPr lang="en-US" dirty="0" smtClean="0"/>
              <a:t>Michelle </a:t>
            </a:r>
            <a:r>
              <a:rPr lang="en-US" dirty="0" err="1" smtClean="0"/>
              <a:t>Parisien</a:t>
            </a:r>
            <a:r>
              <a:rPr lang="en-US" dirty="0" smtClean="0"/>
              <a:t> &amp;</a:t>
            </a:r>
          </a:p>
          <a:p>
            <a:pPr lvl="1"/>
            <a:r>
              <a:rPr lang="en-US" dirty="0" smtClean="0"/>
              <a:t>Sandra Troup</a:t>
            </a:r>
          </a:p>
          <a:p>
            <a:r>
              <a:rPr lang="en-US" b="1" dirty="0" smtClean="0"/>
              <a:t>Cancer genome/</a:t>
            </a:r>
            <a:r>
              <a:rPr lang="en-US" b="1" dirty="0" err="1" smtClean="0"/>
              <a:t>transcriptome</a:t>
            </a:r>
            <a:r>
              <a:rPr lang="en-US" b="1" dirty="0" smtClean="0"/>
              <a:t> characterization </a:t>
            </a:r>
            <a:r>
              <a:rPr lang="en-US" b="1" dirty="0" err="1" smtClean="0"/>
              <a:t>centres</a:t>
            </a:r>
            <a:r>
              <a:rPr lang="en-US" b="1" dirty="0" smtClean="0"/>
              <a:t>:</a:t>
            </a:r>
          </a:p>
          <a:p>
            <a:r>
              <a:rPr lang="en-US" b="1" dirty="0" smtClean="0"/>
              <a:t>University of Cambridge/Cancer Research UK Cambridge Research Institute</a:t>
            </a:r>
          </a:p>
          <a:p>
            <a:pPr lvl="1"/>
            <a:r>
              <a:rPr lang="en-US" dirty="0" smtClean="0"/>
              <a:t>Carlos Caldas,</a:t>
            </a:r>
          </a:p>
          <a:p>
            <a:pPr lvl="1"/>
            <a:r>
              <a:rPr lang="en-US" dirty="0" smtClean="0"/>
              <a:t>Suet-</a:t>
            </a:r>
            <a:r>
              <a:rPr lang="en-US" dirty="0" err="1" smtClean="0"/>
              <a:t>Feung</a:t>
            </a:r>
            <a:r>
              <a:rPr lang="en-US" dirty="0" smtClean="0"/>
              <a:t> Chin,</a:t>
            </a:r>
          </a:p>
          <a:p>
            <a:pPr lvl="1"/>
            <a:r>
              <a:rPr lang="en-US" dirty="0" smtClean="0"/>
              <a:t>Derek Chan,</a:t>
            </a:r>
          </a:p>
          <a:p>
            <a:pPr lvl="1"/>
            <a:r>
              <a:rPr lang="en-US" dirty="0" smtClean="0"/>
              <a:t>Claire Fielding,</a:t>
            </a:r>
          </a:p>
          <a:p>
            <a:pPr lvl="1"/>
            <a:r>
              <a:rPr lang="en-US" dirty="0" smtClean="0"/>
              <a:t>Ana-Teresa Maia,</a:t>
            </a:r>
          </a:p>
          <a:p>
            <a:pPr lvl="1"/>
            <a:r>
              <a:rPr lang="en-US" dirty="0" smtClean="0"/>
              <a:t>Sarah McGuire,</a:t>
            </a:r>
          </a:p>
          <a:p>
            <a:pPr lvl="1"/>
            <a:r>
              <a:rPr lang="en-US" dirty="0" smtClean="0"/>
              <a:t>Michelle Osborne,</a:t>
            </a:r>
          </a:p>
          <a:p>
            <a:pPr lvl="1"/>
            <a:r>
              <a:rPr lang="en-US" dirty="0" smtClean="0"/>
              <a:t>Sara M. </a:t>
            </a:r>
            <a:r>
              <a:rPr lang="en-US" dirty="0" err="1" smtClean="0"/>
              <a:t>Sayalero</a:t>
            </a:r>
            <a:r>
              <a:rPr lang="en-US" dirty="0" smtClean="0"/>
              <a:t>,</a:t>
            </a:r>
          </a:p>
          <a:p>
            <a:pPr lvl="1"/>
            <a:r>
              <a:rPr lang="en-US" dirty="0" err="1" smtClean="0"/>
              <a:t>Inmaculada</a:t>
            </a:r>
            <a:r>
              <a:rPr lang="en-US" dirty="0" smtClean="0"/>
              <a:t> </a:t>
            </a:r>
            <a:r>
              <a:rPr lang="en-US" dirty="0" err="1" smtClean="0"/>
              <a:t>Spiteri</a:t>
            </a:r>
            <a:r>
              <a:rPr lang="en-US" dirty="0" smtClean="0"/>
              <a:t> &amp;</a:t>
            </a:r>
          </a:p>
          <a:p>
            <a:pPr lvl="1"/>
            <a:r>
              <a:rPr lang="en-US" dirty="0" smtClean="0"/>
              <a:t>James Hadfield</a:t>
            </a:r>
          </a:p>
          <a:p>
            <a:r>
              <a:rPr lang="en-US" b="1" dirty="0" smtClean="0"/>
              <a:t>British Columbia Cancer Agency</a:t>
            </a:r>
          </a:p>
          <a:p>
            <a:pPr lvl="1"/>
            <a:r>
              <a:rPr lang="en-US" dirty="0" smtClean="0"/>
              <a:t>Samuel </a:t>
            </a:r>
            <a:r>
              <a:rPr lang="en-US" dirty="0" err="1" smtClean="0"/>
              <a:t>Aparicio</a:t>
            </a:r>
            <a:r>
              <a:rPr lang="en-US" dirty="0" smtClean="0"/>
              <a:t>,</a:t>
            </a:r>
          </a:p>
          <a:p>
            <a:pPr lvl="1"/>
            <a:r>
              <a:rPr lang="en-US" dirty="0" err="1" smtClean="0"/>
              <a:t>Gulisa</a:t>
            </a:r>
            <a:r>
              <a:rPr lang="en-US" dirty="0" smtClean="0"/>
              <a:t> </a:t>
            </a:r>
            <a:r>
              <a:rPr lang="en-US" dirty="0" err="1" smtClean="0"/>
              <a:t>Turashvili</a:t>
            </a:r>
            <a:r>
              <a:rPr lang="en-US" dirty="0" smtClean="0"/>
              <a:t>,</a:t>
            </a:r>
          </a:p>
          <a:p>
            <a:pPr lvl="1"/>
            <a:r>
              <a:rPr lang="en-US" dirty="0" smtClean="0"/>
              <a:t>Lynda Bell,</a:t>
            </a:r>
          </a:p>
          <a:p>
            <a:pPr lvl="1"/>
            <a:r>
              <a:rPr lang="en-US" dirty="0" smtClean="0"/>
              <a:t>Katie Chow,</a:t>
            </a:r>
          </a:p>
          <a:p>
            <a:pPr lvl="1"/>
            <a:r>
              <a:rPr lang="en-US" dirty="0" smtClean="0"/>
              <a:t>Nadia Gale,</a:t>
            </a:r>
          </a:p>
          <a:p>
            <a:pPr lvl="1"/>
            <a:r>
              <a:rPr lang="en-US" dirty="0" smtClean="0"/>
              <a:t>David Huntsman,</a:t>
            </a:r>
          </a:p>
          <a:p>
            <a:pPr lvl="1"/>
            <a:r>
              <a:rPr lang="en-US" dirty="0" smtClean="0"/>
              <a:t>Maria </a:t>
            </a:r>
            <a:r>
              <a:rPr lang="en-US" dirty="0" err="1" smtClean="0"/>
              <a:t>Kovalik</a:t>
            </a:r>
            <a:r>
              <a:rPr lang="en-US" dirty="0" smtClean="0"/>
              <a:t>,</a:t>
            </a:r>
          </a:p>
          <a:p>
            <a:pPr lvl="1"/>
            <a:r>
              <a:rPr lang="en-US" dirty="0" smtClean="0"/>
              <a:t>Ying Ng &amp;</a:t>
            </a:r>
          </a:p>
          <a:p>
            <a:pPr lvl="1"/>
            <a:r>
              <a:rPr lang="en-US" dirty="0" smtClean="0"/>
              <a:t>Leah Prentice</a:t>
            </a:r>
          </a:p>
          <a:p>
            <a:r>
              <a:rPr lang="en-US" b="1" dirty="0" smtClean="0"/>
              <a:t>Data analysis subgroup:</a:t>
            </a:r>
          </a:p>
          <a:p>
            <a:r>
              <a:rPr lang="en-US" b="1" dirty="0" smtClean="0"/>
              <a:t>University of Cambridge/Cancer Research UK Cambridge Research Institute</a:t>
            </a:r>
          </a:p>
          <a:p>
            <a:pPr lvl="1"/>
            <a:r>
              <a:rPr lang="en-US" dirty="0" smtClean="0"/>
              <a:t>Carlos Caldas,</a:t>
            </a:r>
          </a:p>
          <a:p>
            <a:pPr lvl="1"/>
            <a:r>
              <a:rPr lang="en-US" dirty="0" smtClean="0"/>
              <a:t>Simon </a:t>
            </a:r>
            <a:r>
              <a:rPr lang="en-US" dirty="0" err="1" smtClean="0"/>
              <a:t>Tavaré</a:t>
            </a:r>
            <a:r>
              <a:rPr lang="en-US" dirty="0" smtClean="0"/>
              <a:t>,</a:t>
            </a:r>
          </a:p>
          <a:p>
            <a:pPr lvl="1"/>
            <a:r>
              <a:rPr lang="en-US" dirty="0" smtClean="0"/>
              <a:t>Christina Curtis,</a:t>
            </a:r>
          </a:p>
          <a:p>
            <a:pPr lvl="1"/>
            <a:r>
              <a:rPr lang="en-US" dirty="0" smtClean="0"/>
              <a:t>Mark J. Dunning,</a:t>
            </a:r>
          </a:p>
          <a:p>
            <a:pPr lvl="1"/>
            <a:r>
              <a:rPr lang="en-US" dirty="0" smtClean="0"/>
              <a:t>Stefan </a:t>
            </a:r>
            <a:r>
              <a:rPr lang="en-US" dirty="0" err="1" smtClean="0"/>
              <a:t>Gräf</a:t>
            </a:r>
            <a:r>
              <a:rPr lang="en-US" dirty="0" smtClean="0"/>
              <a:t>,</a:t>
            </a:r>
          </a:p>
          <a:p>
            <a:pPr lvl="1"/>
            <a:r>
              <a:rPr lang="en-US" dirty="0" smtClean="0"/>
              <a:t>Andy G. Lynch,</a:t>
            </a:r>
          </a:p>
          <a:p>
            <a:pPr lvl="1"/>
            <a:r>
              <a:rPr lang="en-US" dirty="0" smtClean="0"/>
              <a:t>Oscar M. </a:t>
            </a:r>
            <a:r>
              <a:rPr lang="en-US" dirty="0" err="1" smtClean="0"/>
              <a:t>Rueda</a:t>
            </a:r>
            <a:r>
              <a:rPr lang="en-US" dirty="0" smtClean="0"/>
              <a:t>,</a:t>
            </a:r>
          </a:p>
          <a:p>
            <a:pPr lvl="1"/>
            <a:r>
              <a:rPr lang="en-US" dirty="0" err="1" smtClean="0"/>
              <a:t>Roslin</a:t>
            </a:r>
            <a:r>
              <a:rPr lang="en-US" dirty="0" smtClean="0"/>
              <a:t> Russell,</a:t>
            </a:r>
          </a:p>
          <a:p>
            <a:pPr lvl="1"/>
            <a:r>
              <a:rPr lang="en-US" dirty="0" err="1" smtClean="0"/>
              <a:t>Shamith</a:t>
            </a:r>
            <a:r>
              <a:rPr lang="en-US" dirty="0" smtClean="0"/>
              <a:t> </a:t>
            </a:r>
            <a:r>
              <a:rPr lang="en-US" dirty="0" err="1" smtClean="0"/>
              <a:t>Samarajiwa</a:t>
            </a:r>
            <a:r>
              <a:rPr lang="en-US" dirty="0" smtClean="0"/>
              <a:t>,</a:t>
            </a:r>
          </a:p>
          <a:p>
            <a:pPr lvl="1"/>
            <a:r>
              <a:rPr lang="en-US" dirty="0" smtClean="0"/>
              <a:t>Doug Speed,</a:t>
            </a:r>
          </a:p>
          <a:p>
            <a:pPr lvl="1"/>
            <a:r>
              <a:rPr lang="en-US" dirty="0" err="1" smtClean="0"/>
              <a:t>Florian</a:t>
            </a:r>
            <a:r>
              <a:rPr lang="en-US" dirty="0" smtClean="0"/>
              <a:t> </a:t>
            </a:r>
            <a:r>
              <a:rPr lang="en-US" dirty="0" err="1" smtClean="0"/>
              <a:t>Markowetz</a:t>
            </a:r>
            <a:r>
              <a:rPr lang="en-US" dirty="0" smtClean="0"/>
              <a:t>,</a:t>
            </a:r>
          </a:p>
          <a:p>
            <a:pPr lvl="1"/>
            <a:r>
              <a:rPr lang="en-US" dirty="0" err="1" smtClean="0"/>
              <a:t>Yinyin</a:t>
            </a:r>
            <a:r>
              <a:rPr lang="en-US" dirty="0" smtClean="0"/>
              <a:t> Yuan &amp;</a:t>
            </a:r>
          </a:p>
          <a:p>
            <a:pPr lvl="1"/>
            <a:r>
              <a:rPr lang="en-US" dirty="0" smtClean="0"/>
              <a:t>James D. </a:t>
            </a:r>
            <a:r>
              <a:rPr lang="en-US" dirty="0" err="1" smtClean="0"/>
              <a:t>Brenton</a:t>
            </a:r>
            <a:endParaRPr lang="en-US" dirty="0" smtClean="0"/>
          </a:p>
          <a:p>
            <a:r>
              <a:rPr lang="en-US" b="1" dirty="0" smtClean="0"/>
              <a:t>British Columbia Cancer Agency</a:t>
            </a:r>
          </a:p>
          <a:p>
            <a:pPr lvl="1"/>
            <a:r>
              <a:rPr lang="en-US" dirty="0" smtClean="0"/>
              <a:t>Samuel </a:t>
            </a:r>
            <a:r>
              <a:rPr lang="en-US" dirty="0" err="1" smtClean="0"/>
              <a:t>Aparicio</a:t>
            </a:r>
            <a:r>
              <a:rPr lang="en-US" dirty="0" smtClean="0"/>
              <a:t>,</a:t>
            </a:r>
          </a:p>
          <a:p>
            <a:pPr lvl="1"/>
            <a:r>
              <a:rPr lang="en-US" dirty="0" err="1" smtClean="0"/>
              <a:t>Sohrab</a:t>
            </a:r>
            <a:r>
              <a:rPr lang="en-US" dirty="0" smtClean="0"/>
              <a:t> P. Shah,</a:t>
            </a:r>
          </a:p>
          <a:p>
            <a:pPr lvl="1"/>
            <a:r>
              <a:rPr lang="en-US" dirty="0" smtClean="0"/>
              <a:t>Ali </a:t>
            </a:r>
            <a:r>
              <a:rPr lang="en-US" dirty="0" err="1" smtClean="0"/>
              <a:t>Bashashati</a:t>
            </a:r>
            <a:r>
              <a:rPr lang="en-US" dirty="0" smtClean="0"/>
              <a:t>,</a:t>
            </a:r>
          </a:p>
          <a:p>
            <a:pPr lvl="1"/>
            <a:r>
              <a:rPr lang="en-US" dirty="0" smtClean="0"/>
              <a:t>Gavin Ha,</a:t>
            </a:r>
          </a:p>
          <a:p>
            <a:pPr lvl="1"/>
            <a:r>
              <a:rPr lang="en-US" dirty="0" err="1" smtClean="0"/>
              <a:t>Gholamreza</a:t>
            </a:r>
            <a:r>
              <a:rPr lang="en-US" dirty="0" smtClean="0"/>
              <a:t> </a:t>
            </a:r>
            <a:r>
              <a:rPr lang="en-US" dirty="0" err="1" smtClean="0"/>
              <a:t>Haffari</a:t>
            </a:r>
            <a:r>
              <a:rPr lang="en-US" dirty="0" smtClean="0"/>
              <a:t> &amp;</a:t>
            </a:r>
          </a:p>
          <a:p>
            <a:pPr lvl="1"/>
            <a:r>
              <a:rPr lang="en-US" dirty="0" smtClean="0"/>
              <a:t>Steven McKinney</a:t>
            </a:r>
            <a:endParaRPr lang="en-US" dirty="0"/>
          </a:p>
        </p:txBody>
      </p:sp>
      <p:sp>
        <p:nvSpPr>
          <p:cNvPr id="4" name="Slide Number Placeholder 3"/>
          <p:cNvSpPr>
            <a:spLocks noGrp="1"/>
          </p:cNvSpPr>
          <p:nvPr>
            <p:ph type="sldNum" sz="quarter" idx="10"/>
          </p:nvPr>
        </p:nvSpPr>
        <p:spPr/>
        <p:txBody>
          <a:bodyPr/>
          <a:lstStyle/>
          <a:p>
            <a:fld id="{A8FA4669-8B34-41C0-BAFC-1FA2DFD41180}" type="slidenum">
              <a:rPr lang="en-US" smtClean="0">
                <a:solidFill>
                  <a:srgbClr val="000000"/>
                </a:solidFill>
              </a:rPr>
              <a:pPr/>
              <a:t>46</a:t>
            </a:fld>
            <a:endParaRPr lang="en-US" dirty="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600" dirty="0"/>
          </a:p>
        </p:txBody>
      </p:sp>
      <p:sp>
        <p:nvSpPr>
          <p:cNvPr id="44036" name="Slide Number Placeholder 3"/>
          <p:cNvSpPr>
            <a:spLocks noGrp="1"/>
          </p:cNvSpPr>
          <p:nvPr>
            <p:ph type="sldNum" sz="quarter" idx="5"/>
          </p:nvPr>
        </p:nvSpPr>
        <p:spPr bwMode="auto">
          <a:noFill/>
          <a:ln>
            <a:miter lim="800000"/>
            <a:headEnd/>
            <a:tailEnd/>
          </a:ln>
        </p:spPr>
        <p:txBody>
          <a:bodyPr/>
          <a:lstStyle/>
          <a:p>
            <a:fld id="{C3CB3733-FC7C-497E-BABF-007890B7B267}" type="slidenum">
              <a:rPr lang="en-US" smtClean="0">
                <a:solidFill>
                  <a:prstClr val="black"/>
                </a:solidFill>
              </a:rPr>
              <a:pPr/>
              <a:t>49</a:t>
            </a:fld>
            <a:endParaRPr lang="en-US"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z="1600" dirty="0"/>
          </a:p>
        </p:txBody>
      </p:sp>
      <p:sp>
        <p:nvSpPr>
          <p:cNvPr id="47108" name="Slide Number Placeholder 3"/>
          <p:cNvSpPr>
            <a:spLocks noGrp="1"/>
          </p:cNvSpPr>
          <p:nvPr>
            <p:ph type="sldNum" sz="quarter" idx="5"/>
          </p:nvPr>
        </p:nvSpPr>
        <p:spPr bwMode="auto">
          <a:noFill/>
          <a:ln>
            <a:miter lim="800000"/>
            <a:headEnd/>
            <a:tailEnd/>
          </a:ln>
        </p:spPr>
        <p:txBody>
          <a:bodyPr/>
          <a:lstStyle/>
          <a:p>
            <a:fld id="{CC6DDA3C-0692-41F9-B671-21CD4D1107A2}" type="slidenum">
              <a:rPr lang="en-US" smtClean="0">
                <a:solidFill>
                  <a:prstClr val="black"/>
                </a:solidFill>
              </a:rPr>
              <a:pPr/>
              <a:t>50</a:t>
            </a:fld>
            <a:endParaRPr lang="en-US"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F0AA4A-7FAD-446F-8D4A-20F7D51506FD}" type="datetimeFigureOut">
              <a:rPr lang="en-US" smtClean="0"/>
              <a:pPr/>
              <a:t>10/21/2012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D0257-AACC-4BB8-9411-E7781C3EA6B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F0AA4A-7FAD-446F-8D4A-20F7D51506FD}" type="datetimeFigureOut">
              <a:rPr lang="en-US" smtClean="0"/>
              <a:pPr/>
              <a:t>10/21/2012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D0257-AACC-4BB8-9411-E7781C3EA6B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F0AA4A-7FAD-446F-8D4A-20F7D51506FD}" type="datetimeFigureOut">
              <a:rPr lang="en-US" smtClean="0"/>
              <a:pPr/>
              <a:t>10/21/2012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D0257-AACC-4BB8-9411-E7781C3EA6B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75197" y="278344"/>
            <a:ext cx="7610184" cy="914400"/>
          </a:xfrm>
        </p:spPr>
        <p:txBody>
          <a:bodyPr/>
          <a:lstStyle/>
          <a:p>
            <a:r>
              <a:rPr lang="en-US" dirty="0" smtClean="0"/>
              <a:t>Click to edit Master title style</a:t>
            </a:r>
            <a:endParaRPr lang="en-US" dirty="0"/>
          </a:p>
        </p:txBody>
      </p:sp>
      <p:sp>
        <p:nvSpPr>
          <p:cNvPr id="3" name="Slide Number Placeholder 9"/>
          <p:cNvSpPr>
            <a:spLocks noGrp="1"/>
          </p:cNvSpPr>
          <p:nvPr>
            <p:ph type="sldNum" sz="quarter" idx="10"/>
          </p:nvPr>
        </p:nvSpPr>
        <p:spPr/>
        <p:txBody>
          <a:bodyPr/>
          <a:lstStyle>
            <a:lvl1pPr>
              <a:defRPr/>
            </a:lvl1pPr>
          </a:lstStyle>
          <a:p>
            <a:fld id="{2E1007EE-FC3C-4BEE-B732-08880EA6211A}" type="slidenum">
              <a:rPr lang="en-US">
                <a:solidFill>
                  <a:srgbClr val="000000">
                    <a:lumMod val="65000"/>
                    <a:lumOff val="35000"/>
                  </a:srgbClr>
                </a:solidFill>
              </a:rPr>
              <a:pPr/>
              <a:t>‹#›</a:t>
            </a:fld>
            <a:endParaRPr lang="en-US">
              <a:solidFill>
                <a:srgbClr val="000000">
                  <a:lumMod val="65000"/>
                  <a:lumOff val="35000"/>
                </a:srgbClr>
              </a:solidFill>
            </a:endParaRPr>
          </a:p>
        </p:txBody>
      </p:sp>
    </p:spTree>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9"/>
          <p:cNvSpPr>
            <a:spLocks noGrp="1"/>
          </p:cNvSpPr>
          <p:nvPr>
            <p:ph type="sldNum" sz="quarter" idx="10"/>
          </p:nvPr>
        </p:nvSpPr>
        <p:spPr/>
        <p:txBody>
          <a:bodyPr/>
          <a:lstStyle>
            <a:lvl1pPr>
              <a:defRPr/>
            </a:lvl1pPr>
          </a:lstStyle>
          <a:p>
            <a:fld id="{532AA117-2ED4-4142-8C95-B43D6D6EDE52}" type="slidenum">
              <a:rPr lang="en-US">
                <a:solidFill>
                  <a:srgbClr val="000000">
                    <a:lumMod val="65000"/>
                    <a:lumOff val="35000"/>
                  </a:srgbClr>
                </a:solidFill>
              </a:rPr>
              <a:pPr/>
              <a:t>‹#›</a:t>
            </a:fld>
            <a:endParaRPr lang="en-US">
              <a:solidFill>
                <a:srgbClr val="000000">
                  <a:lumMod val="65000"/>
                  <a:lumOff val="35000"/>
                </a:srgbClr>
              </a:solidFill>
            </a:endParaRPr>
          </a:p>
        </p:txBody>
      </p:sp>
    </p:spTree>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75197" y="278344"/>
            <a:ext cx="7610184" cy="914400"/>
          </a:xfrm>
        </p:spPr>
        <p:txBody>
          <a:bodyPr/>
          <a:lstStyle/>
          <a:p>
            <a:r>
              <a:rPr lang="en-US" dirty="0" smtClean="0"/>
              <a:t>Click to edit Master title style</a:t>
            </a:r>
            <a:endParaRPr lang="en-US" dirty="0"/>
          </a:p>
        </p:txBody>
      </p:sp>
      <p:sp>
        <p:nvSpPr>
          <p:cNvPr id="3" name="Slide Number Placeholder 9"/>
          <p:cNvSpPr>
            <a:spLocks noGrp="1"/>
          </p:cNvSpPr>
          <p:nvPr>
            <p:ph type="sldNum" sz="quarter" idx="10"/>
          </p:nvPr>
        </p:nvSpPr>
        <p:spPr/>
        <p:txBody>
          <a:bodyPr/>
          <a:lstStyle>
            <a:lvl1pPr>
              <a:defRPr/>
            </a:lvl1pPr>
          </a:lstStyle>
          <a:p>
            <a:fld id="{2E1007EE-FC3C-4BEE-B732-08880EA6211A}" type="slidenum">
              <a:rPr lang="en-US">
                <a:solidFill>
                  <a:srgbClr val="000000">
                    <a:lumMod val="65000"/>
                    <a:lumOff val="35000"/>
                  </a:srgbClr>
                </a:solidFill>
              </a:rPr>
              <a:pPr/>
              <a:t>‹#›</a:t>
            </a:fld>
            <a:endParaRPr lang="en-US">
              <a:solidFill>
                <a:srgbClr val="000000">
                  <a:lumMod val="65000"/>
                  <a:lumOff val="35000"/>
                </a:srgbClr>
              </a:solidFill>
            </a:endParaRPr>
          </a:p>
        </p:txBody>
      </p:sp>
    </p:spTree>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75197" y="278344"/>
            <a:ext cx="7610184" cy="914400"/>
          </a:xfrm>
        </p:spPr>
        <p:txBody>
          <a:bodyPr/>
          <a:lstStyle/>
          <a:p>
            <a:r>
              <a:rPr lang="en-US" dirty="0" smtClean="0"/>
              <a:t>Click to edit Master title style</a:t>
            </a:r>
            <a:endParaRPr lang="en-US" dirty="0"/>
          </a:p>
        </p:txBody>
      </p:sp>
      <p:sp>
        <p:nvSpPr>
          <p:cNvPr id="3" name="Slide Number Placeholder 9"/>
          <p:cNvSpPr>
            <a:spLocks noGrp="1"/>
          </p:cNvSpPr>
          <p:nvPr>
            <p:ph type="sldNum" sz="quarter" idx="10"/>
          </p:nvPr>
        </p:nvSpPr>
        <p:spPr/>
        <p:txBody>
          <a:bodyPr/>
          <a:lstStyle>
            <a:lvl1pPr>
              <a:defRPr/>
            </a:lvl1pPr>
          </a:lstStyle>
          <a:p>
            <a:fld id="{2E1007EE-FC3C-4BEE-B732-08880EA6211A}" type="slidenum">
              <a:rPr lang="en-US">
                <a:solidFill>
                  <a:srgbClr val="000000">
                    <a:lumMod val="65000"/>
                    <a:lumOff val="35000"/>
                  </a:srgbClr>
                </a:solidFill>
              </a:rPr>
              <a:pPr/>
              <a:t>‹#›</a:t>
            </a:fld>
            <a:endParaRPr lang="en-US">
              <a:solidFill>
                <a:srgbClr val="000000">
                  <a:lumMod val="65000"/>
                  <a:lumOff val="35000"/>
                </a:srgbClr>
              </a:solidFill>
            </a:endParaRPr>
          </a:p>
        </p:txBody>
      </p:sp>
    </p:spTree>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9137" y="322847"/>
            <a:ext cx="7804485"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905176" y="1690811"/>
            <a:ext cx="7315692"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lvl1pPr>
          </a:lstStyle>
          <a:p>
            <a:fld id="{2179B914-9453-44DC-94C2-6F7E52B1E2BD}" type="slidenum">
              <a:rPr lang="en-US">
                <a:solidFill>
                  <a:srgbClr val="000000">
                    <a:lumMod val="65000"/>
                    <a:lumOff val="35000"/>
                  </a:srgbClr>
                </a:solidFill>
              </a:rPr>
              <a:pPr/>
              <a:t>‹#›</a:t>
            </a:fld>
            <a:endParaRPr lang="en-US" dirty="0">
              <a:solidFill>
                <a:srgbClr val="000000">
                  <a:lumMod val="65000"/>
                  <a:lumOff val="35000"/>
                </a:srgbClr>
              </a:solidFill>
            </a:endParaRPr>
          </a:p>
        </p:txBody>
      </p:sp>
    </p:spTree>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March 2012</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TRIG Curriculum: Lecture 1</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FA5770C-03F4-4959-8CBD-93525E65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83977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30DA0-0FB6-4E32-ACE0-EFBD957965C6}" type="datetimeFigureOut">
              <a:rPr lang="en-US" smtClean="0">
                <a:solidFill>
                  <a:prstClr val="black">
                    <a:tint val="75000"/>
                  </a:prstClr>
                </a:solidFill>
              </a:rPr>
              <a:pPr/>
              <a:t>10/21/2012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30DA0-0FB6-4E32-ACE0-EFBD957965C6}" type="datetimeFigureOut">
              <a:rPr lang="en-US" smtClean="0">
                <a:solidFill>
                  <a:prstClr val="black">
                    <a:tint val="75000"/>
                  </a:prstClr>
                </a:solidFill>
              </a:rPr>
              <a:pPr/>
              <a:t>10/21/2012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F0AA4A-7FAD-446F-8D4A-20F7D51506FD}" type="datetimeFigureOut">
              <a:rPr lang="en-US" smtClean="0"/>
              <a:pPr/>
              <a:t>10/21/2012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D0257-AACC-4BB8-9411-E7781C3EA6B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30DA0-0FB6-4E32-ACE0-EFBD957965C6}" type="datetimeFigureOut">
              <a:rPr lang="en-US" smtClean="0">
                <a:solidFill>
                  <a:prstClr val="black">
                    <a:tint val="75000"/>
                  </a:prstClr>
                </a:solidFill>
              </a:rPr>
              <a:pPr/>
              <a:t>10/21/2012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C30DA0-0FB6-4E32-ACE0-EFBD957965C6}" type="datetimeFigureOut">
              <a:rPr lang="en-US" smtClean="0">
                <a:solidFill>
                  <a:prstClr val="black">
                    <a:tint val="75000"/>
                  </a:prstClr>
                </a:solidFill>
              </a:rPr>
              <a:pPr/>
              <a:t>10/21/2012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30DA0-0FB6-4E32-ACE0-EFBD957965C6}" type="datetimeFigureOut">
              <a:rPr lang="en-US" smtClean="0">
                <a:solidFill>
                  <a:prstClr val="black">
                    <a:tint val="75000"/>
                  </a:prstClr>
                </a:solidFill>
              </a:rPr>
              <a:pPr/>
              <a:t>10/21/2012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5"/>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solidFill>
                <a:srgbClr val="005856"/>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en-US">
              <a:solidFill>
                <a:srgbClr val="005856"/>
              </a:solidFill>
            </a:endParaRPr>
          </a:p>
        </p:txBody>
      </p:sp>
      <p:sp>
        <p:nvSpPr>
          <p:cNvPr id="5" name="Rectangle 42"/>
          <p:cNvSpPr>
            <a:spLocks noGrp="1" noChangeArrowheads="1"/>
          </p:cNvSpPr>
          <p:nvPr>
            <p:ph type="sldNum" sz="quarter" idx="12"/>
          </p:nvPr>
        </p:nvSpPr>
        <p:spPr>
          <a:ln/>
        </p:spPr>
        <p:txBody>
          <a:bodyPr/>
          <a:lstStyle>
            <a:lvl1pPr>
              <a:defRPr/>
            </a:lvl1pPr>
          </a:lstStyle>
          <a:p>
            <a:pPr>
              <a:defRPr/>
            </a:pPr>
            <a:fld id="{088C599E-1B7C-4926-8F49-FDC6A2555049}" type="slidenum">
              <a:rPr lang="en-US">
                <a:solidFill>
                  <a:srgbClr val="005856"/>
                </a:solidFill>
              </a:rPr>
              <a:pPr>
                <a:defRPr/>
              </a:pPr>
              <a:t>‹#›</a:t>
            </a:fld>
            <a:endParaRPr lang="en-US">
              <a:solidFill>
                <a:srgbClr val="005856"/>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005856"/>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005856"/>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DDF01113-5D97-4E32-B82E-A496C76E1BB0}" type="slidenum">
              <a:rPr lang="en-US">
                <a:solidFill>
                  <a:srgbClr val="005856"/>
                </a:solidFill>
              </a:rPr>
              <a:pPr>
                <a:defRPr/>
              </a:pPr>
              <a:t>‹#›</a:t>
            </a:fld>
            <a:endParaRPr lang="en-US">
              <a:solidFill>
                <a:srgbClr val="005856"/>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EA27608-B22A-43B9-9A30-4EB6379A27E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EA27608-B22A-43B9-9A30-4EB6379A27E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F0AA4A-7FAD-446F-8D4A-20F7D51506FD}" type="datetimeFigureOut">
              <a:rPr lang="en-US" smtClean="0"/>
              <a:pPr/>
              <a:t>10/21/2012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D0257-AACC-4BB8-9411-E7781C3EA6B1}"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EA27608-B22A-43B9-9A30-4EB6379A27E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F0AA4A-7FAD-446F-8D4A-20F7D51506FD}" type="datetimeFigureOut">
              <a:rPr lang="en-US" smtClean="0"/>
              <a:pPr/>
              <a:t>10/21/2012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D0257-AACC-4BB8-9411-E7781C3EA6B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F0AA4A-7FAD-446F-8D4A-20F7D51506FD}" type="datetimeFigureOut">
              <a:rPr lang="en-US" smtClean="0"/>
              <a:pPr/>
              <a:t>10/21/2012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6D0257-AACC-4BB8-9411-E7781C3EA6B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F0AA4A-7FAD-446F-8D4A-20F7D51506FD}" type="datetimeFigureOut">
              <a:rPr lang="en-US" smtClean="0"/>
              <a:pPr/>
              <a:t>10/21/2012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6D0257-AACC-4BB8-9411-E7781C3EA6B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0AA4A-7FAD-446F-8D4A-20F7D51506FD}" type="datetimeFigureOut">
              <a:rPr lang="en-US" smtClean="0"/>
              <a:pPr/>
              <a:t>10/21/2012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6D0257-AACC-4BB8-9411-E7781C3EA6B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F0AA4A-7FAD-446F-8D4A-20F7D51506FD}" type="datetimeFigureOut">
              <a:rPr lang="en-US" smtClean="0"/>
              <a:pPr/>
              <a:t>10/21/2012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D0257-AACC-4BB8-9411-E7781C3EA6B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F0AA4A-7FAD-446F-8D4A-20F7D51506FD}" type="datetimeFigureOut">
              <a:rPr lang="en-US" smtClean="0"/>
              <a:pPr/>
              <a:t>10/21/2012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D0257-AACC-4BB8-9411-E7781C3EA6B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8.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9.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F0AA4A-7FAD-446F-8D4A-20F7D51506FD}" type="datetimeFigureOut">
              <a:rPr lang="en-US" smtClean="0"/>
              <a:pPr/>
              <a:t>10/21/2012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6D0257-AACC-4BB8-9411-E7781C3EA6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30DA0-0FB6-4E32-ACE0-EFBD957965C6}" type="datetimeFigureOut">
              <a:rPr lang="en-US" smtClean="0">
                <a:solidFill>
                  <a:prstClr val="black">
                    <a:tint val="75000"/>
                  </a:prstClr>
                </a:solidFill>
              </a:rPr>
              <a:pPr/>
              <a:t>10/21/2012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30DA0-0FB6-4E32-ACE0-EFBD957965C6}" type="datetimeFigureOut">
              <a:rPr lang="en-US" smtClean="0">
                <a:solidFill>
                  <a:prstClr val="black">
                    <a:tint val="75000"/>
                  </a:prstClr>
                </a:solidFill>
              </a:rPr>
              <a:pPr/>
              <a:t>10/21/2012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30DA0-0FB6-4E32-ACE0-EFBD957965C6}" type="datetimeFigureOut">
              <a:rPr lang="en-US" smtClean="0">
                <a:solidFill>
                  <a:prstClr val="black">
                    <a:tint val="75000"/>
                  </a:prstClr>
                </a:solidFill>
              </a:rPr>
              <a:pPr/>
              <a:t>10/21/2012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2"/>
          <p:cNvGrpSpPr>
            <a:grpSpLocks/>
          </p:cNvGrpSpPr>
          <p:nvPr/>
        </p:nvGrpSpPr>
        <p:grpSpPr bwMode="auto">
          <a:xfrm>
            <a:off x="1588" y="0"/>
            <a:ext cx="9148762" cy="6851650"/>
            <a:chOff x="1" y="0"/>
            <a:chExt cx="5763" cy="4316"/>
          </a:xfrm>
        </p:grpSpPr>
        <p:sp>
          <p:nvSpPr>
            <p:cNvPr id="2253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3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3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grpSp>
          <p:nvGrpSpPr>
            <p:cNvPr id="3" name="Group 6"/>
            <p:cNvGrpSpPr>
              <a:grpSpLocks/>
            </p:cNvGrpSpPr>
            <p:nvPr/>
          </p:nvGrpSpPr>
          <p:grpSpPr bwMode="auto">
            <a:xfrm>
              <a:off x="288" y="0"/>
              <a:ext cx="5098" cy="4316"/>
              <a:chOff x="288" y="0"/>
              <a:chExt cx="5098" cy="4316"/>
            </a:xfrm>
          </p:grpSpPr>
          <p:sp>
            <p:nvSpPr>
              <p:cNvPr id="2253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3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3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3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3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4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4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4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4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4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4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4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4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grpSp>
        <p:sp>
          <p:nvSpPr>
            <p:cNvPr id="2254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4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5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5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5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5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5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5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5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sp>
          <p:nvSpPr>
            <p:cNvPr id="2255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sp>
          <p:nvSpPr>
            <p:cNvPr id="2255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grpSp>
          <p:nvGrpSpPr>
            <p:cNvPr id="4" name="Group 31"/>
            <p:cNvGrpSpPr>
              <a:grpSpLocks/>
            </p:cNvGrpSpPr>
            <p:nvPr/>
          </p:nvGrpSpPr>
          <p:grpSpPr bwMode="auto">
            <a:xfrm>
              <a:off x="1" y="392"/>
              <a:ext cx="5758" cy="1571"/>
              <a:chOff x="1" y="392"/>
              <a:chExt cx="5758" cy="1571"/>
            </a:xfrm>
          </p:grpSpPr>
          <p:sp>
            <p:nvSpPr>
              <p:cNvPr id="2256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sp>
            <p:nvSpPr>
              <p:cNvPr id="2256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sp>
            <p:nvSpPr>
              <p:cNvPr id="2256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sp>
            <p:nvSpPr>
              <p:cNvPr id="2256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sp>
            <p:nvSpPr>
              <p:cNvPr id="2256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grpSp>
        <p:sp>
          <p:nvSpPr>
            <p:cNvPr id="2256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sp>
          <p:nvSpPr>
            <p:cNvPr id="2256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grpSp>
      <p:sp>
        <p:nvSpPr>
          <p:cNvPr id="22567"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2568"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fontAlgn="base">
              <a:spcBef>
                <a:spcPct val="0"/>
              </a:spcBef>
              <a:spcAft>
                <a:spcPct val="0"/>
              </a:spcAft>
              <a:defRPr/>
            </a:pPr>
            <a:endParaRPr lang="en-US">
              <a:solidFill>
                <a:srgbClr val="005856"/>
              </a:solidFill>
            </a:endParaRPr>
          </a:p>
        </p:txBody>
      </p:sp>
      <p:sp>
        <p:nvSpPr>
          <p:cNvPr id="22569"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fontAlgn="base">
              <a:spcBef>
                <a:spcPct val="0"/>
              </a:spcBef>
              <a:spcAft>
                <a:spcPct val="0"/>
              </a:spcAft>
              <a:defRPr/>
            </a:pPr>
            <a:endParaRPr lang="en-US">
              <a:solidFill>
                <a:srgbClr val="005856"/>
              </a:solidFill>
            </a:endParaRPr>
          </a:p>
        </p:txBody>
      </p:sp>
      <p:sp>
        <p:nvSpPr>
          <p:cNvPr id="22570"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fontAlgn="base">
              <a:spcBef>
                <a:spcPct val="0"/>
              </a:spcBef>
              <a:spcAft>
                <a:spcPct val="0"/>
              </a:spcAft>
              <a:defRPr/>
            </a:pPr>
            <a:fld id="{9C1E7172-4574-450A-A97B-4214AE45C475}" type="slidenum">
              <a:rPr lang="en-US">
                <a:solidFill>
                  <a:srgbClr val="005856"/>
                </a:solidFill>
              </a:rPr>
              <a:pPr fontAlgn="base">
                <a:spcBef>
                  <a:spcPct val="0"/>
                </a:spcBef>
                <a:spcAft>
                  <a:spcPct val="0"/>
                </a:spcAft>
                <a:defRPr/>
              </a:pPr>
              <a:t>‹#›</a:t>
            </a:fld>
            <a:endParaRPr lang="en-US">
              <a:solidFill>
                <a:srgbClr val="005856"/>
              </a:solidFill>
            </a:endParaRPr>
          </a:p>
        </p:txBody>
      </p:sp>
      <p:sp>
        <p:nvSpPr>
          <p:cNvPr id="2257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7"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2"/>
          <p:cNvGrpSpPr>
            <a:grpSpLocks/>
          </p:cNvGrpSpPr>
          <p:nvPr/>
        </p:nvGrpSpPr>
        <p:grpSpPr bwMode="auto">
          <a:xfrm>
            <a:off x="1588" y="0"/>
            <a:ext cx="9148762" cy="6851650"/>
            <a:chOff x="1" y="0"/>
            <a:chExt cx="5763" cy="4316"/>
          </a:xfrm>
        </p:grpSpPr>
        <p:sp>
          <p:nvSpPr>
            <p:cNvPr id="2253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3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3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grpSp>
          <p:nvGrpSpPr>
            <p:cNvPr id="3" name="Group 6"/>
            <p:cNvGrpSpPr>
              <a:grpSpLocks/>
            </p:cNvGrpSpPr>
            <p:nvPr/>
          </p:nvGrpSpPr>
          <p:grpSpPr bwMode="auto">
            <a:xfrm>
              <a:off x="288" y="0"/>
              <a:ext cx="5098" cy="4316"/>
              <a:chOff x="288" y="0"/>
              <a:chExt cx="5098" cy="4316"/>
            </a:xfrm>
          </p:grpSpPr>
          <p:sp>
            <p:nvSpPr>
              <p:cNvPr id="2253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3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3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3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3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4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4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4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4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4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4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4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4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grpSp>
        <p:sp>
          <p:nvSpPr>
            <p:cNvPr id="2254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4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5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5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5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5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5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5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5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sp>
          <p:nvSpPr>
            <p:cNvPr id="2255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sp>
          <p:nvSpPr>
            <p:cNvPr id="2255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grpSp>
          <p:nvGrpSpPr>
            <p:cNvPr id="4" name="Group 31"/>
            <p:cNvGrpSpPr>
              <a:grpSpLocks/>
            </p:cNvGrpSpPr>
            <p:nvPr/>
          </p:nvGrpSpPr>
          <p:grpSpPr bwMode="auto">
            <a:xfrm>
              <a:off x="1" y="392"/>
              <a:ext cx="5758" cy="1571"/>
              <a:chOff x="1" y="392"/>
              <a:chExt cx="5758" cy="1571"/>
            </a:xfrm>
          </p:grpSpPr>
          <p:sp>
            <p:nvSpPr>
              <p:cNvPr id="2256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sp>
            <p:nvSpPr>
              <p:cNvPr id="2256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sp>
            <p:nvSpPr>
              <p:cNvPr id="2256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sp>
            <p:nvSpPr>
              <p:cNvPr id="2256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sp>
            <p:nvSpPr>
              <p:cNvPr id="2256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grpSp>
        <p:sp>
          <p:nvSpPr>
            <p:cNvPr id="2256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sp>
          <p:nvSpPr>
            <p:cNvPr id="2256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grpSp>
      <p:sp>
        <p:nvSpPr>
          <p:cNvPr id="22567"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2568"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fontAlgn="base">
              <a:spcBef>
                <a:spcPct val="0"/>
              </a:spcBef>
              <a:spcAft>
                <a:spcPct val="0"/>
              </a:spcAft>
              <a:defRPr/>
            </a:pPr>
            <a:endParaRPr lang="en-US">
              <a:solidFill>
                <a:srgbClr val="005856"/>
              </a:solidFill>
            </a:endParaRPr>
          </a:p>
        </p:txBody>
      </p:sp>
      <p:sp>
        <p:nvSpPr>
          <p:cNvPr id="22569"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fontAlgn="base">
              <a:spcBef>
                <a:spcPct val="0"/>
              </a:spcBef>
              <a:spcAft>
                <a:spcPct val="0"/>
              </a:spcAft>
              <a:defRPr/>
            </a:pPr>
            <a:endParaRPr lang="en-US">
              <a:solidFill>
                <a:srgbClr val="005856"/>
              </a:solidFill>
            </a:endParaRPr>
          </a:p>
        </p:txBody>
      </p:sp>
      <p:sp>
        <p:nvSpPr>
          <p:cNvPr id="22570"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fontAlgn="base">
              <a:spcBef>
                <a:spcPct val="0"/>
              </a:spcBef>
              <a:spcAft>
                <a:spcPct val="0"/>
              </a:spcAft>
              <a:defRPr/>
            </a:pPr>
            <a:fld id="{9C1E7172-4574-450A-A97B-4214AE45C475}" type="slidenum">
              <a:rPr lang="en-US">
                <a:solidFill>
                  <a:srgbClr val="005856"/>
                </a:solidFill>
              </a:rPr>
              <a:pPr fontAlgn="base">
                <a:spcBef>
                  <a:spcPct val="0"/>
                </a:spcBef>
                <a:spcAft>
                  <a:spcPct val="0"/>
                </a:spcAft>
                <a:defRPr/>
              </a:pPr>
              <a:t>‹#›</a:t>
            </a:fld>
            <a:endParaRPr lang="en-US">
              <a:solidFill>
                <a:srgbClr val="005856"/>
              </a:solidFill>
            </a:endParaRPr>
          </a:p>
        </p:txBody>
      </p:sp>
      <p:sp>
        <p:nvSpPr>
          <p:cNvPr id="2257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9"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91" r:id="rId1"/>
    <p:sldLayoutId id="2147483698" r:id="rId2"/>
    <p:sldLayoutId id="2147483699" r:id="rId3"/>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75000"/>
        <a:buFont typeface="Monotype Sorts" charset="2"/>
        <a:buChar char="ä"/>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Monotype Sorts" charset="2"/>
        <a:buChar char="ä"/>
        <a:defRPr sz="32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65000"/>
        <a:buFont typeface="Monotype Sorts" charset="2"/>
        <a:buChar char="ä"/>
        <a:defRPr sz="32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hlink"/>
        </a:buClr>
        <a:buSzPct val="65000"/>
        <a:buFont typeface="Monotype Sorts" charset="2"/>
        <a:buChar char="ä"/>
        <a:defRPr sz="32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65000"/>
        <a:buFont typeface="Monotype Sorts" charset="2"/>
        <a:buChar char="ä"/>
        <a:defRPr sz="3200">
          <a:solidFill>
            <a:schemeClr val="tx1"/>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hlink"/>
        </a:buClr>
        <a:buSzPct val="65000"/>
        <a:buFont typeface="Monotype Sorts" charset="2"/>
        <a:buChar char="ä"/>
        <a:defRPr sz="3200">
          <a:solidFill>
            <a:schemeClr val="tx1"/>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hlink"/>
        </a:buClr>
        <a:buSzPct val="65000"/>
        <a:buFont typeface="Monotype Sorts" charset="2"/>
        <a:buChar char="ä"/>
        <a:defRPr sz="3200">
          <a:solidFill>
            <a:schemeClr val="tx1"/>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hlink"/>
        </a:buClr>
        <a:buSzPct val="65000"/>
        <a:buFont typeface="Monotype Sorts" charset="2"/>
        <a:buChar char="ä"/>
        <a:defRPr sz="3200">
          <a:solidFill>
            <a:schemeClr val="tx1"/>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hlink"/>
        </a:buClr>
        <a:buSzPct val="65000"/>
        <a:buFont typeface="Monotype Sorts" charset="2"/>
        <a:buChar char="ä"/>
        <a:defRPr sz="32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BE"/>
            </a:gs>
            <a:gs pos="100000">
              <a:srgbClr val="3160E5"/>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280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eaLnBrk="0" fontAlgn="base" hangingPunct="0">
              <a:spcBef>
                <a:spcPct val="0"/>
              </a:spcBef>
              <a:spcAft>
                <a:spcPct val="0"/>
              </a:spcAft>
              <a:defRPr/>
            </a:pPr>
            <a:endParaRPr lang="en-US">
              <a:solidFill>
                <a:srgbClr val="000000"/>
              </a:solidFill>
            </a:endParaRPr>
          </a:p>
        </p:txBody>
      </p:sp>
      <p:sp>
        <p:nvSpPr>
          <p:cNvPr id="33280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eaLnBrk="0" fontAlgn="base" hangingPunct="0">
              <a:spcBef>
                <a:spcPct val="0"/>
              </a:spcBef>
              <a:spcAft>
                <a:spcPct val="0"/>
              </a:spcAft>
              <a:defRPr/>
            </a:pPr>
            <a:endParaRPr lang="en-US">
              <a:solidFill>
                <a:srgbClr val="000000"/>
              </a:solidFill>
            </a:endParaRPr>
          </a:p>
        </p:txBody>
      </p:sp>
      <p:sp>
        <p:nvSpPr>
          <p:cNvPr id="33280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eaLnBrk="0" fontAlgn="base" hangingPunct="0">
              <a:spcBef>
                <a:spcPct val="0"/>
              </a:spcBef>
              <a:spcAft>
                <a:spcPct val="0"/>
              </a:spcAft>
              <a:defRPr/>
            </a:pPr>
            <a:fld id="{B9EAF190-D8D8-48D5-89C7-851B36C82CEA}"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9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BE"/>
            </a:gs>
            <a:gs pos="100000">
              <a:srgbClr val="3160E5"/>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280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eaLnBrk="0" fontAlgn="base" hangingPunct="0">
              <a:spcBef>
                <a:spcPct val="0"/>
              </a:spcBef>
              <a:spcAft>
                <a:spcPct val="0"/>
              </a:spcAft>
              <a:defRPr/>
            </a:pPr>
            <a:endParaRPr lang="en-US">
              <a:solidFill>
                <a:srgbClr val="000000"/>
              </a:solidFill>
            </a:endParaRPr>
          </a:p>
        </p:txBody>
      </p:sp>
      <p:sp>
        <p:nvSpPr>
          <p:cNvPr id="33280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eaLnBrk="0" fontAlgn="base" hangingPunct="0">
              <a:spcBef>
                <a:spcPct val="0"/>
              </a:spcBef>
              <a:spcAft>
                <a:spcPct val="0"/>
              </a:spcAft>
              <a:defRPr/>
            </a:pPr>
            <a:endParaRPr lang="en-US">
              <a:solidFill>
                <a:srgbClr val="000000"/>
              </a:solidFill>
            </a:endParaRPr>
          </a:p>
        </p:txBody>
      </p:sp>
      <p:sp>
        <p:nvSpPr>
          <p:cNvPr id="33280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eaLnBrk="0" fontAlgn="base" hangingPunct="0">
              <a:spcBef>
                <a:spcPct val="0"/>
              </a:spcBef>
              <a:spcAft>
                <a:spcPct val="0"/>
              </a:spcAft>
              <a:defRPr/>
            </a:pPr>
            <a:fld id="{B9EAF190-D8D8-48D5-89C7-851B36C82CEA}"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9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BE"/>
            </a:gs>
            <a:gs pos="100000">
              <a:srgbClr val="3160E5"/>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280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eaLnBrk="0" fontAlgn="base" hangingPunct="0">
              <a:spcBef>
                <a:spcPct val="0"/>
              </a:spcBef>
              <a:spcAft>
                <a:spcPct val="0"/>
              </a:spcAft>
              <a:defRPr/>
            </a:pPr>
            <a:endParaRPr lang="en-US">
              <a:solidFill>
                <a:srgbClr val="000000"/>
              </a:solidFill>
            </a:endParaRPr>
          </a:p>
        </p:txBody>
      </p:sp>
      <p:sp>
        <p:nvSpPr>
          <p:cNvPr id="33280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eaLnBrk="0" fontAlgn="base" hangingPunct="0">
              <a:spcBef>
                <a:spcPct val="0"/>
              </a:spcBef>
              <a:spcAft>
                <a:spcPct val="0"/>
              </a:spcAft>
              <a:defRPr/>
            </a:pPr>
            <a:endParaRPr lang="en-US">
              <a:solidFill>
                <a:srgbClr val="000000"/>
              </a:solidFill>
            </a:endParaRPr>
          </a:p>
        </p:txBody>
      </p:sp>
      <p:sp>
        <p:nvSpPr>
          <p:cNvPr id="33280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eaLnBrk="0" fontAlgn="base" hangingPunct="0">
              <a:spcBef>
                <a:spcPct val="0"/>
              </a:spcBef>
              <a:spcAft>
                <a:spcPct val="0"/>
              </a:spcAft>
              <a:defRPr/>
            </a:pPr>
            <a:fld id="{B9EAF190-D8D8-48D5-89C7-851B36C82CEA}"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61624" y="289908"/>
            <a:ext cx="7525869"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br>
              <a:rPr lang="en-US" dirty="0" smtClean="0"/>
            </a:br>
            <a:endParaRPr lang="en-US" dirty="0" smtClean="0"/>
          </a:p>
        </p:txBody>
      </p:sp>
      <p:sp>
        <p:nvSpPr>
          <p:cNvPr id="1027" name="Rectangle 3"/>
          <p:cNvSpPr>
            <a:spLocks noGrp="1" noChangeArrowheads="1"/>
          </p:cNvSpPr>
          <p:nvPr>
            <p:ph type="body" idx="1"/>
          </p:nvPr>
        </p:nvSpPr>
        <p:spPr bwMode="auto">
          <a:xfrm>
            <a:off x="1067546" y="1801907"/>
            <a:ext cx="7315692"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Slide Number Placeholder 9"/>
          <p:cNvSpPr>
            <a:spLocks noGrp="1"/>
          </p:cNvSpPr>
          <p:nvPr>
            <p:ph type="sldNum" sz="quarter" idx="4"/>
          </p:nvPr>
        </p:nvSpPr>
        <p:spPr>
          <a:xfrm>
            <a:off x="8779246" y="6427788"/>
            <a:ext cx="347662" cy="365125"/>
          </a:xfrm>
          <a:prstGeom prst="rect">
            <a:avLst/>
          </a:prstGeom>
        </p:spPr>
        <p:txBody>
          <a:bodyPr vert="horz" wrap="square" lIns="0" tIns="0" rIns="0" bIns="0" numCol="1" anchor="ctr" anchorCtr="1" compatLnSpc="1">
            <a:prstTxWarp prst="textNoShape">
              <a:avLst/>
            </a:prstTxWarp>
          </a:bodyPr>
          <a:lstStyle>
            <a:lvl1pPr algn="ctr">
              <a:defRPr sz="900">
                <a:solidFill>
                  <a:schemeClr val="tx2">
                    <a:lumMod val="65000"/>
                    <a:lumOff val="35000"/>
                  </a:schemeClr>
                </a:solidFill>
                <a:latin typeface="Calibri" pitchFamily="34" charset="0"/>
              </a:defRPr>
            </a:lvl1pPr>
          </a:lstStyle>
          <a:p>
            <a:pPr eaLnBrk="0" fontAlgn="base" hangingPunct="0">
              <a:spcBef>
                <a:spcPct val="0"/>
              </a:spcBef>
              <a:spcAft>
                <a:spcPct val="0"/>
              </a:spcAft>
            </a:pPr>
            <a:fld id="{6A9FB87D-F0FB-48B9-B4FB-651C5E43DB34}" type="slidenum">
              <a:rPr lang="en-US" smtClean="0">
                <a:solidFill>
                  <a:srgbClr val="000000">
                    <a:lumMod val="65000"/>
                    <a:lumOff val="35000"/>
                  </a:srgbClr>
                </a:solidFill>
                <a:ea typeface="ヒラギノ角ゴ Pro W3" charset="-128"/>
              </a:rPr>
              <a:pPr eaLnBrk="0" fontAlgn="base" hangingPunct="0">
                <a:spcBef>
                  <a:spcPct val="0"/>
                </a:spcBef>
                <a:spcAft>
                  <a:spcPct val="0"/>
                </a:spcAft>
              </a:pPr>
              <a:t>‹#›</a:t>
            </a:fld>
            <a:endParaRPr lang="en-US" dirty="0">
              <a:solidFill>
                <a:srgbClr val="000000">
                  <a:lumMod val="65000"/>
                  <a:lumOff val="35000"/>
                </a:srgbClr>
              </a:solidFill>
              <a:ea typeface="ヒラギノ角ゴ Pro W3" charset="-128"/>
            </a:endParaRPr>
          </a:p>
        </p:txBody>
      </p:sp>
    </p:spTree>
  </p:cSld>
  <p:clrMap bg1="lt1" tx1="dk1" bg2="lt2" tx2="dk2" accent1="accent1" accent2="accent2" accent3="accent3" accent4="accent4" accent5="accent5" accent6="accent6" hlink="hlink" folHlink="folHlink"/>
  <p:sldLayoutIdLst>
    <p:sldLayoutId id="2147483661" r:id="rId1"/>
  </p:sldLayoutIdLst>
  <p:transition spd="med">
    <p:fade/>
  </p:transition>
  <p:timing>
    <p:tnLst>
      <p:par>
        <p:cTn id="1" dur="indefinite" restart="never" nodeType="tmRoot"/>
      </p:par>
    </p:tnLst>
  </p:timing>
  <p:hf hdr="0" ftr="0" dt="0"/>
  <p:txStyles>
    <p:titleStyle>
      <a:lvl1pPr algn="l" rtl="0" eaLnBrk="0" fontAlgn="base" hangingPunct="0">
        <a:spcBef>
          <a:spcPct val="0"/>
        </a:spcBef>
        <a:spcAft>
          <a:spcPct val="0"/>
        </a:spcAft>
        <a:defRPr sz="3600" b="1">
          <a:solidFill>
            <a:srgbClr val="003399"/>
          </a:solidFill>
          <a:latin typeface="Calibri" pitchFamily="34" charset="0"/>
          <a:ea typeface="+mj-ea"/>
          <a:cs typeface="Calibri" pitchFamily="34" charset="0"/>
        </a:defRPr>
      </a:lvl1pPr>
      <a:lvl2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2pPr>
      <a:lvl3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3pPr>
      <a:lvl4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4pPr>
      <a:lvl5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5pPr>
      <a:lvl6pPr marL="457200"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6pPr>
      <a:lvl7pPr marL="914400"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7pPr>
      <a:lvl8pPr marL="1371600"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8pPr>
      <a:lvl9pPr marL="1828800"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9pPr>
    </p:titleStyle>
    <p:bodyStyle>
      <a:lvl1pPr marL="342900" indent="-342900" algn="l" rtl="0" eaLnBrk="0" fontAlgn="base" hangingPunct="0">
        <a:lnSpc>
          <a:spcPct val="100000"/>
        </a:lnSpc>
        <a:spcBef>
          <a:spcPts val="600"/>
        </a:spcBef>
        <a:spcAft>
          <a:spcPct val="0"/>
        </a:spcAft>
        <a:buClr>
          <a:srgbClr val="3AC5FF"/>
        </a:buClr>
        <a:buFont typeface="Wingdings" pitchFamily="2" charset="2"/>
        <a:buChar char="§"/>
        <a:defRPr sz="2800">
          <a:solidFill>
            <a:schemeClr val="tx2">
              <a:lumMod val="75000"/>
              <a:lumOff val="25000"/>
            </a:schemeClr>
          </a:solidFill>
          <a:latin typeface="Calibri" pitchFamily="34" charset="0"/>
          <a:ea typeface="+mn-ea"/>
          <a:cs typeface="+mn-cs"/>
        </a:defRPr>
      </a:lvl1pPr>
      <a:lvl2pPr marL="742950" indent="-285750"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2pPr>
      <a:lvl3pPr marL="1143000" indent="-228600"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3pPr>
      <a:lvl4pPr marL="1600200" indent="-228600"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4pPr>
      <a:lvl5pPr marL="2057400" indent="-228600"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5pPr>
      <a:lvl6pPr marL="2514600" indent="-228600" algn="l" rtl="0" fontAlgn="base">
        <a:lnSpc>
          <a:spcPts val="2500"/>
        </a:lnSpc>
        <a:spcBef>
          <a:spcPct val="0"/>
        </a:spcBef>
        <a:spcAft>
          <a:spcPct val="0"/>
        </a:spcAft>
        <a:buChar char="–"/>
        <a:defRPr sz="2000">
          <a:solidFill>
            <a:srgbClr val="009BDB"/>
          </a:solidFill>
          <a:latin typeface="+mn-lt"/>
          <a:ea typeface="+mn-ea"/>
          <a:cs typeface="+mn-cs"/>
        </a:defRPr>
      </a:lvl6pPr>
      <a:lvl7pPr marL="2971800" indent="-228600" algn="l" rtl="0" fontAlgn="base">
        <a:lnSpc>
          <a:spcPts val="2500"/>
        </a:lnSpc>
        <a:spcBef>
          <a:spcPct val="0"/>
        </a:spcBef>
        <a:spcAft>
          <a:spcPct val="0"/>
        </a:spcAft>
        <a:buChar char="–"/>
        <a:defRPr sz="2000">
          <a:solidFill>
            <a:srgbClr val="009BDB"/>
          </a:solidFill>
          <a:latin typeface="+mn-lt"/>
          <a:ea typeface="+mn-ea"/>
          <a:cs typeface="+mn-cs"/>
        </a:defRPr>
      </a:lvl7pPr>
      <a:lvl8pPr marL="3429000" indent="-228600" algn="l" rtl="0" fontAlgn="base">
        <a:lnSpc>
          <a:spcPts val="2500"/>
        </a:lnSpc>
        <a:spcBef>
          <a:spcPct val="0"/>
        </a:spcBef>
        <a:spcAft>
          <a:spcPct val="0"/>
        </a:spcAft>
        <a:buChar char="–"/>
        <a:defRPr sz="2000">
          <a:solidFill>
            <a:srgbClr val="009BDB"/>
          </a:solidFill>
          <a:latin typeface="+mn-lt"/>
          <a:ea typeface="+mn-ea"/>
          <a:cs typeface="+mn-cs"/>
        </a:defRPr>
      </a:lvl8pPr>
      <a:lvl9pPr marL="3886200" indent="-228600" algn="l" rtl="0" fontAlgn="base">
        <a:lnSpc>
          <a:spcPts val="2500"/>
        </a:lnSpc>
        <a:spcBef>
          <a:spcPct val="0"/>
        </a:spcBef>
        <a:spcAft>
          <a:spcPct val="0"/>
        </a:spcAft>
        <a:buChar char="–"/>
        <a:defRPr sz="2000">
          <a:solidFill>
            <a:srgbClr val="009BDB"/>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61624" y="289908"/>
            <a:ext cx="7525869"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br>
              <a:rPr lang="en-US" dirty="0" smtClean="0"/>
            </a:br>
            <a:endParaRPr lang="en-US" dirty="0" smtClean="0"/>
          </a:p>
        </p:txBody>
      </p:sp>
      <p:sp>
        <p:nvSpPr>
          <p:cNvPr id="1027" name="Rectangle 3"/>
          <p:cNvSpPr>
            <a:spLocks noGrp="1" noChangeArrowheads="1"/>
          </p:cNvSpPr>
          <p:nvPr>
            <p:ph type="body" idx="1"/>
          </p:nvPr>
        </p:nvSpPr>
        <p:spPr bwMode="auto">
          <a:xfrm>
            <a:off x="1067546" y="1801907"/>
            <a:ext cx="7315692"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Slide Number Placeholder 9"/>
          <p:cNvSpPr>
            <a:spLocks noGrp="1"/>
          </p:cNvSpPr>
          <p:nvPr>
            <p:ph type="sldNum" sz="quarter" idx="4"/>
          </p:nvPr>
        </p:nvSpPr>
        <p:spPr>
          <a:xfrm>
            <a:off x="8779246" y="6427788"/>
            <a:ext cx="347662" cy="365125"/>
          </a:xfrm>
          <a:prstGeom prst="rect">
            <a:avLst/>
          </a:prstGeom>
        </p:spPr>
        <p:txBody>
          <a:bodyPr vert="horz" wrap="square" lIns="0" tIns="0" rIns="0" bIns="0" numCol="1" anchor="ctr" anchorCtr="1" compatLnSpc="1">
            <a:prstTxWarp prst="textNoShape">
              <a:avLst/>
            </a:prstTxWarp>
          </a:bodyPr>
          <a:lstStyle>
            <a:lvl1pPr algn="ctr">
              <a:defRPr sz="900">
                <a:solidFill>
                  <a:schemeClr val="tx2">
                    <a:lumMod val="65000"/>
                    <a:lumOff val="35000"/>
                  </a:schemeClr>
                </a:solidFill>
                <a:latin typeface="Calibri" pitchFamily="34" charset="0"/>
              </a:defRPr>
            </a:lvl1pPr>
          </a:lstStyle>
          <a:p>
            <a:pPr eaLnBrk="0" fontAlgn="base" hangingPunct="0">
              <a:spcBef>
                <a:spcPct val="0"/>
              </a:spcBef>
              <a:spcAft>
                <a:spcPct val="0"/>
              </a:spcAft>
            </a:pPr>
            <a:fld id="{6A9FB87D-F0FB-48B9-B4FB-651C5E43DB34}" type="slidenum">
              <a:rPr lang="en-US" smtClean="0">
                <a:solidFill>
                  <a:srgbClr val="000000">
                    <a:lumMod val="65000"/>
                    <a:lumOff val="35000"/>
                  </a:srgbClr>
                </a:solidFill>
                <a:ea typeface="ヒラギノ角ゴ Pro W3" charset="-128"/>
              </a:rPr>
              <a:pPr eaLnBrk="0" fontAlgn="base" hangingPunct="0">
                <a:spcBef>
                  <a:spcPct val="0"/>
                </a:spcBef>
                <a:spcAft>
                  <a:spcPct val="0"/>
                </a:spcAft>
              </a:pPr>
              <a:t>‹#›</a:t>
            </a:fld>
            <a:endParaRPr lang="en-US" dirty="0">
              <a:solidFill>
                <a:srgbClr val="000000">
                  <a:lumMod val="65000"/>
                  <a:lumOff val="35000"/>
                </a:srgbClr>
              </a:solidFill>
              <a:ea typeface="ヒラギノ角ゴ Pro W3" charset="-128"/>
            </a:endParaRPr>
          </a:p>
        </p:txBody>
      </p:sp>
    </p:spTree>
  </p:cSld>
  <p:clrMap bg1="lt1" tx1="dk1" bg2="lt2" tx2="dk2" accent1="accent1" accent2="accent2" accent3="accent3" accent4="accent4" accent5="accent5" accent6="accent6" hlink="hlink" folHlink="folHlink"/>
  <p:sldLayoutIdLst>
    <p:sldLayoutId id="2147483663" r:id="rId1"/>
  </p:sldLayoutIdLst>
  <p:transition spd="med">
    <p:fade/>
  </p:transition>
  <p:timing>
    <p:tnLst>
      <p:par>
        <p:cTn id="1" dur="indefinite" restart="never" nodeType="tmRoot"/>
      </p:par>
    </p:tnLst>
  </p:timing>
  <p:hf hdr="0" ftr="0" dt="0"/>
  <p:txStyles>
    <p:titleStyle>
      <a:lvl1pPr algn="l" rtl="0" eaLnBrk="0" fontAlgn="base" hangingPunct="0">
        <a:spcBef>
          <a:spcPct val="0"/>
        </a:spcBef>
        <a:spcAft>
          <a:spcPct val="0"/>
        </a:spcAft>
        <a:defRPr sz="3600" b="1">
          <a:solidFill>
            <a:srgbClr val="003399"/>
          </a:solidFill>
          <a:latin typeface="Calibri" pitchFamily="34" charset="0"/>
          <a:ea typeface="+mj-ea"/>
          <a:cs typeface="Calibri" pitchFamily="34" charset="0"/>
        </a:defRPr>
      </a:lvl1pPr>
      <a:lvl2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2pPr>
      <a:lvl3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3pPr>
      <a:lvl4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4pPr>
      <a:lvl5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5pPr>
      <a:lvl6pPr marL="457200"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6pPr>
      <a:lvl7pPr marL="914400"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7pPr>
      <a:lvl8pPr marL="1371600"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8pPr>
      <a:lvl9pPr marL="1828800"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9pPr>
    </p:titleStyle>
    <p:bodyStyle>
      <a:lvl1pPr marL="342900" indent="-342900" algn="l" rtl="0" eaLnBrk="0" fontAlgn="base" hangingPunct="0">
        <a:lnSpc>
          <a:spcPct val="100000"/>
        </a:lnSpc>
        <a:spcBef>
          <a:spcPts val="600"/>
        </a:spcBef>
        <a:spcAft>
          <a:spcPct val="0"/>
        </a:spcAft>
        <a:buClr>
          <a:srgbClr val="3AC5FF"/>
        </a:buClr>
        <a:buFont typeface="Wingdings" pitchFamily="2" charset="2"/>
        <a:buChar char="§"/>
        <a:defRPr sz="2800">
          <a:solidFill>
            <a:schemeClr val="tx2">
              <a:lumMod val="75000"/>
              <a:lumOff val="25000"/>
            </a:schemeClr>
          </a:solidFill>
          <a:latin typeface="Calibri" pitchFamily="34" charset="0"/>
          <a:ea typeface="+mn-ea"/>
          <a:cs typeface="+mn-cs"/>
        </a:defRPr>
      </a:lvl1pPr>
      <a:lvl2pPr marL="742950" indent="-285750"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2pPr>
      <a:lvl3pPr marL="1143000" indent="-228600"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3pPr>
      <a:lvl4pPr marL="1600200" indent="-228600"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4pPr>
      <a:lvl5pPr marL="2057400" indent="-228600"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5pPr>
      <a:lvl6pPr marL="2514600" indent="-228600" algn="l" rtl="0" fontAlgn="base">
        <a:lnSpc>
          <a:spcPts val="2500"/>
        </a:lnSpc>
        <a:spcBef>
          <a:spcPct val="0"/>
        </a:spcBef>
        <a:spcAft>
          <a:spcPct val="0"/>
        </a:spcAft>
        <a:buChar char="–"/>
        <a:defRPr sz="2000">
          <a:solidFill>
            <a:srgbClr val="009BDB"/>
          </a:solidFill>
          <a:latin typeface="+mn-lt"/>
          <a:ea typeface="+mn-ea"/>
          <a:cs typeface="+mn-cs"/>
        </a:defRPr>
      </a:lvl6pPr>
      <a:lvl7pPr marL="2971800" indent="-228600" algn="l" rtl="0" fontAlgn="base">
        <a:lnSpc>
          <a:spcPts val="2500"/>
        </a:lnSpc>
        <a:spcBef>
          <a:spcPct val="0"/>
        </a:spcBef>
        <a:spcAft>
          <a:spcPct val="0"/>
        </a:spcAft>
        <a:buChar char="–"/>
        <a:defRPr sz="2000">
          <a:solidFill>
            <a:srgbClr val="009BDB"/>
          </a:solidFill>
          <a:latin typeface="+mn-lt"/>
          <a:ea typeface="+mn-ea"/>
          <a:cs typeface="+mn-cs"/>
        </a:defRPr>
      </a:lvl7pPr>
      <a:lvl8pPr marL="3429000" indent="-228600" algn="l" rtl="0" fontAlgn="base">
        <a:lnSpc>
          <a:spcPts val="2500"/>
        </a:lnSpc>
        <a:spcBef>
          <a:spcPct val="0"/>
        </a:spcBef>
        <a:spcAft>
          <a:spcPct val="0"/>
        </a:spcAft>
        <a:buChar char="–"/>
        <a:defRPr sz="2000">
          <a:solidFill>
            <a:srgbClr val="009BDB"/>
          </a:solidFill>
          <a:latin typeface="+mn-lt"/>
          <a:ea typeface="+mn-ea"/>
          <a:cs typeface="+mn-cs"/>
        </a:defRPr>
      </a:lvl8pPr>
      <a:lvl9pPr marL="3886200" indent="-228600" algn="l" rtl="0" fontAlgn="base">
        <a:lnSpc>
          <a:spcPts val="2500"/>
        </a:lnSpc>
        <a:spcBef>
          <a:spcPct val="0"/>
        </a:spcBef>
        <a:spcAft>
          <a:spcPct val="0"/>
        </a:spcAft>
        <a:buChar char="–"/>
        <a:defRPr sz="2000">
          <a:solidFill>
            <a:srgbClr val="009BDB"/>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61624" y="289908"/>
            <a:ext cx="7525869"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br>
              <a:rPr lang="en-US" dirty="0" smtClean="0"/>
            </a:br>
            <a:endParaRPr lang="en-US" dirty="0" smtClean="0"/>
          </a:p>
        </p:txBody>
      </p:sp>
      <p:sp>
        <p:nvSpPr>
          <p:cNvPr id="1027" name="Rectangle 3"/>
          <p:cNvSpPr>
            <a:spLocks noGrp="1" noChangeArrowheads="1"/>
          </p:cNvSpPr>
          <p:nvPr>
            <p:ph type="body" idx="1"/>
          </p:nvPr>
        </p:nvSpPr>
        <p:spPr bwMode="auto">
          <a:xfrm>
            <a:off x="1067546" y="1801907"/>
            <a:ext cx="7315692"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Slide Number Placeholder 9"/>
          <p:cNvSpPr>
            <a:spLocks noGrp="1"/>
          </p:cNvSpPr>
          <p:nvPr>
            <p:ph type="sldNum" sz="quarter" idx="4"/>
          </p:nvPr>
        </p:nvSpPr>
        <p:spPr>
          <a:xfrm>
            <a:off x="8779246" y="6427788"/>
            <a:ext cx="347662" cy="365125"/>
          </a:xfrm>
          <a:prstGeom prst="rect">
            <a:avLst/>
          </a:prstGeom>
        </p:spPr>
        <p:txBody>
          <a:bodyPr vert="horz" wrap="square" lIns="0" tIns="0" rIns="0" bIns="0" numCol="1" anchor="ctr" anchorCtr="1" compatLnSpc="1">
            <a:prstTxWarp prst="textNoShape">
              <a:avLst/>
            </a:prstTxWarp>
          </a:bodyPr>
          <a:lstStyle>
            <a:lvl1pPr algn="ctr">
              <a:defRPr sz="900">
                <a:solidFill>
                  <a:schemeClr val="tx2">
                    <a:lumMod val="65000"/>
                    <a:lumOff val="35000"/>
                  </a:schemeClr>
                </a:solidFill>
                <a:latin typeface="Calibri" pitchFamily="34" charset="0"/>
              </a:defRPr>
            </a:lvl1pPr>
          </a:lstStyle>
          <a:p>
            <a:pPr eaLnBrk="0" fontAlgn="base" hangingPunct="0">
              <a:spcBef>
                <a:spcPct val="0"/>
              </a:spcBef>
              <a:spcAft>
                <a:spcPct val="0"/>
              </a:spcAft>
            </a:pPr>
            <a:fld id="{6A9FB87D-F0FB-48B9-B4FB-651C5E43DB34}" type="slidenum">
              <a:rPr lang="en-US" smtClean="0">
                <a:solidFill>
                  <a:srgbClr val="000000">
                    <a:lumMod val="65000"/>
                    <a:lumOff val="35000"/>
                  </a:srgbClr>
                </a:solidFill>
              </a:rPr>
              <a:pPr eaLnBrk="0" fontAlgn="base" hangingPunct="0">
                <a:spcBef>
                  <a:spcPct val="0"/>
                </a:spcBef>
                <a:spcAft>
                  <a:spcPct val="0"/>
                </a:spcAft>
              </a:pPr>
              <a:t>‹#›</a:t>
            </a:fld>
            <a:endParaRPr lang="en-US" dirty="0">
              <a:solidFill>
                <a:srgbClr val="000000">
                  <a:lumMod val="65000"/>
                  <a:lumOff val="35000"/>
                </a:srgbClr>
              </a:solidFill>
            </a:endParaRPr>
          </a:p>
        </p:txBody>
      </p:sp>
    </p:spTree>
  </p:cSld>
  <p:clrMap bg1="lt1" tx1="dk1" bg2="lt2" tx2="dk2" accent1="accent1" accent2="accent2" accent3="accent3" accent4="accent4" accent5="accent5" accent6="accent6" hlink="hlink" folHlink="folHlink"/>
  <p:sldLayoutIdLst>
    <p:sldLayoutId id="2147483665" r:id="rId1"/>
  </p:sldLayoutIdLst>
  <p:transition spd="med">
    <p:fade/>
  </p:transition>
  <p:timing>
    <p:tnLst>
      <p:par>
        <p:cTn id="1" dur="indefinite" restart="never" nodeType="tmRoot"/>
      </p:par>
    </p:tnLst>
  </p:timing>
  <p:hf hdr="0" ftr="0" dt="0"/>
  <p:txStyles>
    <p:titleStyle>
      <a:lvl1pPr algn="l" rtl="0" eaLnBrk="0" fontAlgn="base" hangingPunct="0">
        <a:spcBef>
          <a:spcPct val="0"/>
        </a:spcBef>
        <a:spcAft>
          <a:spcPct val="0"/>
        </a:spcAft>
        <a:defRPr sz="3600" b="1">
          <a:solidFill>
            <a:srgbClr val="003399"/>
          </a:solidFill>
          <a:latin typeface="Calibri" pitchFamily="34" charset="0"/>
          <a:ea typeface="+mj-ea"/>
          <a:cs typeface="Calibri" pitchFamily="34" charset="0"/>
        </a:defRPr>
      </a:lvl1pPr>
      <a:lvl2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2pPr>
      <a:lvl3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3pPr>
      <a:lvl4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4pPr>
      <a:lvl5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5pPr>
      <a:lvl6pPr marL="457200"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6pPr>
      <a:lvl7pPr marL="914400"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7pPr>
      <a:lvl8pPr marL="1371600"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8pPr>
      <a:lvl9pPr marL="1828800"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9pPr>
    </p:titleStyle>
    <p:bodyStyle>
      <a:lvl1pPr marL="342900" indent="-342900" algn="l" rtl="0" eaLnBrk="0" fontAlgn="base" hangingPunct="0">
        <a:lnSpc>
          <a:spcPct val="100000"/>
        </a:lnSpc>
        <a:spcBef>
          <a:spcPts val="600"/>
        </a:spcBef>
        <a:spcAft>
          <a:spcPct val="0"/>
        </a:spcAft>
        <a:buClr>
          <a:srgbClr val="3AC5FF"/>
        </a:buClr>
        <a:buFont typeface="Wingdings" pitchFamily="2" charset="2"/>
        <a:buChar char="§"/>
        <a:defRPr sz="2800">
          <a:solidFill>
            <a:schemeClr val="tx2">
              <a:lumMod val="75000"/>
              <a:lumOff val="25000"/>
            </a:schemeClr>
          </a:solidFill>
          <a:latin typeface="Calibri" pitchFamily="34" charset="0"/>
          <a:ea typeface="+mn-ea"/>
          <a:cs typeface="+mn-cs"/>
        </a:defRPr>
      </a:lvl1pPr>
      <a:lvl2pPr marL="742950" indent="-285750"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2pPr>
      <a:lvl3pPr marL="1143000" indent="-228600"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3pPr>
      <a:lvl4pPr marL="1600200" indent="-228600"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4pPr>
      <a:lvl5pPr marL="2057400" indent="-228600"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5pPr>
      <a:lvl6pPr marL="2514600" indent="-228600" algn="l" rtl="0" fontAlgn="base">
        <a:lnSpc>
          <a:spcPts val="2500"/>
        </a:lnSpc>
        <a:spcBef>
          <a:spcPct val="0"/>
        </a:spcBef>
        <a:spcAft>
          <a:spcPct val="0"/>
        </a:spcAft>
        <a:buChar char="–"/>
        <a:defRPr sz="2000">
          <a:solidFill>
            <a:srgbClr val="009BDB"/>
          </a:solidFill>
          <a:latin typeface="+mn-lt"/>
          <a:ea typeface="+mn-ea"/>
          <a:cs typeface="+mn-cs"/>
        </a:defRPr>
      </a:lvl6pPr>
      <a:lvl7pPr marL="2971800" indent="-228600" algn="l" rtl="0" fontAlgn="base">
        <a:lnSpc>
          <a:spcPts val="2500"/>
        </a:lnSpc>
        <a:spcBef>
          <a:spcPct val="0"/>
        </a:spcBef>
        <a:spcAft>
          <a:spcPct val="0"/>
        </a:spcAft>
        <a:buChar char="–"/>
        <a:defRPr sz="2000">
          <a:solidFill>
            <a:srgbClr val="009BDB"/>
          </a:solidFill>
          <a:latin typeface="+mn-lt"/>
          <a:ea typeface="+mn-ea"/>
          <a:cs typeface="+mn-cs"/>
        </a:defRPr>
      </a:lvl7pPr>
      <a:lvl8pPr marL="3429000" indent="-228600" algn="l" rtl="0" fontAlgn="base">
        <a:lnSpc>
          <a:spcPts val="2500"/>
        </a:lnSpc>
        <a:spcBef>
          <a:spcPct val="0"/>
        </a:spcBef>
        <a:spcAft>
          <a:spcPct val="0"/>
        </a:spcAft>
        <a:buChar char="–"/>
        <a:defRPr sz="2000">
          <a:solidFill>
            <a:srgbClr val="009BDB"/>
          </a:solidFill>
          <a:latin typeface="+mn-lt"/>
          <a:ea typeface="+mn-ea"/>
          <a:cs typeface="+mn-cs"/>
        </a:defRPr>
      </a:lvl8pPr>
      <a:lvl9pPr marL="3886200" indent="-228600" algn="l" rtl="0" fontAlgn="base">
        <a:lnSpc>
          <a:spcPts val="2500"/>
        </a:lnSpc>
        <a:spcBef>
          <a:spcPct val="0"/>
        </a:spcBef>
        <a:spcAft>
          <a:spcPct val="0"/>
        </a:spcAft>
        <a:buChar char="–"/>
        <a:defRPr sz="2000">
          <a:solidFill>
            <a:srgbClr val="009BDB"/>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61624" y="289908"/>
            <a:ext cx="7525869"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br>
              <a:rPr lang="en-US" dirty="0" smtClean="0"/>
            </a:br>
            <a:endParaRPr lang="en-US" dirty="0" smtClean="0"/>
          </a:p>
        </p:txBody>
      </p:sp>
      <p:sp>
        <p:nvSpPr>
          <p:cNvPr id="1027" name="Rectangle 3"/>
          <p:cNvSpPr>
            <a:spLocks noGrp="1" noChangeArrowheads="1"/>
          </p:cNvSpPr>
          <p:nvPr>
            <p:ph type="body" idx="1"/>
          </p:nvPr>
        </p:nvSpPr>
        <p:spPr bwMode="auto">
          <a:xfrm>
            <a:off x="1067546" y="1801907"/>
            <a:ext cx="7315692"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Slide Number Placeholder 9"/>
          <p:cNvSpPr>
            <a:spLocks noGrp="1"/>
          </p:cNvSpPr>
          <p:nvPr>
            <p:ph type="sldNum" sz="quarter" idx="4"/>
          </p:nvPr>
        </p:nvSpPr>
        <p:spPr>
          <a:xfrm>
            <a:off x="8779246" y="6427788"/>
            <a:ext cx="347662" cy="365125"/>
          </a:xfrm>
          <a:prstGeom prst="rect">
            <a:avLst/>
          </a:prstGeom>
        </p:spPr>
        <p:txBody>
          <a:bodyPr vert="horz" wrap="square" lIns="0" tIns="0" rIns="0" bIns="0" numCol="1" anchor="ctr" anchorCtr="1" compatLnSpc="1">
            <a:prstTxWarp prst="textNoShape">
              <a:avLst/>
            </a:prstTxWarp>
          </a:bodyPr>
          <a:lstStyle>
            <a:lvl1pPr algn="ctr">
              <a:defRPr sz="900">
                <a:solidFill>
                  <a:schemeClr val="tx2">
                    <a:lumMod val="65000"/>
                    <a:lumOff val="35000"/>
                  </a:schemeClr>
                </a:solidFill>
                <a:latin typeface="Calibri" pitchFamily="34" charset="0"/>
              </a:defRPr>
            </a:lvl1pPr>
          </a:lstStyle>
          <a:p>
            <a:pPr eaLnBrk="0" fontAlgn="base" hangingPunct="0">
              <a:spcBef>
                <a:spcPct val="0"/>
              </a:spcBef>
              <a:spcAft>
                <a:spcPct val="0"/>
              </a:spcAft>
            </a:pPr>
            <a:fld id="{6A9FB87D-F0FB-48B9-B4FB-651C5E43DB34}" type="slidenum">
              <a:rPr lang="en-US" smtClean="0">
                <a:solidFill>
                  <a:srgbClr val="000000">
                    <a:lumMod val="65000"/>
                    <a:lumOff val="35000"/>
                  </a:srgbClr>
                </a:solidFill>
              </a:rPr>
              <a:pPr eaLnBrk="0" fontAlgn="base" hangingPunct="0">
                <a:spcBef>
                  <a:spcPct val="0"/>
                </a:spcBef>
                <a:spcAft>
                  <a:spcPct val="0"/>
                </a:spcAft>
              </a:pPr>
              <a:t>‹#›</a:t>
            </a:fld>
            <a:endParaRPr lang="en-US" dirty="0">
              <a:solidFill>
                <a:srgbClr val="000000">
                  <a:lumMod val="65000"/>
                  <a:lumOff val="35000"/>
                </a:srgbClr>
              </a:solidFill>
            </a:endParaRPr>
          </a:p>
        </p:txBody>
      </p:sp>
    </p:spTree>
  </p:cSld>
  <p:clrMap bg1="lt1" tx1="dk1" bg2="lt2" tx2="dk2" accent1="accent1" accent2="accent2" accent3="accent3" accent4="accent4" accent5="accent5" accent6="accent6" hlink="hlink" folHlink="folHlink"/>
  <p:sldLayoutIdLst>
    <p:sldLayoutId id="2147483667" r:id="rId1"/>
  </p:sldLayoutIdLst>
  <p:transition spd="med">
    <p:fade/>
  </p:transition>
  <p:timing>
    <p:tnLst>
      <p:par>
        <p:cTn id="1" dur="indefinite" restart="never" nodeType="tmRoot"/>
      </p:par>
    </p:tnLst>
  </p:timing>
  <p:hf hdr="0" ftr="0" dt="0"/>
  <p:txStyles>
    <p:titleStyle>
      <a:lvl1pPr algn="l" rtl="0" eaLnBrk="0" fontAlgn="base" hangingPunct="0">
        <a:spcBef>
          <a:spcPct val="0"/>
        </a:spcBef>
        <a:spcAft>
          <a:spcPct val="0"/>
        </a:spcAft>
        <a:defRPr sz="3600" b="1">
          <a:solidFill>
            <a:srgbClr val="003399"/>
          </a:solidFill>
          <a:latin typeface="Calibri" pitchFamily="34" charset="0"/>
          <a:ea typeface="+mj-ea"/>
          <a:cs typeface="Calibri" pitchFamily="34" charset="0"/>
        </a:defRPr>
      </a:lvl1pPr>
      <a:lvl2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2pPr>
      <a:lvl3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3pPr>
      <a:lvl4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4pPr>
      <a:lvl5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5pPr>
      <a:lvl6pPr marL="457200"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6pPr>
      <a:lvl7pPr marL="914400"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7pPr>
      <a:lvl8pPr marL="1371600"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8pPr>
      <a:lvl9pPr marL="1828800"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9pPr>
    </p:titleStyle>
    <p:bodyStyle>
      <a:lvl1pPr marL="342900" indent="-342900" algn="l" rtl="0" eaLnBrk="0" fontAlgn="base" hangingPunct="0">
        <a:lnSpc>
          <a:spcPct val="100000"/>
        </a:lnSpc>
        <a:spcBef>
          <a:spcPts val="600"/>
        </a:spcBef>
        <a:spcAft>
          <a:spcPct val="0"/>
        </a:spcAft>
        <a:buClr>
          <a:srgbClr val="3AC5FF"/>
        </a:buClr>
        <a:buFont typeface="Wingdings" pitchFamily="2" charset="2"/>
        <a:buChar char="§"/>
        <a:defRPr sz="2800">
          <a:solidFill>
            <a:schemeClr val="tx2">
              <a:lumMod val="75000"/>
              <a:lumOff val="25000"/>
            </a:schemeClr>
          </a:solidFill>
          <a:latin typeface="Calibri" pitchFamily="34" charset="0"/>
          <a:ea typeface="+mn-ea"/>
          <a:cs typeface="+mn-cs"/>
        </a:defRPr>
      </a:lvl1pPr>
      <a:lvl2pPr marL="742950" indent="-285750"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2pPr>
      <a:lvl3pPr marL="1143000" indent="-228600"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3pPr>
      <a:lvl4pPr marL="1600200" indent="-228600"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4pPr>
      <a:lvl5pPr marL="2057400" indent="-228600"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5pPr>
      <a:lvl6pPr marL="2514600" indent="-228600" algn="l" rtl="0" fontAlgn="base">
        <a:lnSpc>
          <a:spcPts val="2500"/>
        </a:lnSpc>
        <a:spcBef>
          <a:spcPct val="0"/>
        </a:spcBef>
        <a:spcAft>
          <a:spcPct val="0"/>
        </a:spcAft>
        <a:buChar char="–"/>
        <a:defRPr sz="2000">
          <a:solidFill>
            <a:srgbClr val="009BDB"/>
          </a:solidFill>
          <a:latin typeface="+mn-lt"/>
          <a:ea typeface="+mn-ea"/>
          <a:cs typeface="+mn-cs"/>
        </a:defRPr>
      </a:lvl6pPr>
      <a:lvl7pPr marL="2971800" indent="-228600" algn="l" rtl="0" fontAlgn="base">
        <a:lnSpc>
          <a:spcPts val="2500"/>
        </a:lnSpc>
        <a:spcBef>
          <a:spcPct val="0"/>
        </a:spcBef>
        <a:spcAft>
          <a:spcPct val="0"/>
        </a:spcAft>
        <a:buChar char="–"/>
        <a:defRPr sz="2000">
          <a:solidFill>
            <a:srgbClr val="009BDB"/>
          </a:solidFill>
          <a:latin typeface="+mn-lt"/>
          <a:ea typeface="+mn-ea"/>
          <a:cs typeface="+mn-cs"/>
        </a:defRPr>
      </a:lvl7pPr>
      <a:lvl8pPr marL="3429000" indent="-228600" algn="l" rtl="0" fontAlgn="base">
        <a:lnSpc>
          <a:spcPts val="2500"/>
        </a:lnSpc>
        <a:spcBef>
          <a:spcPct val="0"/>
        </a:spcBef>
        <a:spcAft>
          <a:spcPct val="0"/>
        </a:spcAft>
        <a:buChar char="–"/>
        <a:defRPr sz="2000">
          <a:solidFill>
            <a:srgbClr val="009BDB"/>
          </a:solidFill>
          <a:latin typeface="+mn-lt"/>
          <a:ea typeface="+mn-ea"/>
          <a:cs typeface="+mn-cs"/>
        </a:defRPr>
      </a:lvl8pPr>
      <a:lvl9pPr marL="3886200" indent="-228600" algn="l" rtl="0" fontAlgn="base">
        <a:lnSpc>
          <a:spcPts val="2500"/>
        </a:lnSpc>
        <a:spcBef>
          <a:spcPct val="0"/>
        </a:spcBef>
        <a:spcAft>
          <a:spcPct val="0"/>
        </a:spcAft>
        <a:buChar char="–"/>
        <a:defRPr sz="2000">
          <a:solidFill>
            <a:srgbClr val="009BDB"/>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61624" y="289908"/>
            <a:ext cx="7525869"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br>
              <a:rPr lang="en-US" dirty="0" smtClean="0"/>
            </a:br>
            <a:endParaRPr lang="en-US" dirty="0" smtClean="0"/>
          </a:p>
        </p:txBody>
      </p:sp>
      <p:sp>
        <p:nvSpPr>
          <p:cNvPr id="1027" name="Rectangle 3"/>
          <p:cNvSpPr>
            <a:spLocks noGrp="1" noChangeArrowheads="1"/>
          </p:cNvSpPr>
          <p:nvPr>
            <p:ph type="body" idx="1"/>
          </p:nvPr>
        </p:nvSpPr>
        <p:spPr bwMode="auto">
          <a:xfrm>
            <a:off x="1067546" y="1801907"/>
            <a:ext cx="7315692"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Slide Number Placeholder 9"/>
          <p:cNvSpPr>
            <a:spLocks noGrp="1"/>
          </p:cNvSpPr>
          <p:nvPr>
            <p:ph type="sldNum" sz="quarter" idx="4"/>
          </p:nvPr>
        </p:nvSpPr>
        <p:spPr>
          <a:xfrm>
            <a:off x="8779246" y="6427788"/>
            <a:ext cx="347662" cy="365125"/>
          </a:xfrm>
          <a:prstGeom prst="rect">
            <a:avLst/>
          </a:prstGeom>
        </p:spPr>
        <p:txBody>
          <a:bodyPr vert="horz" wrap="square" lIns="0" tIns="0" rIns="0" bIns="0" numCol="1" anchor="ctr" anchorCtr="1" compatLnSpc="1">
            <a:prstTxWarp prst="textNoShape">
              <a:avLst/>
            </a:prstTxWarp>
          </a:bodyPr>
          <a:lstStyle>
            <a:lvl1pPr algn="ctr">
              <a:defRPr sz="900">
                <a:solidFill>
                  <a:schemeClr val="tx2">
                    <a:lumMod val="65000"/>
                    <a:lumOff val="35000"/>
                  </a:schemeClr>
                </a:solidFill>
                <a:latin typeface="Calibri" pitchFamily="34" charset="0"/>
              </a:defRPr>
            </a:lvl1pPr>
          </a:lstStyle>
          <a:p>
            <a:pPr eaLnBrk="0" fontAlgn="base" hangingPunct="0">
              <a:spcBef>
                <a:spcPct val="0"/>
              </a:spcBef>
              <a:spcAft>
                <a:spcPct val="0"/>
              </a:spcAft>
            </a:pPr>
            <a:fld id="{6A9FB87D-F0FB-48B9-B4FB-651C5E43DB34}" type="slidenum">
              <a:rPr lang="en-US" smtClean="0">
                <a:solidFill>
                  <a:srgbClr val="000000">
                    <a:lumMod val="65000"/>
                    <a:lumOff val="35000"/>
                  </a:srgbClr>
                </a:solidFill>
              </a:rPr>
              <a:pPr eaLnBrk="0" fontAlgn="base" hangingPunct="0">
                <a:spcBef>
                  <a:spcPct val="0"/>
                </a:spcBef>
                <a:spcAft>
                  <a:spcPct val="0"/>
                </a:spcAft>
              </a:pPr>
              <a:t>‹#›</a:t>
            </a:fld>
            <a:endParaRPr lang="en-US" dirty="0">
              <a:solidFill>
                <a:srgbClr val="000000">
                  <a:lumMod val="65000"/>
                  <a:lumOff val="35000"/>
                </a:srgbClr>
              </a:solidFill>
            </a:endParaRPr>
          </a:p>
        </p:txBody>
      </p:sp>
    </p:spTree>
  </p:cSld>
  <p:clrMap bg1="lt1" tx1="dk1" bg2="lt2" tx2="dk2" accent1="accent1" accent2="accent2" accent3="accent3" accent4="accent4" accent5="accent5" accent6="accent6" hlink="hlink" folHlink="folHlink"/>
  <p:sldLayoutIdLst>
    <p:sldLayoutId id="2147483669" r:id="rId1"/>
  </p:sldLayoutIdLst>
  <p:transition spd="med">
    <p:fade/>
  </p:transition>
  <p:timing>
    <p:tnLst>
      <p:par>
        <p:cTn id="1" dur="indefinite" restart="never" nodeType="tmRoot"/>
      </p:par>
    </p:tnLst>
  </p:timing>
  <p:hf hdr="0" ftr="0" dt="0"/>
  <p:txStyles>
    <p:titleStyle>
      <a:lvl1pPr algn="l" rtl="0" eaLnBrk="0" fontAlgn="base" hangingPunct="0">
        <a:spcBef>
          <a:spcPct val="0"/>
        </a:spcBef>
        <a:spcAft>
          <a:spcPct val="0"/>
        </a:spcAft>
        <a:defRPr sz="3600" b="1">
          <a:solidFill>
            <a:srgbClr val="003399"/>
          </a:solidFill>
          <a:latin typeface="Calibri" pitchFamily="34" charset="0"/>
          <a:ea typeface="+mj-ea"/>
          <a:cs typeface="Calibri" pitchFamily="34" charset="0"/>
        </a:defRPr>
      </a:lvl1pPr>
      <a:lvl2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2pPr>
      <a:lvl3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3pPr>
      <a:lvl4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4pPr>
      <a:lvl5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5pPr>
      <a:lvl6pPr marL="457200"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6pPr>
      <a:lvl7pPr marL="914400"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7pPr>
      <a:lvl8pPr marL="1371600"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8pPr>
      <a:lvl9pPr marL="1828800"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9pPr>
    </p:titleStyle>
    <p:bodyStyle>
      <a:lvl1pPr marL="342900" indent="-342900" algn="l" rtl="0" eaLnBrk="0" fontAlgn="base" hangingPunct="0">
        <a:lnSpc>
          <a:spcPct val="100000"/>
        </a:lnSpc>
        <a:spcBef>
          <a:spcPts val="600"/>
        </a:spcBef>
        <a:spcAft>
          <a:spcPct val="0"/>
        </a:spcAft>
        <a:buClr>
          <a:srgbClr val="3AC5FF"/>
        </a:buClr>
        <a:buFont typeface="Wingdings" pitchFamily="2" charset="2"/>
        <a:buChar char="§"/>
        <a:defRPr sz="2800">
          <a:solidFill>
            <a:schemeClr val="tx2">
              <a:lumMod val="75000"/>
              <a:lumOff val="25000"/>
            </a:schemeClr>
          </a:solidFill>
          <a:latin typeface="Calibri" pitchFamily="34" charset="0"/>
          <a:ea typeface="+mn-ea"/>
          <a:cs typeface="+mn-cs"/>
        </a:defRPr>
      </a:lvl1pPr>
      <a:lvl2pPr marL="742950" indent="-285750"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2pPr>
      <a:lvl3pPr marL="1143000" indent="-228600"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3pPr>
      <a:lvl4pPr marL="1600200" indent="-228600"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4pPr>
      <a:lvl5pPr marL="2057400" indent="-228600"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5pPr>
      <a:lvl6pPr marL="2514600" indent="-228600" algn="l" rtl="0" fontAlgn="base">
        <a:lnSpc>
          <a:spcPts val="2500"/>
        </a:lnSpc>
        <a:spcBef>
          <a:spcPct val="0"/>
        </a:spcBef>
        <a:spcAft>
          <a:spcPct val="0"/>
        </a:spcAft>
        <a:buChar char="–"/>
        <a:defRPr sz="2000">
          <a:solidFill>
            <a:srgbClr val="009BDB"/>
          </a:solidFill>
          <a:latin typeface="+mn-lt"/>
          <a:ea typeface="+mn-ea"/>
          <a:cs typeface="+mn-cs"/>
        </a:defRPr>
      </a:lvl6pPr>
      <a:lvl7pPr marL="2971800" indent="-228600" algn="l" rtl="0" fontAlgn="base">
        <a:lnSpc>
          <a:spcPts val="2500"/>
        </a:lnSpc>
        <a:spcBef>
          <a:spcPct val="0"/>
        </a:spcBef>
        <a:spcAft>
          <a:spcPct val="0"/>
        </a:spcAft>
        <a:buChar char="–"/>
        <a:defRPr sz="2000">
          <a:solidFill>
            <a:srgbClr val="009BDB"/>
          </a:solidFill>
          <a:latin typeface="+mn-lt"/>
          <a:ea typeface="+mn-ea"/>
          <a:cs typeface="+mn-cs"/>
        </a:defRPr>
      </a:lvl7pPr>
      <a:lvl8pPr marL="3429000" indent="-228600" algn="l" rtl="0" fontAlgn="base">
        <a:lnSpc>
          <a:spcPts val="2500"/>
        </a:lnSpc>
        <a:spcBef>
          <a:spcPct val="0"/>
        </a:spcBef>
        <a:spcAft>
          <a:spcPct val="0"/>
        </a:spcAft>
        <a:buChar char="–"/>
        <a:defRPr sz="2000">
          <a:solidFill>
            <a:srgbClr val="009BDB"/>
          </a:solidFill>
          <a:latin typeface="+mn-lt"/>
          <a:ea typeface="+mn-ea"/>
          <a:cs typeface="+mn-cs"/>
        </a:defRPr>
      </a:lvl8pPr>
      <a:lvl9pPr marL="3886200" indent="-228600" algn="l" rtl="0" fontAlgn="base">
        <a:lnSpc>
          <a:spcPts val="2500"/>
        </a:lnSpc>
        <a:spcBef>
          <a:spcPct val="0"/>
        </a:spcBef>
        <a:spcAft>
          <a:spcPct val="0"/>
        </a:spcAft>
        <a:buChar char="–"/>
        <a:defRPr sz="2000">
          <a:solidFill>
            <a:srgbClr val="009BDB"/>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629400"/>
            <a:ext cx="2133600" cy="228600"/>
          </a:xfrm>
          <a:prstGeom prst="rect">
            <a:avLst/>
          </a:prstGeom>
        </p:spPr>
        <p:txBody>
          <a:bodyPr vert="horz" lIns="91440" tIns="45720" rIns="91440" bIns="45720" rtlCol="0" anchor="ctr"/>
          <a:lstStyle>
            <a:lvl1pPr algn="l">
              <a:defRPr sz="1200">
                <a:solidFill>
                  <a:schemeClr val="tx1">
                    <a:tint val="75000"/>
                  </a:schemeClr>
                </a:solidFill>
                <a:latin typeface="Helvetica"/>
              </a:defRPr>
            </a:lvl1pPr>
          </a:lstStyle>
          <a:p>
            <a:r>
              <a:rPr lang="en-US" smtClean="0">
                <a:solidFill>
                  <a:prstClr val="black">
                    <a:tint val="75000"/>
                  </a:prstClr>
                </a:solidFill>
              </a:rPr>
              <a:t>March 2012</a:t>
            </a:r>
            <a:endParaRPr lang="en-US" dirty="0">
              <a:solidFill>
                <a:prstClr val="black">
                  <a:tint val="75000"/>
                </a:prstClr>
              </a:solidFill>
            </a:endParaRPr>
          </a:p>
        </p:txBody>
      </p:sp>
      <p:sp>
        <p:nvSpPr>
          <p:cNvPr id="5" name="Footer Placeholder 4"/>
          <p:cNvSpPr>
            <a:spLocks noGrp="1"/>
          </p:cNvSpPr>
          <p:nvPr>
            <p:ph type="ftr" sz="quarter" idx="3"/>
          </p:nvPr>
        </p:nvSpPr>
        <p:spPr>
          <a:xfrm>
            <a:off x="3124200" y="6629400"/>
            <a:ext cx="2895600" cy="228600"/>
          </a:xfrm>
          <a:prstGeom prst="rect">
            <a:avLst/>
          </a:prstGeom>
        </p:spPr>
        <p:txBody>
          <a:bodyPr vert="horz" lIns="91440" tIns="45720" rIns="91440" bIns="45720" rtlCol="0" anchor="ctr"/>
          <a:lstStyle>
            <a:lvl1pPr algn="ctr">
              <a:defRPr sz="1000">
                <a:solidFill>
                  <a:schemeClr val="tx1">
                    <a:tint val="75000"/>
                  </a:schemeClr>
                </a:solidFill>
                <a:latin typeface="Helvetica"/>
              </a:defRPr>
            </a:lvl1pPr>
          </a:lstStyle>
          <a:p>
            <a:r>
              <a:rPr lang="en-US" smtClean="0">
                <a:solidFill>
                  <a:prstClr val="black">
                    <a:tint val="75000"/>
                  </a:prstClr>
                </a:solidFill>
              </a:rPr>
              <a:t>TRIG Curriculum: Lecture 1</a:t>
            </a:r>
            <a:endParaRPr lang="en-US" dirty="0" smtClean="0">
              <a:solidFill>
                <a:prstClr val="black">
                  <a:tint val="75000"/>
                </a:prstClr>
              </a:solidFill>
            </a:endParaRPr>
          </a:p>
        </p:txBody>
      </p:sp>
      <p:sp>
        <p:nvSpPr>
          <p:cNvPr id="6" name="Slide Number Placeholder 5"/>
          <p:cNvSpPr>
            <a:spLocks noGrp="1"/>
          </p:cNvSpPr>
          <p:nvPr>
            <p:ph type="sldNum" sz="quarter" idx="4"/>
          </p:nvPr>
        </p:nvSpPr>
        <p:spPr>
          <a:xfrm>
            <a:off x="6553200" y="6629400"/>
            <a:ext cx="2133600" cy="228600"/>
          </a:xfrm>
          <a:prstGeom prst="rect">
            <a:avLst/>
          </a:prstGeom>
        </p:spPr>
        <p:txBody>
          <a:bodyPr vert="horz" lIns="91440" tIns="45720" rIns="91440" bIns="45720" rtlCol="0" anchor="ctr"/>
          <a:lstStyle>
            <a:lvl1pPr algn="r">
              <a:defRPr sz="1200">
                <a:solidFill>
                  <a:schemeClr val="tx1">
                    <a:tint val="75000"/>
                  </a:schemeClr>
                </a:solidFill>
                <a:latin typeface="Helvetica"/>
              </a:defRPr>
            </a:lvl1pPr>
          </a:lstStyle>
          <a:p>
            <a:fld id="{DFA5770C-03F4-4959-8CBD-93525E65B0DA}"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0" y="6629400"/>
            <a:ext cx="9144000" cy="1588"/>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894020206"/>
      </p:ext>
    </p:extLst>
  </p:cSld>
  <p:clrMap bg1="lt1" tx1="dk1" bg2="lt2" tx2="dk2" accent1="accent1" accent2="accent2" accent3="accent3" accent4="accent4" accent5="accent5" accent6="accent6" hlink="hlink" folHlink="folHlink"/>
  <p:sldLayoutIdLst>
    <p:sldLayoutId id="2147483673" r:id="rId1"/>
  </p:sldLayoutIdLst>
  <p:hf hdr="0"/>
  <p:txStyles>
    <p:titleStyle>
      <a:lvl1pPr algn="ctr" defTabSz="914400" rtl="0" eaLnBrk="1" latinLnBrk="0" hangingPunct="1">
        <a:spcBef>
          <a:spcPct val="0"/>
        </a:spcBef>
        <a:buNone/>
        <a:defRPr sz="4400" kern="1200">
          <a:solidFill>
            <a:schemeClr val="tx1"/>
          </a:solidFill>
          <a:latin typeface="Helvetica"/>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30DA0-0FB6-4E32-ACE0-EFBD957965C6}" type="datetimeFigureOut">
              <a:rPr lang="en-US" smtClean="0">
                <a:solidFill>
                  <a:prstClr val="black">
                    <a:tint val="75000"/>
                  </a:prstClr>
                </a:solidFill>
              </a:rPr>
              <a:pPr/>
              <a:t>10/21/2012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30DA0-0FB6-4E32-ACE0-EFBD957965C6}" type="datetimeFigureOut">
              <a:rPr lang="en-US" smtClean="0">
                <a:solidFill>
                  <a:prstClr val="black">
                    <a:tint val="75000"/>
                  </a:prstClr>
                </a:solidFill>
              </a:rPr>
              <a:pPr/>
              <a:t>10/21/2012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 Id="rId9" Type="http://schemas.openxmlformats.org/officeDocument/2006/relationships/image" Target="../media/image1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normAutofit/>
          </a:bodyPr>
          <a:lstStyle/>
          <a:p>
            <a:r>
              <a:rPr lang="en-US" sz="3600" b="1" dirty="0" smtClean="0"/>
              <a:t>How a Hospital </a:t>
            </a:r>
            <a:r>
              <a:rPr lang="en-US" sz="3600" b="1" dirty="0" err="1" smtClean="0"/>
              <a:t>Biobank</a:t>
            </a:r>
            <a:r>
              <a:rPr lang="en-US" sz="3600" b="1" dirty="0" smtClean="0"/>
              <a:t> Supports Patient Care and Research Programs</a:t>
            </a:r>
            <a:endParaRPr lang="en-US" sz="3600" b="1" dirty="0"/>
          </a:p>
        </p:txBody>
      </p:sp>
      <p:sp>
        <p:nvSpPr>
          <p:cNvPr id="3" name="Subtitle 2"/>
          <p:cNvSpPr>
            <a:spLocks noGrp="1"/>
          </p:cNvSpPr>
          <p:nvPr>
            <p:ph type="subTitle" idx="1"/>
          </p:nvPr>
        </p:nvSpPr>
        <p:spPr>
          <a:xfrm>
            <a:off x="1371600" y="2438400"/>
            <a:ext cx="6400800" cy="3200400"/>
          </a:xfrm>
        </p:spPr>
        <p:txBody>
          <a:bodyPr>
            <a:normAutofit fontScale="77500" lnSpcReduction="20000"/>
          </a:bodyPr>
          <a:lstStyle/>
          <a:p>
            <a:r>
              <a:rPr lang="en-US" sz="2800" b="1" dirty="0" smtClean="0">
                <a:solidFill>
                  <a:schemeClr val="tx1"/>
                </a:solidFill>
              </a:rPr>
              <a:t>National Cancer Center Hospital</a:t>
            </a:r>
          </a:p>
          <a:p>
            <a:r>
              <a:rPr lang="en-US" sz="2800" b="1" dirty="0" smtClean="0">
                <a:solidFill>
                  <a:schemeClr val="tx1"/>
                </a:solidFill>
              </a:rPr>
              <a:t>Tokyo, Japan</a:t>
            </a:r>
          </a:p>
          <a:p>
            <a:r>
              <a:rPr lang="en-US" sz="2800" b="1" dirty="0" smtClean="0">
                <a:solidFill>
                  <a:schemeClr val="tx1"/>
                </a:solidFill>
              </a:rPr>
              <a:t>October 25, 2012</a:t>
            </a:r>
          </a:p>
          <a:p>
            <a:endParaRPr lang="en-US" sz="2800" b="1" dirty="0">
              <a:solidFill>
                <a:schemeClr val="tx1"/>
              </a:solidFill>
            </a:endParaRPr>
          </a:p>
          <a:p>
            <a:r>
              <a:rPr lang="en-US" b="1" dirty="0" smtClean="0">
                <a:solidFill>
                  <a:schemeClr val="tx1"/>
                </a:solidFill>
              </a:rPr>
              <a:t>Mark E. Sobel, MD, PhD</a:t>
            </a:r>
          </a:p>
          <a:p>
            <a:r>
              <a:rPr lang="en-US" sz="2800" b="1" dirty="0" smtClean="0">
                <a:solidFill>
                  <a:schemeClr val="tx1"/>
                </a:solidFill>
              </a:rPr>
              <a:t>Executive Officer,</a:t>
            </a:r>
          </a:p>
          <a:p>
            <a:r>
              <a:rPr lang="en-US" sz="2800" b="1" dirty="0" smtClean="0">
                <a:solidFill>
                  <a:schemeClr val="tx1"/>
                </a:solidFill>
              </a:rPr>
              <a:t>American Society for Investigative Pathology</a:t>
            </a:r>
          </a:p>
          <a:p>
            <a:r>
              <a:rPr lang="en-US" sz="2800" b="1" dirty="0" smtClean="0">
                <a:solidFill>
                  <a:schemeClr val="tx1"/>
                </a:solidFill>
              </a:rPr>
              <a:t>mesobel@asip.org</a:t>
            </a:r>
          </a:p>
          <a:p>
            <a:r>
              <a:rPr lang="en-US" sz="2800" b="1" dirty="0" smtClean="0">
                <a:solidFill>
                  <a:schemeClr val="tx1"/>
                </a:solidFill>
              </a:rPr>
              <a:t>http://www.asip.org/about/executive_officer.cfm</a:t>
            </a:r>
            <a:endParaRPr lang="en-US" sz="2800" b="1" dirty="0">
              <a:solidFill>
                <a:schemeClr val="tx1"/>
              </a:solidFill>
            </a:endParaRPr>
          </a:p>
        </p:txBody>
      </p:sp>
      <p:sp>
        <p:nvSpPr>
          <p:cNvPr id="4" name="Line 4"/>
          <p:cNvSpPr>
            <a:spLocks noChangeShapeType="1"/>
          </p:cNvSpPr>
          <p:nvPr/>
        </p:nvSpPr>
        <p:spPr bwMode="auto">
          <a:xfrm>
            <a:off x="381000" y="2286000"/>
            <a:ext cx="8253413" cy="0"/>
          </a:xfrm>
          <a:prstGeom prst="line">
            <a:avLst/>
          </a:prstGeom>
          <a:noFill/>
          <a:ln w="50800">
            <a:solidFill>
              <a:srgbClr val="33CCCC"/>
            </a:solidFill>
            <a:round/>
            <a:headEnd/>
            <a:tailEnd/>
          </a:ln>
          <a:effectLst/>
        </p:spPr>
        <p:txBody>
          <a:bodyPr wrap="none" anchor="ctr"/>
          <a:lstStyle/>
          <a:p>
            <a:endParaRPr lang="en-US"/>
          </a:p>
        </p:txBody>
      </p:sp>
      <p:sp>
        <p:nvSpPr>
          <p:cNvPr id="5" name="Line 4"/>
          <p:cNvSpPr>
            <a:spLocks noChangeShapeType="1"/>
          </p:cNvSpPr>
          <p:nvPr/>
        </p:nvSpPr>
        <p:spPr bwMode="auto">
          <a:xfrm>
            <a:off x="381000" y="36576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normAutofit/>
          </a:bodyPr>
          <a:lstStyle/>
          <a:p>
            <a:r>
              <a:rPr lang="en-US" sz="3600" b="1" dirty="0" err="1" smtClean="0"/>
              <a:t>Biospecimens</a:t>
            </a:r>
            <a:r>
              <a:rPr lang="en-US" sz="3600" b="1" dirty="0" smtClean="0"/>
              <a:t> in a Human </a:t>
            </a:r>
            <a:r>
              <a:rPr lang="en-US" sz="3600" b="1" dirty="0" err="1" smtClean="0"/>
              <a:t>Biobank</a:t>
            </a:r>
            <a:endParaRPr lang="en-US" sz="3600" b="1" dirty="0"/>
          </a:p>
        </p:txBody>
      </p:sp>
      <p:sp>
        <p:nvSpPr>
          <p:cNvPr id="3" name="Subtitle 2"/>
          <p:cNvSpPr>
            <a:spLocks noGrp="1"/>
          </p:cNvSpPr>
          <p:nvPr>
            <p:ph type="subTitle" idx="1"/>
          </p:nvPr>
        </p:nvSpPr>
        <p:spPr>
          <a:xfrm>
            <a:off x="1371600" y="2209800"/>
            <a:ext cx="6400800" cy="4191000"/>
          </a:xfrm>
        </p:spPr>
        <p:txBody>
          <a:bodyPr>
            <a:normAutofit fontScale="92500" lnSpcReduction="20000"/>
          </a:bodyPr>
          <a:lstStyle/>
          <a:p>
            <a:pPr algn="l">
              <a:buFont typeface="Arial" pitchFamily="34" charset="0"/>
              <a:buChar char="•"/>
            </a:pPr>
            <a:r>
              <a:rPr lang="en-US" sz="2800" b="1" dirty="0" smtClean="0">
                <a:solidFill>
                  <a:schemeClr val="tx1"/>
                </a:solidFill>
              </a:rPr>
              <a:t>Tissue samples</a:t>
            </a:r>
          </a:p>
          <a:p>
            <a:pPr lvl="1" algn="l">
              <a:buFont typeface="Arial" pitchFamily="34" charset="0"/>
              <a:buChar char="•"/>
            </a:pPr>
            <a:r>
              <a:rPr lang="en-US" sz="2400" b="1" dirty="0" smtClean="0">
                <a:solidFill>
                  <a:schemeClr val="tx1"/>
                </a:solidFill>
              </a:rPr>
              <a:t>Biopsy</a:t>
            </a:r>
          </a:p>
          <a:p>
            <a:pPr lvl="1" algn="l">
              <a:buFont typeface="Arial" pitchFamily="34" charset="0"/>
              <a:buChar char="•"/>
            </a:pPr>
            <a:r>
              <a:rPr lang="en-US" sz="2400" b="1" dirty="0" smtClean="0">
                <a:solidFill>
                  <a:schemeClr val="tx1"/>
                </a:solidFill>
              </a:rPr>
              <a:t>Resection of tissue (surgery)</a:t>
            </a:r>
          </a:p>
          <a:p>
            <a:pPr lvl="1" algn="l">
              <a:buFont typeface="Arial" pitchFamily="34" charset="0"/>
              <a:buChar char="•"/>
            </a:pPr>
            <a:r>
              <a:rPr lang="en-US" sz="2400" b="1" dirty="0" smtClean="0">
                <a:solidFill>
                  <a:schemeClr val="tx1"/>
                </a:solidFill>
              </a:rPr>
              <a:t>Dissection of tissue (autopsy)</a:t>
            </a:r>
          </a:p>
          <a:p>
            <a:pPr algn="l">
              <a:buFont typeface="Arial" pitchFamily="34" charset="0"/>
              <a:buChar char="•"/>
            </a:pPr>
            <a:r>
              <a:rPr lang="en-US" sz="2800" b="1" dirty="0" smtClean="0">
                <a:solidFill>
                  <a:schemeClr val="tx1"/>
                </a:solidFill>
              </a:rPr>
              <a:t>Blood, sputum, urine, bone marrow</a:t>
            </a:r>
          </a:p>
          <a:p>
            <a:pPr algn="l">
              <a:buFont typeface="Arial" pitchFamily="34" charset="0"/>
              <a:buChar char="•"/>
            </a:pPr>
            <a:r>
              <a:rPr lang="en-US" sz="2800" b="1" dirty="0" smtClean="0">
                <a:solidFill>
                  <a:schemeClr val="tx1"/>
                </a:solidFill>
              </a:rPr>
              <a:t>Associated data</a:t>
            </a:r>
          </a:p>
          <a:p>
            <a:pPr lvl="1" algn="l">
              <a:buFont typeface="Arial" pitchFamily="34" charset="0"/>
              <a:buChar char="•"/>
            </a:pPr>
            <a:r>
              <a:rPr lang="en-US" sz="2400" b="1" dirty="0" smtClean="0">
                <a:solidFill>
                  <a:schemeClr val="tx1"/>
                </a:solidFill>
              </a:rPr>
              <a:t>Clinical history</a:t>
            </a:r>
          </a:p>
          <a:p>
            <a:pPr lvl="1" algn="l">
              <a:buFont typeface="Arial" pitchFamily="34" charset="0"/>
              <a:buChar char="•"/>
            </a:pPr>
            <a:r>
              <a:rPr lang="en-US" sz="2400" b="1" dirty="0" smtClean="0">
                <a:solidFill>
                  <a:schemeClr val="tx1"/>
                </a:solidFill>
              </a:rPr>
              <a:t>Environmental history</a:t>
            </a:r>
          </a:p>
          <a:p>
            <a:pPr lvl="1" algn="l">
              <a:buFont typeface="Arial" pitchFamily="34" charset="0"/>
              <a:buChar char="•"/>
            </a:pPr>
            <a:r>
              <a:rPr lang="en-US" sz="2400" b="1" dirty="0" smtClean="0">
                <a:solidFill>
                  <a:schemeClr val="tx1"/>
                </a:solidFill>
              </a:rPr>
              <a:t>Family history</a:t>
            </a:r>
          </a:p>
          <a:p>
            <a:pPr lvl="1" algn="l">
              <a:buFont typeface="Arial" pitchFamily="34" charset="0"/>
              <a:buChar char="•"/>
            </a:pPr>
            <a:r>
              <a:rPr lang="en-US" sz="2400" b="1" dirty="0" smtClean="0">
                <a:solidFill>
                  <a:schemeClr val="tx1"/>
                </a:solidFill>
              </a:rPr>
              <a:t>Demographics (gender, age)</a:t>
            </a:r>
          </a:p>
          <a:p>
            <a:pPr lvl="1" algn="l">
              <a:buFont typeface="Arial" pitchFamily="34" charset="0"/>
              <a:buChar char="•"/>
            </a:pPr>
            <a:r>
              <a:rPr lang="en-US" sz="2400" b="1" dirty="0" smtClean="0">
                <a:solidFill>
                  <a:schemeClr val="tx1"/>
                </a:solidFill>
              </a:rPr>
              <a:t>How the sample was collected</a:t>
            </a:r>
          </a:p>
        </p:txBody>
      </p:sp>
      <p:sp>
        <p:nvSpPr>
          <p:cNvPr id="4" name="Line 4"/>
          <p:cNvSpPr>
            <a:spLocks noChangeShapeType="1"/>
          </p:cNvSpPr>
          <p:nvPr/>
        </p:nvSpPr>
        <p:spPr bwMode="auto">
          <a:xfrm>
            <a:off x="381000" y="19812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normAutofit/>
          </a:bodyPr>
          <a:lstStyle/>
          <a:p>
            <a:r>
              <a:rPr lang="en-US" sz="3600" b="1" dirty="0" err="1" smtClean="0"/>
              <a:t>Biospecimens</a:t>
            </a:r>
            <a:r>
              <a:rPr lang="en-US" sz="3600" b="1" dirty="0" smtClean="0"/>
              <a:t> in a Human </a:t>
            </a:r>
            <a:r>
              <a:rPr lang="en-US" sz="3600" b="1" dirty="0" err="1" smtClean="0"/>
              <a:t>Biobank</a:t>
            </a:r>
            <a:endParaRPr lang="en-US" sz="3600" b="1" dirty="0"/>
          </a:p>
        </p:txBody>
      </p:sp>
      <p:sp>
        <p:nvSpPr>
          <p:cNvPr id="3" name="Subtitle 2"/>
          <p:cNvSpPr>
            <a:spLocks noGrp="1"/>
          </p:cNvSpPr>
          <p:nvPr>
            <p:ph type="subTitle" idx="1"/>
          </p:nvPr>
        </p:nvSpPr>
        <p:spPr>
          <a:xfrm>
            <a:off x="1371600" y="2438400"/>
            <a:ext cx="6400800" cy="3200400"/>
          </a:xfrm>
        </p:spPr>
        <p:txBody>
          <a:bodyPr>
            <a:normAutofit/>
          </a:bodyPr>
          <a:lstStyle/>
          <a:p>
            <a:pPr algn="l">
              <a:buFont typeface="Arial" pitchFamily="34" charset="0"/>
              <a:buChar char="•"/>
            </a:pPr>
            <a:r>
              <a:rPr lang="en-US" sz="2800" b="1" dirty="0" smtClean="0">
                <a:solidFill>
                  <a:schemeClr val="tx1"/>
                </a:solidFill>
              </a:rPr>
              <a:t>Freshly obtained</a:t>
            </a:r>
          </a:p>
          <a:p>
            <a:pPr algn="l">
              <a:buFont typeface="Arial" pitchFamily="34" charset="0"/>
              <a:buChar char="•"/>
            </a:pPr>
            <a:r>
              <a:rPr lang="en-US" sz="2800" b="1" dirty="0" smtClean="0">
                <a:solidFill>
                  <a:schemeClr val="tx1"/>
                </a:solidFill>
              </a:rPr>
              <a:t>Frozen</a:t>
            </a:r>
          </a:p>
          <a:p>
            <a:pPr algn="l">
              <a:buFont typeface="Arial" pitchFamily="34" charset="0"/>
              <a:buChar char="•"/>
            </a:pPr>
            <a:r>
              <a:rPr lang="en-US" sz="2800" b="1" dirty="0" smtClean="0">
                <a:solidFill>
                  <a:schemeClr val="tx1"/>
                </a:solidFill>
              </a:rPr>
              <a:t>Fixed </a:t>
            </a:r>
          </a:p>
          <a:p>
            <a:pPr lvl="1" algn="l">
              <a:buFont typeface="Arial" pitchFamily="34" charset="0"/>
              <a:buChar char="•"/>
            </a:pPr>
            <a:r>
              <a:rPr lang="en-US" sz="2400" b="1" dirty="0" smtClean="0">
                <a:solidFill>
                  <a:schemeClr val="tx1"/>
                </a:solidFill>
              </a:rPr>
              <a:t>Formalin-fixed paraffin-embedded (FFPE)</a:t>
            </a:r>
          </a:p>
          <a:p>
            <a:pPr lvl="1" algn="l">
              <a:buFont typeface="Arial" pitchFamily="34" charset="0"/>
              <a:buChar char="•"/>
            </a:pPr>
            <a:r>
              <a:rPr lang="en-US" sz="2400" b="1" dirty="0" smtClean="0">
                <a:solidFill>
                  <a:schemeClr val="tx1"/>
                </a:solidFill>
              </a:rPr>
              <a:t>Alcohol-fixed</a:t>
            </a:r>
          </a:p>
          <a:p>
            <a:pPr lvl="1" algn="l">
              <a:buFont typeface="Arial" pitchFamily="34" charset="0"/>
              <a:buChar char="•"/>
            </a:pPr>
            <a:r>
              <a:rPr lang="en-US" sz="2400" b="1" dirty="0" smtClean="0">
                <a:solidFill>
                  <a:schemeClr val="tx1"/>
                </a:solidFill>
              </a:rPr>
              <a:t>Other fixatives</a:t>
            </a:r>
          </a:p>
        </p:txBody>
      </p:sp>
      <p:sp>
        <p:nvSpPr>
          <p:cNvPr id="4" name="Line 4"/>
          <p:cNvSpPr>
            <a:spLocks noChangeShapeType="1"/>
          </p:cNvSpPr>
          <p:nvPr/>
        </p:nvSpPr>
        <p:spPr bwMode="auto">
          <a:xfrm>
            <a:off x="304800" y="19812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normAutofit/>
          </a:bodyPr>
          <a:lstStyle/>
          <a:p>
            <a:r>
              <a:rPr lang="en-US" sz="3600" b="1" dirty="0" smtClean="0"/>
              <a:t>Types of </a:t>
            </a:r>
            <a:r>
              <a:rPr lang="en-US" sz="3600" b="1" dirty="0" err="1" smtClean="0"/>
              <a:t>Biobanks</a:t>
            </a:r>
            <a:endParaRPr lang="en-US" sz="3600" b="1" dirty="0"/>
          </a:p>
        </p:txBody>
      </p:sp>
      <p:sp>
        <p:nvSpPr>
          <p:cNvPr id="3" name="Subtitle 2"/>
          <p:cNvSpPr>
            <a:spLocks noGrp="1"/>
          </p:cNvSpPr>
          <p:nvPr>
            <p:ph type="subTitle" idx="1"/>
          </p:nvPr>
        </p:nvSpPr>
        <p:spPr>
          <a:xfrm>
            <a:off x="1371600" y="2438400"/>
            <a:ext cx="6400800" cy="3200400"/>
          </a:xfrm>
        </p:spPr>
        <p:txBody>
          <a:bodyPr>
            <a:normAutofit fontScale="92500"/>
          </a:bodyPr>
          <a:lstStyle/>
          <a:p>
            <a:pPr algn="l">
              <a:buFont typeface="Arial" pitchFamily="34" charset="0"/>
              <a:buChar char="•"/>
            </a:pPr>
            <a:r>
              <a:rPr lang="en-US" sz="2800" b="1" dirty="0" smtClean="0">
                <a:solidFill>
                  <a:schemeClr val="tx1"/>
                </a:solidFill>
              </a:rPr>
              <a:t>Freezer banks or Cold storage rooms</a:t>
            </a:r>
          </a:p>
          <a:p>
            <a:pPr algn="l">
              <a:buFont typeface="Arial" pitchFamily="34" charset="0"/>
              <a:buChar char="•"/>
            </a:pPr>
            <a:r>
              <a:rPr lang="en-US" sz="2800" b="1" dirty="0" smtClean="0">
                <a:solidFill>
                  <a:schemeClr val="tx1"/>
                </a:solidFill>
              </a:rPr>
              <a:t>Glass slide collections</a:t>
            </a:r>
          </a:p>
          <a:p>
            <a:pPr algn="l">
              <a:buFont typeface="Arial" pitchFamily="34" charset="0"/>
              <a:buChar char="•"/>
            </a:pPr>
            <a:r>
              <a:rPr lang="en-US" sz="2800" b="1" dirty="0" smtClean="0">
                <a:solidFill>
                  <a:schemeClr val="tx1"/>
                </a:solidFill>
              </a:rPr>
              <a:t>Tissue blocks (FFPE)</a:t>
            </a:r>
          </a:p>
          <a:p>
            <a:pPr algn="l">
              <a:buFont typeface="Arial" pitchFamily="34" charset="0"/>
              <a:buChar char="•"/>
            </a:pPr>
            <a:r>
              <a:rPr lang="en-US" sz="2800" b="1" dirty="0" smtClean="0">
                <a:solidFill>
                  <a:schemeClr val="tx1"/>
                </a:solidFill>
              </a:rPr>
              <a:t>Liquid specimens (blood, urine…)</a:t>
            </a:r>
          </a:p>
          <a:p>
            <a:pPr algn="l">
              <a:buFont typeface="Arial" pitchFamily="34" charset="0"/>
              <a:buChar char="•"/>
            </a:pPr>
            <a:r>
              <a:rPr lang="en-US" sz="2800" b="1" dirty="0" err="1" smtClean="0">
                <a:solidFill>
                  <a:schemeClr val="tx1"/>
                </a:solidFill>
              </a:rPr>
              <a:t>Buccal</a:t>
            </a:r>
            <a:r>
              <a:rPr lang="en-US" sz="2800" b="1" dirty="0" smtClean="0">
                <a:solidFill>
                  <a:schemeClr val="tx1"/>
                </a:solidFill>
              </a:rPr>
              <a:t> (cheek) swabs</a:t>
            </a:r>
          </a:p>
          <a:p>
            <a:pPr algn="l">
              <a:buFont typeface="Arial" pitchFamily="34" charset="0"/>
              <a:buChar char="•"/>
            </a:pPr>
            <a:r>
              <a:rPr lang="en-US" sz="2800" b="1" dirty="0" smtClean="0">
                <a:solidFill>
                  <a:schemeClr val="tx1"/>
                </a:solidFill>
              </a:rPr>
              <a:t>Extracted </a:t>
            </a:r>
            <a:r>
              <a:rPr lang="en-US" sz="2800" b="1" dirty="0" err="1" smtClean="0">
                <a:solidFill>
                  <a:schemeClr val="tx1"/>
                </a:solidFill>
              </a:rPr>
              <a:t>analytes</a:t>
            </a:r>
            <a:r>
              <a:rPr lang="en-US" sz="2800" b="1" dirty="0" smtClean="0">
                <a:solidFill>
                  <a:schemeClr val="tx1"/>
                </a:solidFill>
              </a:rPr>
              <a:t> (DNA, RNA, protein, etc)</a:t>
            </a:r>
            <a:endParaRPr lang="en-US" b="1" dirty="0" smtClean="0">
              <a:solidFill>
                <a:schemeClr val="tx1"/>
              </a:solidFill>
            </a:endParaRPr>
          </a:p>
        </p:txBody>
      </p:sp>
      <p:sp>
        <p:nvSpPr>
          <p:cNvPr id="4" name="Line 4"/>
          <p:cNvSpPr>
            <a:spLocks noChangeShapeType="1"/>
          </p:cNvSpPr>
          <p:nvPr/>
        </p:nvSpPr>
        <p:spPr bwMode="auto">
          <a:xfrm>
            <a:off x="381000" y="22860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normAutofit/>
          </a:bodyPr>
          <a:lstStyle/>
          <a:p>
            <a:r>
              <a:rPr lang="en-US" sz="3600" b="1" dirty="0" smtClean="0"/>
              <a:t>Who is Involved?</a:t>
            </a:r>
            <a:endParaRPr lang="en-US" sz="3600" b="1" dirty="0"/>
          </a:p>
        </p:txBody>
      </p:sp>
      <p:sp>
        <p:nvSpPr>
          <p:cNvPr id="3" name="Subtitle 2"/>
          <p:cNvSpPr>
            <a:spLocks noGrp="1"/>
          </p:cNvSpPr>
          <p:nvPr>
            <p:ph type="subTitle" idx="1"/>
          </p:nvPr>
        </p:nvSpPr>
        <p:spPr>
          <a:xfrm>
            <a:off x="1752600" y="2286000"/>
            <a:ext cx="5257800" cy="3962400"/>
          </a:xfrm>
        </p:spPr>
        <p:txBody>
          <a:bodyPr>
            <a:normAutofit fontScale="62500" lnSpcReduction="20000"/>
          </a:bodyPr>
          <a:lstStyle/>
          <a:p>
            <a:pPr algn="l">
              <a:buFont typeface="Arial" pitchFamily="34" charset="0"/>
              <a:buChar char="•"/>
            </a:pPr>
            <a:r>
              <a:rPr lang="en-US" sz="4400" b="1" dirty="0" smtClean="0">
                <a:solidFill>
                  <a:schemeClr val="tx1"/>
                </a:solidFill>
              </a:rPr>
              <a:t>Donor</a:t>
            </a:r>
            <a:r>
              <a:rPr lang="en-US" sz="2800" b="1" dirty="0" smtClean="0">
                <a:solidFill>
                  <a:schemeClr val="tx1"/>
                </a:solidFill>
              </a:rPr>
              <a:t> </a:t>
            </a:r>
          </a:p>
          <a:p>
            <a:pPr lvl="1" algn="l">
              <a:buFont typeface="Arial" pitchFamily="34" charset="0"/>
              <a:buChar char="•"/>
            </a:pPr>
            <a:r>
              <a:rPr lang="en-US" sz="3800" b="1" dirty="0" smtClean="0">
                <a:solidFill>
                  <a:schemeClr val="tx1"/>
                </a:solidFill>
              </a:rPr>
              <a:t>Patient</a:t>
            </a:r>
          </a:p>
          <a:p>
            <a:pPr lvl="1" algn="l">
              <a:buFont typeface="Arial" pitchFamily="34" charset="0"/>
              <a:buChar char="•"/>
            </a:pPr>
            <a:r>
              <a:rPr lang="en-US" sz="3800" b="1" dirty="0" smtClean="0">
                <a:solidFill>
                  <a:schemeClr val="tx1"/>
                </a:solidFill>
              </a:rPr>
              <a:t>Family</a:t>
            </a:r>
          </a:p>
          <a:p>
            <a:pPr lvl="1" algn="l">
              <a:buFont typeface="Arial" pitchFamily="34" charset="0"/>
              <a:buChar char="•"/>
            </a:pPr>
            <a:r>
              <a:rPr lang="en-US" sz="3800" b="1" dirty="0" smtClean="0">
                <a:solidFill>
                  <a:schemeClr val="tx1"/>
                </a:solidFill>
              </a:rPr>
              <a:t>Ethnic group</a:t>
            </a:r>
          </a:p>
          <a:p>
            <a:pPr algn="l">
              <a:buFont typeface="Arial" pitchFamily="34" charset="0"/>
              <a:buChar char="•"/>
            </a:pPr>
            <a:r>
              <a:rPr lang="en-US" sz="4400" b="1" dirty="0" smtClean="0">
                <a:solidFill>
                  <a:schemeClr val="tx1"/>
                </a:solidFill>
              </a:rPr>
              <a:t>Physician</a:t>
            </a:r>
          </a:p>
          <a:p>
            <a:pPr algn="l">
              <a:buFont typeface="Arial" pitchFamily="34" charset="0"/>
              <a:buChar char="•"/>
            </a:pPr>
            <a:r>
              <a:rPr lang="en-US" sz="4400" b="1" dirty="0" smtClean="0">
                <a:solidFill>
                  <a:schemeClr val="tx1"/>
                </a:solidFill>
              </a:rPr>
              <a:t>Nurse</a:t>
            </a:r>
          </a:p>
          <a:p>
            <a:pPr algn="l">
              <a:buFont typeface="Arial" pitchFamily="34" charset="0"/>
              <a:buChar char="•"/>
            </a:pPr>
            <a:r>
              <a:rPr lang="en-US" sz="4400" b="1" dirty="0" smtClean="0">
                <a:solidFill>
                  <a:schemeClr val="tx1"/>
                </a:solidFill>
              </a:rPr>
              <a:t>Administrative assistants</a:t>
            </a:r>
          </a:p>
          <a:p>
            <a:pPr algn="l">
              <a:buFont typeface="Arial" pitchFamily="34" charset="0"/>
              <a:buChar char="•"/>
            </a:pPr>
            <a:r>
              <a:rPr lang="en-US" sz="4400" b="1" dirty="0" smtClean="0">
                <a:solidFill>
                  <a:schemeClr val="tx1"/>
                </a:solidFill>
              </a:rPr>
              <a:t>Laboratory technicians</a:t>
            </a:r>
          </a:p>
          <a:p>
            <a:pPr algn="l">
              <a:buFont typeface="Arial" pitchFamily="34" charset="0"/>
              <a:buChar char="•"/>
            </a:pPr>
            <a:r>
              <a:rPr lang="en-US" sz="4400" b="1" dirty="0" smtClean="0">
                <a:solidFill>
                  <a:schemeClr val="tx1"/>
                </a:solidFill>
              </a:rPr>
              <a:t>Ethical oversight</a:t>
            </a:r>
            <a:endParaRPr lang="en-US" sz="4400" b="1" dirty="0" smtClean="0">
              <a:solidFill>
                <a:schemeClr val="tx1"/>
              </a:solidFill>
            </a:endParaRPr>
          </a:p>
          <a:p>
            <a:pPr algn="l"/>
            <a:endParaRPr lang="en-US" sz="2800" b="1" dirty="0" smtClean="0">
              <a:solidFill>
                <a:schemeClr val="tx1"/>
              </a:solidFill>
            </a:endParaRPr>
          </a:p>
        </p:txBody>
      </p:sp>
      <p:sp>
        <p:nvSpPr>
          <p:cNvPr id="4" name="Line 4"/>
          <p:cNvSpPr>
            <a:spLocks noChangeShapeType="1"/>
          </p:cNvSpPr>
          <p:nvPr/>
        </p:nvSpPr>
        <p:spPr bwMode="auto">
          <a:xfrm>
            <a:off x="457200" y="19812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normAutofit/>
          </a:bodyPr>
          <a:lstStyle/>
          <a:p>
            <a:r>
              <a:rPr lang="en-US" sz="3600" b="1" dirty="0" smtClean="0"/>
              <a:t>Requirements of </a:t>
            </a:r>
            <a:r>
              <a:rPr lang="en-US" sz="3600" b="1" dirty="0" err="1" smtClean="0"/>
              <a:t>Biobanks</a:t>
            </a:r>
            <a:endParaRPr lang="en-US" sz="3600" b="1" dirty="0"/>
          </a:p>
        </p:txBody>
      </p:sp>
      <p:sp>
        <p:nvSpPr>
          <p:cNvPr id="3" name="Subtitle 2"/>
          <p:cNvSpPr>
            <a:spLocks noGrp="1"/>
          </p:cNvSpPr>
          <p:nvPr>
            <p:ph type="subTitle" idx="1"/>
          </p:nvPr>
        </p:nvSpPr>
        <p:spPr>
          <a:xfrm>
            <a:off x="1371600" y="2209800"/>
            <a:ext cx="6400800" cy="4038600"/>
          </a:xfrm>
        </p:spPr>
        <p:txBody>
          <a:bodyPr>
            <a:normAutofit fontScale="92500" lnSpcReduction="10000"/>
          </a:bodyPr>
          <a:lstStyle/>
          <a:p>
            <a:pPr algn="l">
              <a:buFont typeface="Arial" pitchFamily="34" charset="0"/>
              <a:buChar char="•"/>
            </a:pPr>
            <a:r>
              <a:rPr lang="en-US" b="1" dirty="0" smtClean="0">
                <a:solidFill>
                  <a:schemeClr val="tx1"/>
                </a:solidFill>
              </a:rPr>
              <a:t>Record keeping </a:t>
            </a:r>
          </a:p>
          <a:p>
            <a:pPr lvl="1" algn="l">
              <a:buFont typeface="Arial" pitchFamily="34" charset="0"/>
              <a:buChar char="•"/>
            </a:pPr>
            <a:r>
              <a:rPr lang="en-US" sz="2400" b="1" dirty="0" smtClean="0">
                <a:solidFill>
                  <a:schemeClr val="tx1"/>
                </a:solidFill>
              </a:rPr>
              <a:t>Associated data</a:t>
            </a:r>
          </a:p>
          <a:p>
            <a:pPr lvl="1" algn="l">
              <a:buFont typeface="Arial" pitchFamily="34" charset="0"/>
              <a:buChar char="•"/>
            </a:pPr>
            <a:r>
              <a:rPr lang="en-US" sz="2400" b="1" dirty="0" smtClean="0">
                <a:solidFill>
                  <a:schemeClr val="tx1"/>
                </a:solidFill>
              </a:rPr>
              <a:t>Informed consent</a:t>
            </a:r>
          </a:p>
          <a:p>
            <a:pPr lvl="2" algn="l">
              <a:buFont typeface="Arial" pitchFamily="34" charset="0"/>
              <a:buChar char="•"/>
            </a:pPr>
            <a:r>
              <a:rPr lang="en-US" sz="2000" b="1" dirty="0" smtClean="0">
                <a:solidFill>
                  <a:schemeClr val="tx1"/>
                </a:solidFill>
              </a:rPr>
              <a:t>What permissions or restrictions are associated with the use of the specimen?</a:t>
            </a:r>
          </a:p>
          <a:p>
            <a:pPr algn="l">
              <a:buFont typeface="Arial" pitchFamily="34" charset="0"/>
              <a:buChar char="•"/>
            </a:pPr>
            <a:r>
              <a:rPr lang="en-US" b="1" dirty="0" smtClean="0">
                <a:solidFill>
                  <a:schemeClr val="tx1"/>
                </a:solidFill>
              </a:rPr>
              <a:t>Temperature</a:t>
            </a:r>
          </a:p>
          <a:p>
            <a:pPr lvl="2" algn="l">
              <a:buFont typeface="Arial" pitchFamily="34" charset="0"/>
              <a:buChar char="•"/>
            </a:pPr>
            <a:r>
              <a:rPr lang="en-US" sz="2000" b="1" dirty="0" smtClean="0">
                <a:solidFill>
                  <a:schemeClr val="tx1"/>
                </a:solidFill>
              </a:rPr>
              <a:t>Humidity</a:t>
            </a:r>
          </a:p>
          <a:p>
            <a:pPr lvl="2" algn="l">
              <a:buFont typeface="Arial" pitchFamily="34" charset="0"/>
              <a:buChar char="•"/>
            </a:pPr>
            <a:r>
              <a:rPr lang="en-US" sz="2000" b="1" dirty="0" smtClean="0">
                <a:solidFill>
                  <a:schemeClr val="tx1"/>
                </a:solidFill>
              </a:rPr>
              <a:t>Light/dark</a:t>
            </a:r>
          </a:p>
          <a:p>
            <a:pPr algn="l">
              <a:buFont typeface="Arial" pitchFamily="34" charset="0"/>
              <a:buChar char="•"/>
            </a:pPr>
            <a:r>
              <a:rPr lang="en-US" b="1" dirty="0" smtClean="0">
                <a:solidFill>
                  <a:schemeClr val="tx1"/>
                </a:solidFill>
              </a:rPr>
              <a:t>Controlled access – only authorized individuals can retrieve specimens</a:t>
            </a:r>
          </a:p>
        </p:txBody>
      </p:sp>
      <p:sp>
        <p:nvSpPr>
          <p:cNvPr id="4" name="Line 4"/>
          <p:cNvSpPr>
            <a:spLocks noChangeShapeType="1"/>
          </p:cNvSpPr>
          <p:nvPr/>
        </p:nvSpPr>
        <p:spPr bwMode="auto">
          <a:xfrm>
            <a:off x="381000" y="18288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normAutofit/>
          </a:bodyPr>
          <a:lstStyle/>
          <a:p>
            <a:r>
              <a:rPr lang="en-US" sz="3600" b="1" dirty="0" smtClean="0"/>
              <a:t>Confidentiality and Privacy</a:t>
            </a:r>
            <a:endParaRPr lang="en-US" sz="3600" b="1" dirty="0"/>
          </a:p>
        </p:txBody>
      </p:sp>
      <p:sp>
        <p:nvSpPr>
          <p:cNvPr id="3" name="Subtitle 2"/>
          <p:cNvSpPr>
            <a:spLocks noGrp="1"/>
          </p:cNvSpPr>
          <p:nvPr>
            <p:ph type="subTitle" idx="1"/>
          </p:nvPr>
        </p:nvSpPr>
        <p:spPr>
          <a:xfrm>
            <a:off x="685800" y="2438400"/>
            <a:ext cx="7848600" cy="4038600"/>
          </a:xfrm>
        </p:spPr>
        <p:txBody>
          <a:bodyPr>
            <a:normAutofit/>
          </a:bodyPr>
          <a:lstStyle/>
          <a:p>
            <a:pPr lvl="1" algn="l">
              <a:buFont typeface="Arial" pitchFamily="34" charset="0"/>
              <a:buChar char="•"/>
            </a:pPr>
            <a:r>
              <a:rPr lang="en-US" sz="2400" b="1" dirty="0" smtClean="0">
                <a:solidFill>
                  <a:srgbClr val="FF0000"/>
                </a:solidFill>
              </a:rPr>
              <a:t>Confidentiality</a:t>
            </a:r>
            <a:r>
              <a:rPr lang="en-US" sz="2400" b="1" dirty="0" smtClean="0">
                <a:solidFill>
                  <a:schemeClr val="tx1"/>
                </a:solidFill>
              </a:rPr>
              <a:t>- </a:t>
            </a:r>
            <a:r>
              <a:rPr lang="en-US" sz="2400" b="1" dirty="0" smtClean="0">
                <a:solidFill>
                  <a:schemeClr val="tx1"/>
                </a:solidFill>
              </a:rPr>
              <a:t>the principle in medical ethics that the information a patient reveals to a health care provider is private and has limits on how and when it can be disclosed to a third party</a:t>
            </a:r>
          </a:p>
          <a:p>
            <a:pPr lvl="1" algn="l"/>
            <a:endParaRPr lang="en-US" sz="2400" b="1" dirty="0" smtClean="0">
              <a:solidFill>
                <a:schemeClr val="tx1"/>
              </a:solidFill>
            </a:endParaRPr>
          </a:p>
          <a:p>
            <a:pPr lvl="1" algn="l">
              <a:buFont typeface="Arial" pitchFamily="34" charset="0"/>
              <a:buChar char="•"/>
            </a:pPr>
            <a:r>
              <a:rPr lang="en-US" sz="2400" b="1" dirty="0" smtClean="0">
                <a:solidFill>
                  <a:srgbClr val="FF0000"/>
                </a:solidFill>
              </a:rPr>
              <a:t>Privacy</a:t>
            </a:r>
            <a:r>
              <a:rPr lang="en-US" sz="2400" b="1" dirty="0" smtClean="0">
                <a:solidFill>
                  <a:schemeClr val="tx1"/>
                </a:solidFill>
              </a:rPr>
              <a:t> </a:t>
            </a:r>
            <a:r>
              <a:rPr lang="en-US" sz="2400" b="1" dirty="0" smtClean="0">
                <a:solidFill>
                  <a:schemeClr val="tx1"/>
                </a:solidFill>
              </a:rPr>
              <a:t> - culturally specific concept defining the extent, timing, and circumstances of sharing oneself</a:t>
            </a:r>
          </a:p>
          <a:p>
            <a:pPr lvl="2" algn="l">
              <a:buFont typeface="Arial" pitchFamily="34" charset="0"/>
              <a:buChar char="•"/>
            </a:pPr>
            <a:r>
              <a:rPr lang="en-US" sz="2000" b="1" dirty="0" smtClean="0">
                <a:solidFill>
                  <a:schemeClr val="tx1"/>
                </a:solidFill>
              </a:rPr>
              <a:t>Physical</a:t>
            </a:r>
          </a:p>
          <a:p>
            <a:pPr lvl="2" algn="l">
              <a:buFont typeface="Arial" pitchFamily="34" charset="0"/>
              <a:buChar char="•"/>
            </a:pPr>
            <a:r>
              <a:rPr lang="en-US" sz="2000" b="1" dirty="0" smtClean="0">
                <a:solidFill>
                  <a:schemeClr val="tx1"/>
                </a:solidFill>
              </a:rPr>
              <a:t>Behavioral</a:t>
            </a:r>
          </a:p>
          <a:p>
            <a:pPr lvl="2" algn="l">
              <a:buFont typeface="Arial" pitchFamily="34" charset="0"/>
              <a:buChar char="•"/>
            </a:pPr>
            <a:r>
              <a:rPr lang="en-US" sz="2000" b="1" dirty="0" smtClean="0">
                <a:solidFill>
                  <a:schemeClr val="tx1"/>
                </a:solidFill>
              </a:rPr>
              <a:t>Medical</a:t>
            </a:r>
            <a:endParaRPr lang="en-US" sz="2000" b="1" dirty="0" smtClean="0">
              <a:solidFill>
                <a:schemeClr val="tx1"/>
              </a:solidFill>
            </a:endParaRPr>
          </a:p>
        </p:txBody>
      </p:sp>
      <p:sp>
        <p:nvSpPr>
          <p:cNvPr id="4" name="Line 4"/>
          <p:cNvSpPr>
            <a:spLocks noChangeShapeType="1"/>
          </p:cNvSpPr>
          <p:nvPr/>
        </p:nvSpPr>
        <p:spPr bwMode="auto">
          <a:xfrm>
            <a:off x="457200" y="19812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4339"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4340"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4341"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64870" name="Rectangle 6"/>
          <p:cNvSpPr>
            <a:spLocks noGrp="1" noChangeArrowheads="1"/>
          </p:cNvSpPr>
          <p:nvPr>
            <p:ph type="title"/>
          </p:nvPr>
        </p:nvSpPr>
        <p:spPr>
          <a:xfrm>
            <a:off x="685800" y="457200"/>
            <a:ext cx="7772400" cy="533400"/>
          </a:xfrm>
        </p:spPr>
        <p:txBody>
          <a:bodyPr>
            <a:normAutofit fontScale="90000"/>
          </a:bodyPr>
          <a:lstStyle/>
          <a:p>
            <a:pPr>
              <a:defRPr/>
            </a:pPr>
            <a:r>
              <a:rPr lang="en-US" sz="3600" b="1" dirty="0" smtClean="0"/>
              <a:t>Identification of Specimens </a:t>
            </a:r>
            <a:endParaRPr lang="en-US" sz="1600" b="1" dirty="0" smtClean="0"/>
          </a:p>
        </p:txBody>
      </p:sp>
      <p:sp>
        <p:nvSpPr>
          <p:cNvPr id="14344" name="Line 8"/>
          <p:cNvSpPr>
            <a:spLocks noChangeShapeType="1"/>
          </p:cNvSpPr>
          <p:nvPr/>
        </p:nvSpPr>
        <p:spPr bwMode="auto">
          <a:xfrm>
            <a:off x="457200" y="1219200"/>
            <a:ext cx="8329612" cy="0"/>
          </a:xfrm>
          <a:prstGeom prst="line">
            <a:avLst/>
          </a:prstGeom>
          <a:noFill/>
          <a:ln w="50800">
            <a:solidFill>
              <a:srgbClr val="33CCCC"/>
            </a:solidFill>
            <a:round/>
            <a:headEnd/>
            <a:tailEnd/>
          </a:ln>
        </p:spPr>
        <p:txBody>
          <a:bodyPr wrap="none" anchor="ctr"/>
          <a:lstStyle/>
          <a:p>
            <a:endParaRPr lang="en-US"/>
          </a:p>
        </p:txBody>
      </p:sp>
      <p:sp>
        <p:nvSpPr>
          <p:cNvPr id="14345" name="Rectangle 9"/>
          <p:cNvSpPr>
            <a:spLocks noChangeArrowheads="1"/>
          </p:cNvSpPr>
          <p:nvPr/>
        </p:nvSpPr>
        <p:spPr bwMode="auto">
          <a:xfrm>
            <a:off x="304800" y="1524000"/>
            <a:ext cx="8305800" cy="4572000"/>
          </a:xfrm>
          <a:prstGeom prst="rect">
            <a:avLst/>
          </a:prstGeom>
          <a:noFill/>
          <a:ln w="12700">
            <a:noFill/>
            <a:miter lim="800000"/>
            <a:headEnd/>
            <a:tailEnd/>
          </a:ln>
        </p:spPr>
        <p:txBody>
          <a:bodyPr lIns="90487" tIns="44450" rIns="90487" bIns="44450"/>
          <a:lstStyle/>
          <a:p>
            <a:pPr marL="625475" lvl="2" indent="-336550">
              <a:spcBef>
                <a:spcPct val="20000"/>
              </a:spcBef>
              <a:buClr>
                <a:srgbClr val="33CCCC"/>
              </a:buClr>
              <a:buSzPct val="115000"/>
              <a:buFont typeface="Arial" pitchFamily="34" charset="0"/>
              <a:buChar char="•"/>
            </a:pPr>
            <a:r>
              <a:rPr lang="en-US" sz="2800" b="1" u="sng" dirty="0" smtClean="0"/>
              <a:t>Anonymous</a:t>
            </a:r>
            <a:r>
              <a:rPr lang="en-US" sz="2800" b="1" dirty="0" smtClean="0"/>
              <a:t>- the sample was collected without the identity of the donor</a:t>
            </a:r>
            <a:endParaRPr lang="en-US" sz="2800" b="1" dirty="0"/>
          </a:p>
          <a:p>
            <a:pPr marL="625475" lvl="2" indent="-336550">
              <a:spcBef>
                <a:spcPct val="20000"/>
              </a:spcBef>
              <a:buClr>
                <a:srgbClr val="33CCCC"/>
              </a:buClr>
              <a:buSzPct val="115000"/>
              <a:buFontTx/>
              <a:buChar char="•"/>
            </a:pPr>
            <a:r>
              <a:rPr lang="en-US" sz="2800" b="1" u="sng" dirty="0" err="1" smtClean="0"/>
              <a:t>Anonymized</a:t>
            </a:r>
            <a:r>
              <a:rPr lang="en-US" sz="2800" b="1" dirty="0" smtClean="0"/>
              <a:t> – the sample was collected with the known identity, but the identification was removed</a:t>
            </a:r>
            <a:endParaRPr lang="en-US" b="1" dirty="0"/>
          </a:p>
          <a:p>
            <a:pPr marL="625475" lvl="2" indent="-336550">
              <a:spcBef>
                <a:spcPct val="20000"/>
              </a:spcBef>
              <a:buClr>
                <a:srgbClr val="33CCCC"/>
              </a:buClr>
              <a:buSzPct val="115000"/>
              <a:buFontTx/>
              <a:buChar char="•"/>
            </a:pPr>
            <a:r>
              <a:rPr lang="en-US" sz="2800" b="1" u="sng" dirty="0" smtClean="0"/>
              <a:t>Coded</a:t>
            </a:r>
            <a:r>
              <a:rPr lang="en-US" sz="2800" b="1" dirty="0" smtClean="0"/>
              <a:t> </a:t>
            </a:r>
            <a:r>
              <a:rPr lang="en-US" sz="2800" b="1" dirty="0"/>
              <a:t>(Linked</a:t>
            </a:r>
            <a:r>
              <a:rPr lang="en-US" sz="2800" b="1" dirty="0" smtClean="0"/>
              <a:t>) – the sample is given a unique identifier that cannot be easily deciphered</a:t>
            </a:r>
            <a:endParaRPr lang="en-US" sz="2800" b="1" dirty="0"/>
          </a:p>
          <a:p>
            <a:pPr marL="625475" lvl="2" indent="-336550">
              <a:spcBef>
                <a:spcPct val="20000"/>
              </a:spcBef>
              <a:buClr>
                <a:srgbClr val="33CCCC"/>
              </a:buClr>
              <a:buSzPct val="115000"/>
              <a:buFontTx/>
              <a:buChar char="•"/>
            </a:pPr>
            <a:r>
              <a:rPr lang="en-US" sz="2800" b="1" u="sng" dirty="0" smtClean="0"/>
              <a:t>Identified</a:t>
            </a:r>
            <a:r>
              <a:rPr lang="en-US" sz="2800" b="1" dirty="0" smtClean="0"/>
              <a:t> – the sample has a common identifier (name, hospital number)</a:t>
            </a:r>
            <a:endParaRPr lang="en-US" sz="2800" b="1" dirty="0"/>
          </a:p>
          <a:p>
            <a:pPr marL="342900" indent="-342900"/>
            <a:r>
              <a:rPr lang="en-US" b="1" dirty="0"/>
              <a:t>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7171"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7172"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7173"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97286" name="Rectangle 6"/>
          <p:cNvSpPr>
            <a:spLocks noGrp="1" noChangeArrowheads="1"/>
          </p:cNvSpPr>
          <p:nvPr>
            <p:ph type="title"/>
          </p:nvPr>
        </p:nvSpPr>
        <p:spPr>
          <a:xfrm>
            <a:off x="304800" y="457200"/>
            <a:ext cx="8610600" cy="990600"/>
          </a:xfrm>
        </p:spPr>
        <p:txBody>
          <a:bodyPr>
            <a:normAutofit fontScale="90000"/>
          </a:bodyPr>
          <a:lstStyle/>
          <a:p>
            <a:pPr algn="l">
              <a:defRPr/>
            </a:pPr>
            <a:r>
              <a:rPr lang="en-US" sz="4000" b="1" dirty="0" smtClean="0"/>
              <a:t>Personalized </a:t>
            </a:r>
            <a:r>
              <a:rPr lang="en-US" sz="4000" b="1" dirty="0" smtClean="0"/>
              <a:t>(Precision) Molecular </a:t>
            </a:r>
            <a:r>
              <a:rPr lang="en-US" sz="4000" b="1" dirty="0" smtClean="0"/>
              <a:t>Medicine</a:t>
            </a:r>
          </a:p>
        </p:txBody>
      </p:sp>
      <p:sp>
        <p:nvSpPr>
          <p:cNvPr id="7175" name="Rectangle 7"/>
          <p:cNvSpPr>
            <a:spLocks noGrp="1" noChangeArrowheads="1"/>
          </p:cNvSpPr>
          <p:nvPr>
            <p:ph type="body" idx="1"/>
          </p:nvPr>
        </p:nvSpPr>
        <p:spPr>
          <a:xfrm>
            <a:off x="609600" y="1905000"/>
            <a:ext cx="8534400" cy="4572000"/>
          </a:xfrm>
          <a:noFill/>
        </p:spPr>
        <p:txBody>
          <a:bodyPr/>
          <a:lstStyle/>
          <a:p>
            <a:pPr>
              <a:lnSpc>
                <a:spcPct val="90000"/>
              </a:lnSpc>
              <a:buClr>
                <a:srgbClr val="33CCCC"/>
              </a:buClr>
              <a:buSzPct val="115000"/>
            </a:pPr>
            <a:r>
              <a:rPr lang="en-US" b="1" dirty="0" smtClean="0"/>
              <a:t>Public’s expectations</a:t>
            </a:r>
          </a:p>
          <a:p>
            <a:pPr lvl="1">
              <a:lnSpc>
                <a:spcPct val="90000"/>
              </a:lnSpc>
              <a:buClr>
                <a:srgbClr val="33CCCC"/>
              </a:buClr>
              <a:buSzPct val="115000"/>
            </a:pPr>
            <a:r>
              <a:rPr lang="en-US" sz="3200" b="1" dirty="0" smtClean="0"/>
              <a:t>Improved health care</a:t>
            </a:r>
          </a:p>
          <a:p>
            <a:pPr lvl="1">
              <a:lnSpc>
                <a:spcPct val="90000"/>
              </a:lnSpc>
              <a:buClr>
                <a:srgbClr val="33CCCC"/>
              </a:buClr>
              <a:buSzPct val="115000"/>
            </a:pPr>
            <a:r>
              <a:rPr lang="en-US" sz="3200" b="1" dirty="0" smtClean="0"/>
              <a:t>Personalized medicine</a:t>
            </a:r>
          </a:p>
          <a:p>
            <a:pPr>
              <a:lnSpc>
                <a:spcPct val="90000"/>
              </a:lnSpc>
              <a:buClr>
                <a:srgbClr val="33CCCC"/>
              </a:buClr>
              <a:buSzPct val="115000"/>
            </a:pPr>
            <a:r>
              <a:rPr lang="en-US" b="1" dirty="0" smtClean="0"/>
              <a:t>Public’s fears</a:t>
            </a:r>
          </a:p>
          <a:p>
            <a:pPr lvl="1">
              <a:lnSpc>
                <a:spcPct val="90000"/>
              </a:lnSpc>
              <a:buClr>
                <a:srgbClr val="33CCCC"/>
              </a:buClr>
              <a:buSzPct val="115000"/>
            </a:pPr>
            <a:r>
              <a:rPr lang="en-US" sz="3200" b="1" dirty="0" smtClean="0"/>
              <a:t>Loss of privacy</a:t>
            </a:r>
          </a:p>
          <a:p>
            <a:pPr lvl="1">
              <a:lnSpc>
                <a:spcPct val="90000"/>
              </a:lnSpc>
              <a:buClr>
                <a:srgbClr val="33CCCC"/>
              </a:buClr>
              <a:buSzPct val="115000"/>
            </a:pPr>
            <a:r>
              <a:rPr lang="en-US" sz="3200" b="1" dirty="0" smtClean="0"/>
              <a:t>Loss of employment </a:t>
            </a:r>
          </a:p>
          <a:p>
            <a:pPr lvl="1">
              <a:lnSpc>
                <a:spcPct val="90000"/>
              </a:lnSpc>
              <a:buClr>
                <a:srgbClr val="33CCCC"/>
              </a:buClr>
              <a:buSzPct val="115000"/>
            </a:pPr>
            <a:r>
              <a:rPr lang="en-US" sz="3200" b="1" dirty="0" smtClean="0"/>
              <a:t>Loss of insurance</a:t>
            </a:r>
          </a:p>
          <a:p>
            <a:pPr lvl="1">
              <a:lnSpc>
                <a:spcPct val="90000"/>
              </a:lnSpc>
              <a:buClr>
                <a:srgbClr val="33CCCC"/>
              </a:buClr>
              <a:buSzPct val="115000"/>
            </a:pPr>
            <a:r>
              <a:rPr lang="en-US" sz="3200" b="1" dirty="0" smtClean="0"/>
              <a:t>Social stigmatization</a:t>
            </a:r>
          </a:p>
          <a:p>
            <a:pPr lvl="1">
              <a:lnSpc>
                <a:spcPct val="90000"/>
              </a:lnSpc>
              <a:buClr>
                <a:srgbClr val="33CCCC"/>
              </a:buClr>
              <a:buSzPct val="115000"/>
            </a:pPr>
            <a:endParaRPr lang="en-US" b="1" dirty="0" smtClean="0">
              <a:solidFill>
                <a:schemeClr val="tx2"/>
              </a:solidFill>
            </a:endParaRPr>
          </a:p>
        </p:txBody>
      </p:sp>
      <p:sp>
        <p:nvSpPr>
          <p:cNvPr id="7176" name="Line 8"/>
          <p:cNvSpPr>
            <a:spLocks noChangeShapeType="1"/>
          </p:cNvSpPr>
          <p:nvPr/>
        </p:nvSpPr>
        <p:spPr bwMode="auto">
          <a:xfrm>
            <a:off x="457200" y="1524000"/>
            <a:ext cx="8329613" cy="0"/>
          </a:xfrm>
          <a:prstGeom prst="line">
            <a:avLst/>
          </a:prstGeom>
          <a:noFill/>
          <a:ln w="50800">
            <a:solidFill>
              <a:srgbClr val="33CCCC"/>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b="1" smtClean="0"/>
              <a:t>Why all the fuss?</a:t>
            </a:r>
          </a:p>
        </p:txBody>
      </p:sp>
      <p:sp>
        <p:nvSpPr>
          <p:cNvPr id="10243" name="Rectangle 3"/>
          <p:cNvSpPr>
            <a:spLocks noGrp="1" noChangeArrowheads="1"/>
          </p:cNvSpPr>
          <p:nvPr>
            <p:ph type="body" idx="1"/>
          </p:nvPr>
        </p:nvSpPr>
        <p:spPr/>
        <p:txBody>
          <a:bodyPr/>
          <a:lstStyle/>
          <a:p>
            <a:pPr>
              <a:buClr>
                <a:srgbClr val="00B0F0"/>
              </a:buClr>
            </a:pPr>
            <a:r>
              <a:rPr lang="en-US" b="1" dirty="0" smtClean="0"/>
              <a:t>Known abuses of populations and patients</a:t>
            </a:r>
          </a:p>
          <a:p>
            <a:pPr>
              <a:buClr>
                <a:srgbClr val="00B0F0"/>
              </a:buClr>
            </a:pPr>
            <a:r>
              <a:rPr lang="en-US" b="1" dirty="0" err="1" smtClean="0"/>
              <a:t>Naxi</a:t>
            </a:r>
            <a:r>
              <a:rPr lang="en-US" b="1" dirty="0" smtClean="0"/>
              <a:t> experiments</a:t>
            </a:r>
          </a:p>
          <a:p>
            <a:pPr>
              <a:buClr>
                <a:srgbClr val="00B0F0"/>
              </a:buClr>
            </a:pPr>
            <a:r>
              <a:rPr lang="en-US" b="1" dirty="0" smtClean="0"/>
              <a:t>Radiation experiments (U.S.)</a:t>
            </a:r>
          </a:p>
          <a:p>
            <a:pPr>
              <a:buClr>
                <a:srgbClr val="00B0F0"/>
              </a:buClr>
            </a:pPr>
            <a:r>
              <a:rPr lang="en-US" b="1" dirty="0" smtClean="0"/>
              <a:t>Tuskegee Syphilis Study</a:t>
            </a:r>
          </a:p>
          <a:p>
            <a:pPr>
              <a:buClr>
                <a:srgbClr val="00B0F0"/>
              </a:buClr>
            </a:pPr>
            <a:r>
              <a:rPr lang="en-US" b="1" dirty="0" smtClean="0"/>
              <a:t>Taking advantage of prisoners and mentally handicapped</a:t>
            </a:r>
          </a:p>
          <a:p>
            <a:pPr lvl="1"/>
            <a:endParaRPr lang="en-US" dirty="0" smtClean="0">
              <a:solidFill>
                <a:schemeClr val="tx2"/>
              </a:solidFill>
            </a:endParaRPr>
          </a:p>
          <a:p>
            <a:pPr lvl="1"/>
            <a:endParaRPr lang="en-US" dirty="0" smtClean="0"/>
          </a:p>
        </p:txBody>
      </p:sp>
      <p:sp>
        <p:nvSpPr>
          <p:cNvPr id="10244" name="Line 4"/>
          <p:cNvSpPr>
            <a:spLocks noChangeShapeType="1"/>
          </p:cNvSpPr>
          <p:nvPr/>
        </p:nvSpPr>
        <p:spPr bwMode="auto">
          <a:xfrm>
            <a:off x="609600" y="1371600"/>
            <a:ext cx="8329612" cy="0"/>
          </a:xfrm>
          <a:prstGeom prst="line">
            <a:avLst/>
          </a:prstGeom>
          <a:noFill/>
          <a:ln w="50800">
            <a:solidFill>
              <a:srgbClr val="33CCCC"/>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762000"/>
            <a:ext cx="8534400" cy="1470025"/>
          </a:xfrm>
        </p:spPr>
        <p:txBody>
          <a:bodyPr>
            <a:normAutofit fontScale="90000"/>
          </a:bodyPr>
          <a:lstStyle/>
          <a:p>
            <a:r>
              <a:rPr lang="en-US" sz="3600" b="1" dirty="0" smtClean="0"/>
              <a:t>Biomedical Research and </a:t>
            </a:r>
            <a:r>
              <a:rPr lang="en-US" sz="3600" b="1" dirty="0" err="1" smtClean="0"/>
              <a:t>Biobanks</a:t>
            </a:r>
            <a:r>
              <a:rPr lang="en-US" sz="3600" b="1" dirty="0" smtClean="0"/>
              <a:t>:</a:t>
            </a:r>
            <a:br>
              <a:rPr lang="en-US" sz="3600" b="1" dirty="0" smtClean="0"/>
            </a:br>
            <a:r>
              <a:rPr lang="en-US" sz="3600" b="1" dirty="0" smtClean="0">
                <a:solidFill>
                  <a:srgbClr val="FF0000"/>
                </a:solidFill>
              </a:rPr>
              <a:t>Translational Research involves interactions between the laboratory bench and patient’s bed</a:t>
            </a:r>
            <a:endParaRPr lang="en-US" sz="3600" b="1" dirty="0">
              <a:solidFill>
                <a:srgbClr val="FF0000"/>
              </a:solidFill>
            </a:endParaRPr>
          </a:p>
        </p:txBody>
      </p:sp>
      <p:sp>
        <p:nvSpPr>
          <p:cNvPr id="3" name="Subtitle 2"/>
          <p:cNvSpPr>
            <a:spLocks noGrp="1"/>
          </p:cNvSpPr>
          <p:nvPr>
            <p:ph type="subTitle" idx="1"/>
          </p:nvPr>
        </p:nvSpPr>
        <p:spPr>
          <a:xfrm>
            <a:off x="1524000" y="2971800"/>
            <a:ext cx="6400800" cy="2971800"/>
          </a:xfrm>
        </p:spPr>
        <p:txBody>
          <a:bodyPr>
            <a:normAutofit/>
          </a:bodyPr>
          <a:lstStyle/>
          <a:p>
            <a:pPr algn="l">
              <a:buFont typeface="Arial" pitchFamily="34" charset="0"/>
              <a:buChar char="•"/>
            </a:pPr>
            <a:r>
              <a:rPr lang="en-US" sz="2800" b="1" dirty="0" smtClean="0">
                <a:solidFill>
                  <a:schemeClr val="tx1"/>
                </a:solidFill>
              </a:rPr>
              <a:t>Increase knowledge</a:t>
            </a:r>
            <a:endParaRPr lang="en-US" sz="2800" b="1" dirty="0" smtClean="0">
              <a:solidFill>
                <a:schemeClr val="tx1"/>
              </a:solidFill>
            </a:endParaRPr>
          </a:p>
          <a:p>
            <a:pPr algn="l">
              <a:buFont typeface="Arial" pitchFamily="34" charset="0"/>
              <a:buChar char="•"/>
            </a:pPr>
            <a:r>
              <a:rPr lang="en-US" sz="2800" b="1" dirty="0" smtClean="0">
                <a:solidFill>
                  <a:schemeClr val="tx1"/>
                </a:solidFill>
              </a:rPr>
              <a:t>Understand biological processes</a:t>
            </a:r>
          </a:p>
          <a:p>
            <a:pPr algn="l">
              <a:buFont typeface="Arial" pitchFamily="34" charset="0"/>
              <a:buChar char="•"/>
            </a:pPr>
            <a:r>
              <a:rPr lang="en-US" sz="2800" b="1" dirty="0" smtClean="0">
                <a:solidFill>
                  <a:schemeClr val="tx1"/>
                </a:solidFill>
              </a:rPr>
              <a:t>Improve public health </a:t>
            </a:r>
          </a:p>
          <a:p>
            <a:pPr lvl="1" algn="l">
              <a:buFont typeface="Arial" pitchFamily="34" charset="0"/>
              <a:buChar char="•"/>
            </a:pPr>
            <a:r>
              <a:rPr lang="en-US" sz="2400" b="1" dirty="0" smtClean="0">
                <a:solidFill>
                  <a:schemeClr val="tx1"/>
                </a:solidFill>
              </a:rPr>
              <a:t>New diagnostic tests</a:t>
            </a:r>
          </a:p>
          <a:p>
            <a:pPr lvl="1" algn="l">
              <a:buFont typeface="Arial" pitchFamily="34" charset="0"/>
              <a:buChar char="•"/>
            </a:pPr>
            <a:r>
              <a:rPr lang="en-US" sz="2400" b="1" dirty="0" smtClean="0">
                <a:solidFill>
                  <a:schemeClr val="tx1"/>
                </a:solidFill>
              </a:rPr>
              <a:t>New prognostic tests</a:t>
            </a:r>
          </a:p>
          <a:p>
            <a:pPr lvl="1" algn="l">
              <a:buFont typeface="Arial" pitchFamily="34" charset="0"/>
              <a:buChar char="•"/>
            </a:pPr>
            <a:r>
              <a:rPr lang="en-US" sz="2400" b="1" dirty="0" smtClean="0">
                <a:solidFill>
                  <a:schemeClr val="tx1"/>
                </a:solidFill>
              </a:rPr>
              <a:t>New or improved therapy</a:t>
            </a:r>
          </a:p>
          <a:p>
            <a:pPr lvl="1" algn="l">
              <a:buFont typeface="Arial" pitchFamily="34" charset="0"/>
              <a:buChar char="•"/>
            </a:pPr>
            <a:endParaRPr lang="en-US" sz="2400" b="1" dirty="0" smtClean="0">
              <a:solidFill>
                <a:schemeClr val="tx1"/>
              </a:solidFill>
            </a:endParaRPr>
          </a:p>
          <a:p>
            <a:pPr lvl="1" algn="l"/>
            <a:endParaRPr lang="en-US" sz="2400" b="1" dirty="0" smtClean="0">
              <a:solidFill>
                <a:schemeClr val="tx1"/>
              </a:solidFill>
            </a:endParaRPr>
          </a:p>
        </p:txBody>
      </p:sp>
      <p:sp>
        <p:nvSpPr>
          <p:cNvPr id="4" name="Line 4"/>
          <p:cNvSpPr>
            <a:spLocks noChangeShapeType="1"/>
          </p:cNvSpPr>
          <p:nvPr/>
        </p:nvSpPr>
        <p:spPr bwMode="auto">
          <a:xfrm>
            <a:off x="381000" y="25908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normAutofit/>
          </a:bodyPr>
          <a:lstStyle/>
          <a:p>
            <a:r>
              <a:rPr lang="en-US" sz="3600" b="1" dirty="0" smtClean="0"/>
              <a:t>The Era of Molecular Medicine</a:t>
            </a:r>
            <a:endParaRPr lang="en-US" sz="3600" b="1" dirty="0"/>
          </a:p>
        </p:txBody>
      </p:sp>
      <p:sp>
        <p:nvSpPr>
          <p:cNvPr id="3" name="Subtitle 2"/>
          <p:cNvSpPr>
            <a:spLocks noGrp="1"/>
          </p:cNvSpPr>
          <p:nvPr>
            <p:ph type="subTitle" idx="1"/>
          </p:nvPr>
        </p:nvSpPr>
        <p:spPr>
          <a:xfrm>
            <a:off x="1371600" y="2438400"/>
            <a:ext cx="6400800" cy="3200400"/>
          </a:xfrm>
        </p:spPr>
        <p:txBody>
          <a:bodyPr>
            <a:normAutofit/>
          </a:bodyPr>
          <a:lstStyle/>
          <a:p>
            <a:r>
              <a:rPr lang="en-US" sz="2800" b="1" dirty="0" smtClean="0">
                <a:solidFill>
                  <a:schemeClr val="tx1"/>
                </a:solidFill>
              </a:rPr>
              <a:t>A transformation of the practice of medicine AND the public’s fears and expectations </a:t>
            </a:r>
          </a:p>
          <a:p>
            <a:pPr>
              <a:buFont typeface="Arial" pitchFamily="34" charset="0"/>
              <a:buChar char="•"/>
            </a:pPr>
            <a:r>
              <a:rPr lang="en-US" sz="2800" b="1" dirty="0" smtClean="0">
                <a:solidFill>
                  <a:srgbClr val="FF0000"/>
                </a:solidFill>
              </a:rPr>
              <a:t>Molecular techniques</a:t>
            </a:r>
          </a:p>
          <a:p>
            <a:pPr>
              <a:buFont typeface="Arial" pitchFamily="34" charset="0"/>
              <a:buChar char="•"/>
            </a:pPr>
            <a:r>
              <a:rPr lang="en-US" sz="2800" b="1" dirty="0" smtClean="0">
                <a:solidFill>
                  <a:srgbClr val="FF0000"/>
                </a:solidFill>
              </a:rPr>
              <a:t>Human Genome Project</a:t>
            </a:r>
          </a:p>
          <a:p>
            <a:pPr>
              <a:buFont typeface="Arial" pitchFamily="34" charset="0"/>
              <a:buChar char="•"/>
            </a:pPr>
            <a:r>
              <a:rPr lang="en-US" sz="2800" b="1" dirty="0" smtClean="0">
                <a:solidFill>
                  <a:srgbClr val="FF0000"/>
                </a:solidFill>
              </a:rPr>
              <a:t>Information technology</a:t>
            </a:r>
          </a:p>
          <a:p>
            <a:endParaRPr lang="en-US" sz="2800" b="1" dirty="0">
              <a:solidFill>
                <a:schemeClr val="tx1"/>
              </a:solidFill>
            </a:endParaRPr>
          </a:p>
        </p:txBody>
      </p:sp>
      <p:sp>
        <p:nvSpPr>
          <p:cNvPr id="4" name="Line 4"/>
          <p:cNvSpPr>
            <a:spLocks noChangeShapeType="1"/>
          </p:cNvSpPr>
          <p:nvPr/>
        </p:nvSpPr>
        <p:spPr bwMode="auto">
          <a:xfrm>
            <a:off x="381000" y="22860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solidFill>
                  <a:schemeClr val="tx2"/>
                </a:solidFill>
              </a:rPr>
              <a:t>Biobanks</a:t>
            </a:r>
            <a:r>
              <a:rPr lang="en-US" dirty="0" smtClean="0">
                <a:solidFill>
                  <a:schemeClr val="tx2"/>
                </a:solidFill>
              </a:rPr>
              <a:t> and Clinical Research</a:t>
            </a:r>
            <a:endParaRPr lang="en-US" dirty="0">
              <a:solidFill>
                <a:schemeClr val="tx2"/>
              </a:solidFill>
            </a:endParaRPr>
          </a:p>
        </p:txBody>
      </p:sp>
      <p:sp>
        <p:nvSpPr>
          <p:cNvPr id="3" name="Slide Number Placeholder 2"/>
          <p:cNvSpPr>
            <a:spLocks noGrp="1"/>
          </p:cNvSpPr>
          <p:nvPr>
            <p:ph type="sldNum" sz="quarter" idx="10"/>
          </p:nvPr>
        </p:nvSpPr>
        <p:spPr/>
        <p:txBody>
          <a:bodyPr/>
          <a:lstStyle/>
          <a:p>
            <a:fld id="{2E1007EE-FC3C-4BEE-B732-08880EA6211A}" type="slidenum">
              <a:rPr lang="en-US" smtClean="0">
                <a:solidFill>
                  <a:srgbClr val="000000">
                    <a:lumMod val="65000"/>
                    <a:lumOff val="35000"/>
                  </a:srgbClr>
                </a:solidFill>
              </a:rPr>
              <a:pPr/>
              <a:t>20</a:t>
            </a:fld>
            <a:endParaRPr lang="en-US">
              <a:solidFill>
                <a:srgbClr val="000000">
                  <a:lumMod val="65000"/>
                  <a:lumOff val="35000"/>
                </a:srgbClr>
              </a:solidFill>
            </a:endParaRPr>
          </a:p>
        </p:txBody>
      </p:sp>
      <p:sp>
        <p:nvSpPr>
          <p:cNvPr id="4" name="Rectangle 3"/>
          <p:cNvSpPr/>
          <p:nvPr/>
        </p:nvSpPr>
        <p:spPr bwMode="auto">
          <a:xfrm>
            <a:off x="228600" y="1203665"/>
            <a:ext cx="2057400" cy="793070"/>
          </a:xfrm>
          <a:prstGeom prst="rect">
            <a:avLst/>
          </a:prstGeom>
          <a:solidFill>
            <a:srgbClr val="6DCFF6"/>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72000" tIns="108000" rIns="72000" bIns="144000" numCol="1" rtlCol="0" anchor="ctr" anchorCtr="1" compatLnSpc="1">
            <a:prstTxWarp prst="textNoShape">
              <a:avLst/>
            </a:prstTxWarp>
            <a:spAutoFit/>
          </a:bodyPr>
          <a:lstStyle/>
          <a:p>
            <a:pPr marL="0" marR="0" indent="0" algn="l" defTabSz="914400" rtl="0" eaLnBrk="0" fontAlgn="base" latinLnBrk="0" hangingPunct="0">
              <a:spcBef>
                <a:spcPts val="600"/>
              </a:spcBef>
              <a:spcAft>
                <a:spcPct val="0"/>
              </a:spcAft>
              <a:buClrTx/>
              <a:buSzTx/>
              <a:buFontTx/>
              <a:buNone/>
              <a:tabLst/>
            </a:pPr>
            <a:r>
              <a:rPr lang="en-US" sz="1500" b="1" dirty="0" smtClean="0">
                <a:solidFill>
                  <a:schemeClr val="tx2"/>
                </a:solidFill>
              </a:rPr>
              <a:t>Health Policy </a:t>
            </a:r>
          </a:p>
          <a:p>
            <a:pPr marL="0" marR="0" indent="0" algn="l" defTabSz="914400" rtl="0" eaLnBrk="0" fontAlgn="base" latinLnBrk="0" hangingPunct="0">
              <a:spcBef>
                <a:spcPts val="600"/>
              </a:spcBef>
              <a:spcAft>
                <a:spcPct val="0"/>
              </a:spcAft>
              <a:buClrTx/>
              <a:buSzTx/>
              <a:buFontTx/>
              <a:buNone/>
              <a:tabLst/>
            </a:pPr>
            <a:r>
              <a:rPr lang="en-US" sz="1500" b="1" dirty="0" smtClean="0">
                <a:solidFill>
                  <a:schemeClr val="tx2"/>
                </a:solidFill>
              </a:rPr>
              <a:t>Research</a:t>
            </a:r>
            <a:endParaRPr lang="en-US" sz="1500" b="1" dirty="0" smtClean="0">
              <a:solidFill>
                <a:schemeClr val="tx2"/>
              </a:solidFill>
            </a:endParaRPr>
          </a:p>
        </p:txBody>
      </p:sp>
      <p:sp>
        <p:nvSpPr>
          <p:cNvPr id="7" name="Rectangle 6"/>
          <p:cNvSpPr/>
          <p:nvPr/>
        </p:nvSpPr>
        <p:spPr bwMode="auto">
          <a:xfrm>
            <a:off x="2438400" y="1242137"/>
            <a:ext cx="2057400" cy="716126"/>
          </a:xfrm>
          <a:prstGeom prst="rect">
            <a:avLst/>
          </a:prstGeom>
          <a:solidFill>
            <a:srgbClr val="6DCFF6"/>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72000" tIns="108000" rIns="72000" bIns="144000" numCol="1" rtlCol="0" anchor="ctr" anchorCtr="1" compatLnSpc="1">
            <a:prstTxWarp prst="textNoShape">
              <a:avLst/>
            </a:prstTxWarp>
            <a:spAutoFit/>
          </a:bodyPr>
          <a:lstStyle/>
          <a:p>
            <a:pPr marL="0" marR="0" indent="0" algn="ctr" defTabSz="914400" rtl="0" eaLnBrk="0" fontAlgn="base" latinLnBrk="0" hangingPunct="0">
              <a:spcBef>
                <a:spcPts val="600"/>
              </a:spcBef>
              <a:spcAft>
                <a:spcPct val="0"/>
              </a:spcAft>
              <a:buClrTx/>
              <a:buSzTx/>
              <a:buFontTx/>
              <a:buNone/>
              <a:tabLst/>
            </a:pPr>
            <a:r>
              <a:rPr lang="en-US" sz="1500" b="1" dirty="0" smtClean="0">
                <a:solidFill>
                  <a:schemeClr val="tx2"/>
                </a:solidFill>
              </a:rPr>
              <a:t>Health Outcomes Research</a:t>
            </a:r>
            <a:endParaRPr lang="en-US" sz="1500" b="1" dirty="0" smtClean="0">
              <a:solidFill>
                <a:schemeClr val="tx2"/>
              </a:solidFill>
            </a:endParaRPr>
          </a:p>
        </p:txBody>
      </p:sp>
      <p:sp>
        <p:nvSpPr>
          <p:cNvPr id="8" name="Rectangle 7"/>
          <p:cNvSpPr/>
          <p:nvPr/>
        </p:nvSpPr>
        <p:spPr bwMode="auto">
          <a:xfrm>
            <a:off x="4648200" y="1203665"/>
            <a:ext cx="2057400" cy="793070"/>
          </a:xfrm>
          <a:prstGeom prst="rect">
            <a:avLst/>
          </a:prstGeom>
          <a:solidFill>
            <a:srgbClr val="6DCFF6"/>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72000" tIns="108000" rIns="72000" bIns="144000" numCol="1" rtlCol="0" anchor="ctr" anchorCtr="1" compatLnSpc="1">
            <a:prstTxWarp prst="textNoShape">
              <a:avLst/>
            </a:prstTxWarp>
            <a:spAutoFit/>
          </a:bodyPr>
          <a:lstStyle/>
          <a:p>
            <a:pPr marL="0" marR="0" indent="0" algn="ctr" defTabSz="914400" rtl="0" eaLnBrk="0" fontAlgn="base" latinLnBrk="0" hangingPunct="0">
              <a:spcBef>
                <a:spcPts val="600"/>
              </a:spcBef>
              <a:spcAft>
                <a:spcPct val="0"/>
              </a:spcAft>
              <a:buClrTx/>
              <a:buSzTx/>
              <a:buFontTx/>
              <a:buNone/>
              <a:tabLst/>
            </a:pPr>
            <a:r>
              <a:rPr lang="en-US" sz="1500" b="1" dirty="0" smtClean="0">
                <a:solidFill>
                  <a:schemeClr val="tx2"/>
                </a:solidFill>
              </a:rPr>
              <a:t>Population and </a:t>
            </a:r>
          </a:p>
          <a:p>
            <a:pPr marL="0" marR="0" indent="0" algn="ctr" defTabSz="914400" rtl="0" eaLnBrk="0" fontAlgn="base" latinLnBrk="0" hangingPunct="0">
              <a:spcBef>
                <a:spcPts val="600"/>
              </a:spcBef>
              <a:spcAft>
                <a:spcPct val="0"/>
              </a:spcAft>
              <a:buClrTx/>
              <a:buSzTx/>
              <a:buFontTx/>
              <a:buNone/>
              <a:tabLst/>
            </a:pPr>
            <a:r>
              <a:rPr lang="en-US" sz="1500" b="1" dirty="0" smtClean="0">
                <a:solidFill>
                  <a:schemeClr val="tx2"/>
                </a:solidFill>
              </a:rPr>
              <a:t>Public Health</a:t>
            </a:r>
            <a:endParaRPr lang="en-US" sz="1500" b="1" dirty="0" smtClean="0">
              <a:solidFill>
                <a:schemeClr val="tx2"/>
              </a:solidFill>
            </a:endParaRPr>
          </a:p>
        </p:txBody>
      </p:sp>
      <p:sp>
        <p:nvSpPr>
          <p:cNvPr id="9" name="Rectangle 8"/>
          <p:cNvSpPr/>
          <p:nvPr/>
        </p:nvSpPr>
        <p:spPr bwMode="auto">
          <a:xfrm>
            <a:off x="6858000" y="1203665"/>
            <a:ext cx="2057400" cy="793070"/>
          </a:xfrm>
          <a:prstGeom prst="rect">
            <a:avLst/>
          </a:prstGeom>
          <a:solidFill>
            <a:srgbClr val="6DCFF6"/>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72000" tIns="108000" rIns="72000" bIns="144000" numCol="1" rtlCol="0" anchor="ctr" anchorCtr="1" compatLnSpc="1">
            <a:prstTxWarp prst="textNoShape">
              <a:avLst/>
            </a:prstTxWarp>
            <a:spAutoFit/>
          </a:bodyPr>
          <a:lstStyle/>
          <a:p>
            <a:pPr marL="0" marR="0" indent="0" algn="ctr" defTabSz="914400" rtl="0" eaLnBrk="0" fontAlgn="base" latinLnBrk="0" hangingPunct="0">
              <a:spcBef>
                <a:spcPts val="600"/>
              </a:spcBef>
              <a:spcAft>
                <a:spcPct val="0"/>
              </a:spcAft>
              <a:buClrTx/>
              <a:buSzTx/>
              <a:buFontTx/>
              <a:buNone/>
              <a:tabLst/>
            </a:pPr>
            <a:r>
              <a:rPr lang="en-US" sz="1500" b="1" dirty="0" smtClean="0">
                <a:solidFill>
                  <a:schemeClr val="tx2"/>
                </a:solidFill>
              </a:rPr>
              <a:t>Translational </a:t>
            </a:r>
          </a:p>
          <a:p>
            <a:pPr marL="0" marR="0" indent="0" algn="ctr" defTabSz="914400" rtl="0" eaLnBrk="0" fontAlgn="base" latinLnBrk="0" hangingPunct="0">
              <a:spcBef>
                <a:spcPts val="600"/>
              </a:spcBef>
              <a:spcAft>
                <a:spcPct val="0"/>
              </a:spcAft>
              <a:buClrTx/>
              <a:buSzTx/>
              <a:buFontTx/>
              <a:buNone/>
              <a:tabLst/>
            </a:pPr>
            <a:r>
              <a:rPr lang="en-US" sz="1500" b="1" dirty="0" smtClean="0">
                <a:solidFill>
                  <a:schemeClr val="tx2"/>
                </a:solidFill>
              </a:rPr>
              <a:t>Research</a:t>
            </a:r>
            <a:endParaRPr lang="en-US" sz="1500" b="1" dirty="0" smtClean="0">
              <a:solidFill>
                <a:schemeClr val="tx2"/>
              </a:solidFill>
            </a:endParaRPr>
          </a:p>
        </p:txBody>
      </p:sp>
      <p:sp>
        <p:nvSpPr>
          <p:cNvPr id="11" name="Rectangle 10"/>
          <p:cNvSpPr/>
          <p:nvPr/>
        </p:nvSpPr>
        <p:spPr bwMode="auto">
          <a:xfrm>
            <a:off x="304800" y="4724400"/>
            <a:ext cx="2057400" cy="793070"/>
          </a:xfrm>
          <a:prstGeom prst="rect">
            <a:avLst/>
          </a:prstGeom>
          <a:solidFill>
            <a:schemeClr val="accent5">
              <a:lumMod val="40000"/>
              <a:lumOff val="60000"/>
            </a:schemeClr>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72000" tIns="108000" rIns="72000" bIns="144000" numCol="1" rtlCol="0" anchor="ctr" anchorCtr="1" compatLnSpc="1">
            <a:prstTxWarp prst="textNoShape">
              <a:avLst/>
            </a:prstTxWarp>
            <a:spAutoFit/>
          </a:bodyPr>
          <a:lstStyle/>
          <a:p>
            <a:pPr marL="0" marR="0" indent="0" algn="ctr" defTabSz="914400" rtl="0" eaLnBrk="0" fontAlgn="base" latinLnBrk="0" hangingPunct="0">
              <a:spcBef>
                <a:spcPts val="600"/>
              </a:spcBef>
              <a:spcAft>
                <a:spcPct val="0"/>
              </a:spcAft>
              <a:buClrTx/>
              <a:buSzTx/>
              <a:buFontTx/>
              <a:buNone/>
              <a:tabLst/>
            </a:pPr>
            <a:r>
              <a:rPr lang="en-US" sz="1500" b="1" dirty="0" smtClean="0">
                <a:solidFill>
                  <a:schemeClr val="tx2"/>
                </a:solidFill>
              </a:rPr>
              <a:t>Clinical Trials </a:t>
            </a:r>
          </a:p>
          <a:p>
            <a:pPr marL="0" marR="0" indent="0" algn="ctr" defTabSz="914400" rtl="0" eaLnBrk="0" fontAlgn="base" latinLnBrk="0" hangingPunct="0">
              <a:spcBef>
                <a:spcPts val="600"/>
              </a:spcBef>
              <a:spcAft>
                <a:spcPct val="0"/>
              </a:spcAft>
              <a:buClrTx/>
              <a:buSzTx/>
              <a:buFontTx/>
              <a:buNone/>
              <a:tabLst/>
            </a:pPr>
            <a:r>
              <a:rPr lang="en-US" sz="1500" b="1" dirty="0" smtClean="0">
                <a:solidFill>
                  <a:schemeClr val="tx2"/>
                </a:solidFill>
              </a:rPr>
              <a:t>of Drugs</a:t>
            </a:r>
            <a:endParaRPr lang="en-US" sz="1500" b="1" dirty="0" smtClean="0">
              <a:solidFill>
                <a:schemeClr val="tx2"/>
              </a:solidFill>
            </a:endParaRPr>
          </a:p>
        </p:txBody>
      </p:sp>
      <p:sp>
        <p:nvSpPr>
          <p:cNvPr id="12" name="Rectangle 11"/>
          <p:cNvSpPr/>
          <p:nvPr/>
        </p:nvSpPr>
        <p:spPr bwMode="auto">
          <a:xfrm>
            <a:off x="2514600" y="4708865"/>
            <a:ext cx="2057400" cy="793070"/>
          </a:xfrm>
          <a:prstGeom prst="rect">
            <a:avLst/>
          </a:prstGeom>
          <a:solidFill>
            <a:schemeClr val="accent5">
              <a:lumMod val="40000"/>
              <a:lumOff val="60000"/>
            </a:schemeClr>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72000" tIns="108000" rIns="72000" bIns="144000" numCol="1" rtlCol="0" anchor="ctr" anchorCtr="1" compatLnSpc="1">
            <a:prstTxWarp prst="textNoShape">
              <a:avLst/>
            </a:prstTxWarp>
            <a:spAutoFit/>
          </a:bodyPr>
          <a:lstStyle/>
          <a:p>
            <a:pPr marL="0" marR="0" indent="0" algn="ctr" defTabSz="914400" rtl="0" eaLnBrk="0" fontAlgn="base" latinLnBrk="0" hangingPunct="0">
              <a:spcBef>
                <a:spcPts val="600"/>
              </a:spcBef>
              <a:spcAft>
                <a:spcPct val="0"/>
              </a:spcAft>
              <a:buClrTx/>
              <a:buSzTx/>
              <a:buFontTx/>
              <a:buNone/>
              <a:tabLst/>
            </a:pPr>
            <a:r>
              <a:rPr lang="en-US" sz="1500" b="1" dirty="0" smtClean="0">
                <a:solidFill>
                  <a:schemeClr val="tx2"/>
                </a:solidFill>
              </a:rPr>
              <a:t>Clinical Trials </a:t>
            </a:r>
          </a:p>
          <a:p>
            <a:pPr marL="0" marR="0" indent="0" algn="ctr" defTabSz="914400" rtl="0" eaLnBrk="0" fontAlgn="base" latinLnBrk="0" hangingPunct="0">
              <a:spcBef>
                <a:spcPts val="600"/>
              </a:spcBef>
              <a:spcAft>
                <a:spcPct val="0"/>
              </a:spcAft>
              <a:buClrTx/>
              <a:buSzTx/>
              <a:buFontTx/>
              <a:buNone/>
              <a:tabLst/>
            </a:pPr>
            <a:r>
              <a:rPr lang="en-US" sz="1500" b="1" dirty="0" smtClean="0">
                <a:solidFill>
                  <a:schemeClr val="tx2"/>
                </a:solidFill>
              </a:rPr>
              <a:t>of Devices</a:t>
            </a:r>
            <a:endParaRPr lang="en-US" sz="1500" b="1" dirty="0" smtClean="0">
              <a:solidFill>
                <a:schemeClr val="tx2"/>
              </a:solidFill>
            </a:endParaRPr>
          </a:p>
        </p:txBody>
      </p:sp>
      <p:sp>
        <p:nvSpPr>
          <p:cNvPr id="13" name="Rectangle 12"/>
          <p:cNvSpPr/>
          <p:nvPr/>
        </p:nvSpPr>
        <p:spPr bwMode="auto">
          <a:xfrm>
            <a:off x="4724400" y="4708865"/>
            <a:ext cx="2057400" cy="793070"/>
          </a:xfrm>
          <a:prstGeom prst="rect">
            <a:avLst/>
          </a:prstGeom>
          <a:solidFill>
            <a:schemeClr val="accent5">
              <a:lumMod val="40000"/>
              <a:lumOff val="60000"/>
            </a:schemeClr>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72000" tIns="108000" rIns="72000" bIns="144000" numCol="1" rtlCol="0" anchor="ctr" anchorCtr="1" compatLnSpc="1">
            <a:prstTxWarp prst="textNoShape">
              <a:avLst/>
            </a:prstTxWarp>
            <a:spAutoFit/>
          </a:bodyPr>
          <a:lstStyle/>
          <a:p>
            <a:pPr marL="0" marR="0" indent="0" algn="ctr" defTabSz="914400" rtl="0" eaLnBrk="0" fontAlgn="base" latinLnBrk="0" hangingPunct="0">
              <a:spcBef>
                <a:spcPts val="600"/>
              </a:spcBef>
              <a:spcAft>
                <a:spcPct val="0"/>
              </a:spcAft>
              <a:buClrTx/>
              <a:buSzTx/>
              <a:buFontTx/>
              <a:buNone/>
              <a:tabLst/>
            </a:pPr>
            <a:r>
              <a:rPr lang="en-US" sz="1500" b="1" dirty="0" smtClean="0">
                <a:solidFill>
                  <a:schemeClr val="tx2"/>
                </a:solidFill>
              </a:rPr>
              <a:t>Clinical Trials of</a:t>
            </a:r>
          </a:p>
          <a:p>
            <a:pPr marL="0" marR="0" indent="0" algn="ctr" defTabSz="914400" rtl="0" eaLnBrk="0" fontAlgn="base" latinLnBrk="0" hangingPunct="0">
              <a:spcBef>
                <a:spcPts val="600"/>
              </a:spcBef>
              <a:spcAft>
                <a:spcPct val="0"/>
              </a:spcAft>
              <a:buClrTx/>
              <a:buSzTx/>
              <a:buFontTx/>
              <a:buNone/>
              <a:tabLst/>
            </a:pPr>
            <a:r>
              <a:rPr lang="en-US" sz="1500" b="1" dirty="0" smtClean="0">
                <a:solidFill>
                  <a:schemeClr val="tx2"/>
                </a:solidFill>
              </a:rPr>
              <a:t>Diagnostics</a:t>
            </a:r>
            <a:endParaRPr lang="en-US" sz="1500" b="1" dirty="0" smtClean="0">
              <a:solidFill>
                <a:schemeClr val="tx2"/>
              </a:solidFill>
            </a:endParaRPr>
          </a:p>
        </p:txBody>
      </p:sp>
      <p:sp>
        <p:nvSpPr>
          <p:cNvPr id="14" name="Rectangle 13"/>
          <p:cNvSpPr/>
          <p:nvPr/>
        </p:nvSpPr>
        <p:spPr bwMode="auto">
          <a:xfrm>
            <a:off x="6858000" y="4708865"/>
            <a:ext cx="2057400" cy="793070"/>
          </a:xfrm>
          <a:prstGeom prst="rect">
            <a:avLst/>
          </a:prstGeom>
          <a:solidFill>
            <a:schemeClr val="accent5">
              <a:lumMod val="40000"/>
              <a:lumOff val="60000"/>
            </a:schemeClr>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72000" tIns="108000" rIns="72000" bIns="144000" numCol="1" rtlCol="0" anchor="ctr" anchorCtr="1" compatLnSpc="1">
            <a:prstTxWarp prst="textNoShape">
              <a:avLst/>
            </a:prstTxWarp>
            <a:spAutoFit/>
          </a:bodyPr>
          <a:lstStyle/>
          <a:p>
            <a:pPr marL="0" marR="0" indent="0" algn="ctr" defTabSz="914400" rtl="0" eaLnBrk="0" fontAlgn="base" latinLnBrk="0" hangingPunct="0">
              <a:spcBef>
                <a:spcPts val="600"/>
              </a:spcBef>
              <a:spcAft>
                <a:spcPct val="0"/>
              </a:spcAft>
              <a:buClrTx/>
              <a:buSzTx/>
              <a:buFontTx/>
              <a:buNone/>
              <a:tabLst/>
            </a:pPr>
            <a:r>
              <a:rPr lang="en-US" sz="1500" b="1" dirty="0" smtClean="0">
                <a:solidFill>
                  <a:schemeClr val="tx2"/>
                </a:solidFill>
              </a:rPr>
              <a:t>Clinical Trials of</a:t>
            </a:r>
          </a:p>
          <a:p>
            <a:pPr marL="0" marR="0" indent="0" algn="ctr" defTabSz="914400" rtl="0" eaLnBrk="0" fontAlgn="base" latinLnBrk="0" hangingPunct="0">
              <a:spcBef>
                <a:spcPts val="600"/>
              </a:spcBef>
              <a:spcAft>
                <a:spcPct val="0"/>
              </a:spcAft>
              <a:buClrTx/>
              <a:buSzTx/>
              <a:buFontTx/>
              <a:buNone/>
              <a:tabLst/>
            </a:pPr>
            <a:r>
              <a:rPr lang="en-US" sz="1500" b="1" dirty="0" smtClean="0">
                <a:solidFill>
                  <a:schemeClr val="tx2"/>
                </a:solidFill>
              </a:rPr>
              <a:t>Models of Care</a:t>
            </a:r>
            <a:endParaRPr lang="en-US" sz="1500" b="1" dirty="0" smtClean="0">
              <a:solidFill>
                <a:schemeClr val="tx2"/>
              </a:solidFill>
            </a:endParaRPr>
          </a:p>
        </p:txBody>
      </p:sp>
      <p:sp>
        <p:nvSpPr>
          <p:cNvPr id="15" name="Rectangle 14"/>
          <p:cNvSpPr/>
          <p:nvPr/>
        </p:nvSpPr>
        <p:spPr bwMode="auto">
          <a:xfrm>
            <a:off x="2209800" y="2462081"/>
            <a:ext cx="4419600" cy="562238"/>
          </a:xfrm>
          <a:prstGeom prst="rect">
            <a:avLst/>
          </a:prstGeom>
          <a:solidFill>
            <a:schemeClr val="accent2">
              <a:lumMod val="60000"/>
              <a:lumOff val="40000"/>
            </a:schemeClr>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72000" tIns="108000" rIns="72000" bIns="144000" numCol="1" rtlCol="0" anchor="ctr" anchorCtr="1" compatLnSpc="1">
            <a:prstTxWarp prst="textNoShape">
              <a:avLst/>
            </a:prstTxWarp>
            <a:spAutoFit/>
          </a:bodyPr>
          <a:lstStyle/>
          <a:p>
            <a:pPr marL="0" marR="0" indent="0" algn="ctr" defTabSz="914400" rtl="0" eaLnBrk="0" fontAlgn="base" latinLnBrk="0" hangingPunct="0">
              <a:spcBef>
                <a:spcPts val="600"/>
              </a:spcBef>
              <a:spcAft>
                <a:spcPct val="0"/>
              </a:spcAft>
              <a:buClrTx/>
              <a:buSzTx/>
              <a:buFontTx/>
              <a:buNone/>
              <a:tabLst/>
            </a:pPr>
            <a:r>
              <a:rPr lang="en-US" sz="2000" b="1" dirty="0" smtClean="0">
                <a:solidFill>
                  <a:schemeClr val="tx2"/>
                </a:solidFill>
              </a:rPr>
              <a:t>Research Involving Patients</a:t>
            </a:r>
            <a:endParaRPr lang="en-US" sz="2000" b="1" dirty="0" smtClean="0">
              <a:solidFill>
                <a:schemeClr val="tx2"/>
              </a:solidFill>
            </a:endParaRPr>
          </a:p>
        </p:txBody>
      </p:sp>
      <p:sp>
        <p:nvSpPr>
          <p:cNvPr id="16" name="Rectangle 15"/>
          <p:cNvSpPr/>
          <p:nvPr/>
        </p:nvSpPr>
        <p:spPr bwMode="auto">
          <a:xfrm>
            <a:off x="2209800" y="3315670"/>
            <a:ext cx="2057400" cy="531460"/>
          </a:xfrm>
          <a:prstGeom prst="rect">
            <a:avLst/>
          </a:prstGeom>
          <a:solidFill>
            <a:schemeClr val="bg2">
              <a:lumMod val="40000"/>
              <a:lumOff val="60000"/>
            </a:schemeClr>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72000" tIns="108000" rIns="72000" bIns="144000" numCol="1" rtlCol="0" anchor="ctr" anchorCtr="1" compatLnSpc="1">
            <a:prstTxWarp prst="textNoShape">
              <a:avLst/>
            </a:prstTxWarp>
            <a:spAutoFit/>
          </a:bodyPr>
          <a:lstStyle/>
          <a:p>
            <a:pPr marL="0" marR="0" indent="0" algn="ctr" defTabSz="914400" rtl="0" eaLnBrk="0" fontAlgn="base" latinLnBrk="0" hangingPunct="0">
              <a:spcBef>
                <a:spcPts val="600"/>
              </a:spcBef>
              <a:spcAft>
                <a:spcPct val="0"/>
              </a:spcAft>
              <a:buClrTx/>
              <a:buSzTx/>
              <a:buFontTx/>
              <a:buNone/>
              <a:tabLst/>
            </a:pPr>
            <a:r>
              <a:rPr lang="en-US" b="1" dirty="0" smtClean="0">
                <a:solidFill>
                  <a:schemeClr val="tx2"/>
                </a:solidFill>
              </a:rPr>
              <a:t>Reduce Costs</a:t>
            </a:r>
            <a:endParaRPr lang="en-US" b="1" dirty="0" smtClean="0">
              <a:solidFill>
                <a:schemeClr val="tx2"/>
              </a:solidFill>
            </a:endParaRPr>
          </a:p>
        </p:txBody>
      </p:sp>
      <p:sp>
        <p:nvSpPr>
          <p:cNvPr id="17" name="Rectangle 16"/>
          <p:cNvSpPr/>
          <p:nvPr/>
        </p:nvSpPr>
        <p:spPr bwMode="auto">
          <a:xfrm>
            <a:off x="4572000" y="3315670"/>
            <a:ext cx="2057400" cy="531460"/>
          </a:xfrm>
          <a:prstGeom prst="rect">
            <a:avLst/>
          </a:prstGeom>
          <a:solidFill>
            <a:schemeClr val="bg2">
              <a:lumMod val="40000"/>
              <a:lumOff val="60000"/>
            </a:schemeClr>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72000" tIns="108000" rIns="72000" bIns="144000" numCol="1" rtlCol="0" anchor="ctr" anchorCtr="1" compatLnSpc="1">
            <a:prstTxWarp prst="textNoShape">
              <a:avLst/>
            </a:prstTxWarp>
            <a:spAutoFit/>
          </a:bodyPr>
          <a:lstStyle/>
          <a:p>
            <a:pPr marL="0" marR="0" indent="0" algn="ctr" defTabSz="914400" rtl="0" eaLnBrk="0" fontAlgn="base" latinLnBrk="0" hangingPunct="0">
              <a:spcBef>
                <a:spcPts val="600"/>
              </a:spcBef>
              <a:spcAft>
                <a:spcPct val="0"/>
              </a:spcAft>
              <a:buClrTx/>
              <a:buSzTx/>
              <a:buFontTx/>
              <a:buNone/>
              <a:tabLst/>
            </a:pPr>
            <a:r>
              <a:rPr lang="en-US" b="1" dirty="0" smtClean="0">
                <a:solidFill>
                  <a:schemeClr val="tx2"/>
                </a:solidFill>
              </a:rPr>
              <a:t>Improve Health</a:t>
            </a:r>
            <a:endParaRPr lang="en-US" b="1" dirty="0" smtClean="0">
              <a:solidFill>
                <a:schemeClr val="tx2"/>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196" y="278344"/>
            <a:ext cx="7853493" cy="914400"/>
          </a:xfrm>
        </p:spPr>
        <p:txBody>
          <a:bodyPr/>
          <a:lstStyle/>
          <a:p>
            <a:pPr algn="ctr"/>
            <a:r>
              <a:rPr lang="en-US" dirty="0" smtClean="0">
                <a:solidFill>
                  <a:schemeClr val="tx2"/>
                </a:solidFill>
              </a:rPr>
              <a:t>The Translational Research Cycle </a:t>
            </a:r>
            <a:r>
              <a:rPr lang="en-US" sz="2800" i="1" dirty="0" smtClean="0">
                <a:solidFill>
                  <a:srgbClr val="00B050"/>
                </a:solidFill>
              </a:rPr>
              <a:t/>
            </a:r>
            <a:br>
              <a:rPr lang="en-US" sz="2800" i="1" dirty="0" smtClean="0">
                <a:solidFill>
                  <a:srgbClr val="00B050"/>
                </a:solidFill>
              </a:rPr>
            </a:br>
            <a:r>
              <a:rPr lang="en-US" sz="2800" dirty="0" smtClean="0">
                <a:solidFill>
                  <a:schemeClr val="tx2"/>
                </a:solidFill>
              </a:rPr>
              <a:t>The </a:t>
            </a:r>
            <a:r>
              <a:rPr lang="en-US" sz="2800" dirty="0" err="1" smtClean="0">
                <a:solidFill>
                  <a:schemeClr val="tx2"/>
                </a:solidFill>
              </a:rPr>
              <a:t>Biobank</a:t>
            </a:r>
            <a:r>
              <a:rPr lang="en-US" sz="2800" dirty="0" smtClean="0">
                <a:solidFill>
                  <a:schemeClr val="tx2"/>
                </a:solidFill>
              </a:rPr>
              <a:t> is Essential to Provide Solutions</a:t>
            </a:r>
            <a:endParaRPr lang="en-US" dirty="0">
              <a:solidFill>
                <a:schemeClr val="tx2"/>
              </a:solidFill>
            </a:endParaRPr>
          </a:p>
        </p:txBody>
      </p:sp>
      <p:sp>
        <p:nvSpPr>
          <p:cNvPr id="3" name="Slide Number Placeholder 2"/>
          <p:cNvSpPr>
            <a:spLocks noGrp="1"/>
          </p:cNvSpPr>
          <p:nvPr>
            <p:ph type="sldNum" sz="quarter" idx="10"/>
          </p:nvPr>
        </p:nvSpPr>
        <p:spPr>
          <a:xfrm>
            <a:off x="5257800" y="6427788"/>
            <a:ext cx="3869108" cy="365125"/>
          </a:xfrm>
        </p:spPr>
        <p:txBody>
          <a:bodyPr/>
          <a:lstStyle/>
          <a:p>
            <a:r>
              <a:rPr lang="en-US" b="1" dirty="0" smtClean="0">
                <a:solidFill>
                  <a:schemeClr val="tx2"/>
                </a:solidFill>
              </a:rPr>
              <a:t>Adapted from Dr. Bruce McManus, UBC</a:t>
            </a:r>
            <a:endParaRPr lang="en-US" b="1" dirty="0">
              <a:solidFill>
                <a:schemeClr val="tx2"/>
              </a:solidFill>
            </a:endParaRPr>
          </a:p>
        </p:txBody>
      </p:sp>
      <p:sp>
        <p:nvSpPr>
          <p:cNvPr id="19" name="U-Turn Arrow 18"/>
          <p:cNvSpPr/>
          <p:nvPr/>
        </p:nvSpPr>
        <p:spPr>
          <a:xfrm flipV="1">
            <a:off x="5130292" y="5323927"/>
            <a:ext cx="1481328" cy="524256"/>
          </a:xfrm>
          <a:prstGeom prst="uturnArrow">
            <a:avLst>
              <a:gd name="adj1" fmla="val 25000"/>
              <a:gd name="adj2" fmla="val 25000"/>
              <a:gd name="adj3" fmla="val 25000"/>
              <a:gd name="adj4" fmla="val 43750"/>
              <a:gd name="adj5" fmla="val 100000"/>
            </a:avLst>
          </a:prstGeom>
          <a:solidFill>
            <a:schemeClr val="tx2"/>
          </a:solidFill>
          <a:ln w="25400" cap="flat" cmpd="sng" algn="ctr">
            <a:noFill/>
            <a:prstDash val="solid"/>
          </a:ln>
          <a:effectLst/>
        </p:spPr>
        <p:txBody>
          <a:bodyPr rtlCol="0" anchor="ctr"/>
          <a:lstStyle/>
          <a:p>
            <a:pPr algn="ctr">
              <a:defRPr/>
            </a:pPr>
            <a:endParaRPr lang="en-US" kern="0" smtClean="0">
              <a:solidFill>
                <a:srgbClr val="DD8047"/>
              </a:solidFill>
            </a:endParaRPr>
          </a:p>
        </p:txBody>
      </p:sp>
      <p:sp>
        <p:nvSpPr>
          <p:cNvPr id="20" name="Oval 19"/>
          <p:cNvSpPr>
            <a:spLocks noChangeAspect="1"/>
          </p:cNvSpPr>
          <p:nvPr/>
        </p:nvSpPr>
        <p:spPr>
          <a:xfrm>
            <a:off x="2753572" y="3047791"/>
            <a:ext cx="2376000" cy="2376000"/>
          </a:xfrm>
          <a:prstGeom prst="ellipse">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b="1" kern="0" dirty="0" smtClean="0">
                <a:solidFill>
                  <a:schemeClr val="tx2"/>
                </a:solidFill>
                <a:latin typeface="Arial" pitchFamily="34" charset="0"/>
                <a:cs typeface="Arial" pitchFamily="34" charset="0"/>
              </a:rPr>
              <a:t>Translational Research Cycle</a:t>
            </a:r>
            <a:endParaRPr lang="en-US" b="1" kern="0" dirty="0" smtClean="0">
              <a:solidFill>
                <a:schemeClr val="tx2"/>
              </a:solidFill>
              <a:latin typeface="Arial" pitchFamily="34" charset="0"/>
              <a:cs typeface="Arial" pitchFamily="34" charset="0"/>
            </a:endParaRPr>
          </a:p>
        </p:txBody>
      </p:sp>
      <p:sp>
        <p:nvSpPr>
          <p:cNvPr id="21" name="Circular Arrow 20"/>
          <p:cNvSpPr>
            <a:spLocks noChangeAspect="1"/>
          </p:cNvSpPr>
          <p:nvPr/>
        </p:nvSpPr>
        <p:spPr>
          <a:xfrm rot="19268615">
            <a:off x="2000352" y="2326385"/>
            <a:ext cx="3882440" cy="3818812"/>
          </a:xfrm>
          <a:prstGeom prst="circularArrow">
            <a:avLst>
              <a:gd name="adj1" fmla="val 5310"/>
              <a:gd name="adj2" fmla="val 343918"/>
              <a:gd name="adj3" fmla="val 13911682"/>
              <a:gd name="adj4" fmla="val 14459205"/>
              <a:gd name="adj5" fmla="val 6195"/>
            </a:avLst>
          </a:prstGeom>
          <a:solidFill>
            <a:schemeClr val="tx2">
              <a:lumMod val="50000"/>
              <a:lumOff val="50000"/>
            </a:schemeClr>
          </a:solidFill>
          <a:ln w="9525" cap="flat" cmpd="sng" algn="ctr">
            <a:solidFill>
              <a:srgbClr val="7BA79D">
                <a:shade val="95000"/>
                <a:satMod val="105000"/>
              </a:srgbClr>
            </a:solidFill>
            <a:prstDash val="solid"/>
          </a:ln>
          <a:effectLst>
            <a:outerShdw blurRad="40000" dist="23000" dir="5400000" rotWithShape="0">
              <a:srgbClr val="000000">
                <a:alpha val="35000"/>
              </a:srgbClr>
            </a:outerShdw>
          </a:effectLst>
        </p:spPr>
      </p:sp>
      <p:sp>
        <p:nvSpPr>
          <p:cNvPr id="22" name="Rectangle 21"/>
          <p:cNvSpPr/>
          <p:nvPr/>
        </p:nvSpPr>
        <p:spPr>
          <a:xfrm>
            <a:off x="356566" y="2891623"/>
            <a:ext cx="2249982" cy="792480"/>
          </a:xfrm>
          <a:prstGeom prst="rect">
            <a:avLst/>
          </a:prstGeom>
          <a:solidFill>
            <a:srgbClr val="FFFFFF">
              <a:alpha val="69804"/>
            </a:srgbClr>
          </a:solidFill>
          <a:ln w="9525" cap="flat" cmpd="sng" algn="ctr">
            <a:solidFill>
              <a:srgbClr val="EBDDC3">
                <a:lumMod val="10000"/>
              </a:srgbClr>
            </a:solidFill>
            <a:prstDash val="solid"/>
          </a:ln>
          <a:effectLst/>
        </p:spPr>
        <p:txBody>
          <a:bodyPr rtlCol="0" anchor="ctr"/>
          <a:lstStyle/>
          <a:p>
            <a:pPr algn="ctr">
              <a:defRPr/>
            </a:pPr>
            <a:r>
              <a:rPr lang="en-US" sz="1400" b="1" kern="0" dirty="0" smtClean="0">
                <a:solidFill>
                  <a:schemeClr val="tx2"/>
                </a:solidFill>
                <a:latin typeface="Arial" pitchFamily="34" charset="0"/>
                <a:cs typeface="Arial" pitchFamily="34" charset="0"/>
              </a:rPr>
              <a:t>Investigative Models</a:t>
            </a:r>
            <a:r>
              <a:rPr lang="en-US" sz="900" b="1" kern="0" dirty="0" smtClean="0">
                <a:solidFill>
                  <a:schemeClr val="tx2"/>
                </a:solidFill>
                <a:latin typeface="Arial" pitchFamily="34" charset="0"/>
                <a:cs typeface="Arial" pitchFamily="34" charset="0"/>
              </a:rPr>
              <a:t/>
            </a:r>
            <a:br>
              <a:rPr lang="en-US" sz="900" b="1" kern="0" dirty="0" smtClean="0">
                <a:solidFill>
                  <a:schemeClr val="tx2"/>
                </a:solidFill>
                <a:latin typeface="Arial" pitchFamily="34" charset="0"/>
                <a:cs typeface="Arial" pitchFamily="34" charset="0"/>
              </a:rPr>
            </a:br>
            <a:r>
              <a:rPr lang="en-US" sz="1200" b="1" kern="0" dirty="0" smtClean="0">
                <a:solidFill>
                  <a:schemeClr val="tx2"/>
                </a:solidFill>
                <a:latin typeface="Arial" pitchFamily="34" charset="0"/>
                <a:cs typeface="Arial" pitchFamily="34" charset="0"/>
              </a:rPr>
              <a:t>Patients as Partners</a:t>
            </a:r>
            <a:br>
              <a:rPr lang="en-US" sz="1200" b="1" kern="0" dirty="0" smtClean="0">
                <a:solidFill>
                  <a:schemeClr val="tx2"/>
                </a:solidFill>
                <a:latin typeface="Arial" pitchFamily="34" charset="0"/>
                <a:cs typeface="Arial" pitchFamily="34" charset="0"/>
              </a:rPr>
            </a:br>
            <a:r>
              <a:rPr lang="en-US" sz="1200" b="1" kern="0" dirty="0" smtClean="0">
                <a:solidFill>
                  <a:schemeClr val="tx2"/>
                </a:solidFill>
                <a:latin typeface="Arial" pitchFamily="34" charset="0"/>
                <a:cs typeface="Arial" pitchFamily="34" charset="0"/>
              </a:rPr>
              <a:t>Models of Human Disease</a:t>
            </a:r>
            <a:endParaRPr lang="en-US" sz="900" b="1" kern="0" dirty="0" smtClean="0">
              <a:solidFill>
                <a:schemeClr val="tx2"/>
              </a:solidFill>
              <a:latin typeface="Arial" pitchFamily="34" charset="0"/>
              <a:cs typeface="Arial" pitchFamily="34" charset="0"/>
            </a:endParaRPr>
          </a:p>
        </p:txBody>
      </p:sp>
      <p:sp>
        <p:nvSpPr>
          <p:cNvPr id="23" name="Rectangle 22"/>
          <p:cNvSpPr/>
          <p:nvPr/>
        </p:nvSpPr>
        <p:spPr>
          <a:xfrm>
            <a:off x="2800815" y="1885783"/>
            <a:ext cx="2249982" cy="792480"/>
          </a:xfrm>
          <a:prstGeom prst="rect">
            <a:avLst/>
          </a:prstGeom>
          <a:solidFill>
            <a:schemeClr val="accent5">
              <a:lumMod val="20000"/>
              <a:lumOff val="80000"/>
              <a:alpha val="69804"/>
            </a:schemeClr>
          </a:solidFill>
          <a:ln w="9525" cap="flat" cmpd="sng" algn="ctr">
            <a:solidFill>
              <a:srgbClr val="EBDDC3">
                <a:lumMod val="10000"/>
              </a:srgbClr>
            </a:solidFill>
            <a:prstDash val="solid"/>
          </a:ln>
          <a:effectLst/>
        </p:spPr>
        <p:txBody>
          <a:bodyPr rtlCol="0" anchor="ctr"/>
          <a:lstStyle/>
          <a:p>
            <a:pPr algn="ctr">
              <a:defRPr/>
            </a:pPr>
            <a:r>
              <a:rPr lang="en-US" sz="1400" b="1" kern="0" dirty="0" err="1" smtClean="0">
                <a:solidFill>
                  <a:schemeClr val="tx2"/>
                </a:solidFill>
                <a:latin typeface="Arial" pitchFamily="34" charset="0"/>
                <a:cs typeface="Arial" pitchFamily="34" charset="0"/>
              </a:rPr>
              <a:t>Biobank</a:t>
            </a:r>
            <a:r>
              <a:rPr lang="en-US" sz="1400" b="1" kern="0" dirty="0" smtClean="0">
                <a:solidFill>
                  <a:schemeClr val="tx2"/>
                </a:solidFill>
                <a:latin typeface="Arial" pitchFamily="34" charset="0"/>
                <a:cs typeface="Arial" pitchFamily="34" charset="0"/>
              </a:rPr>
              <a:t/>
            </a:r>
            <a:br>
              <a:rPr lang="en-US" sz="1400" b="1" kern="0" dirty="0" smtClean="0">
                <a:solidFill>
                  <a:schemeClr val="tx2"/>
                </a:solidFill>
                <a:latin typeface="Arial" pitchFamily="34" charset="0"/>
                <a:cs typeface="Arial" pitchFamily="34" charset="0"/>
              </a:rPr>
            </a:br>
            <a:r>
              <a:rPr lang="en-US" sz="1200" kern="0" dirty="0" smtClean="0">
                <a:solidFill>
                  <a:schemeClr val="tx2"/>
                </a:solidFill>
                <a:latin typeface="Arial" pitchFamily="34" charset="0"/>
                <a:cs typeface="Arial" pitchFamily="34" charset="0"/>
              </a:rPr>
              <a:t>Tissues, Cells, Fluids, &amp; Products and Dry Data</a:t>
            </a:r>
            <a:endParaRPr lang="en-US" sz="900" kern="0" dirty="0" smtClean="0">
              <a:solidFill>
                <a:schemeClr val="tx2"/>
              </a:solidFill>
              <a:latin typeface="Arial" pitchFamily="34" charset="0"/>
              <a:cs typeface="Arial" pitchFamily="34" charset="0"/>
            </a:endParaRPr>
          </a:p>
        </p:txBody>
      </p:sp>
      <p:sp>
        <p:nvSpPr>
          <p:cNvPr id="24" name="Rectangle 23"/>
          <p:cNvSpPr/>
          <p:nvPr/>
        </p:nvSpPr>
        <p:spPr>
          <a:xfrm>
            <a:off x="5276038" y="3172039"/>
            <a:ext cx="2249982" cy="792480"/>
          </a:xfrm>
          <a:prstGeom prst="rect">
            <a:avLst/>
          </a:prstGeom>
          <a:solidFill>
            <a:srgbClr val="FFFFFF">
              <a:alpha val="69804"/>
            </a:srgbClr>
          </a:solidFill>
          <a:ln w="9525" cap="flat" cmpd="sng" algn="ctr">
            <a:solidFill>
              <a:srgbClr val="EBDDC3">
                <a:lumMod val="10000"/>
              </a:srgbClr>
            </a:solidFill>
            <a:prstDash val="solid"/>
          </a:ln>
          <a:effectLst/>
        </p:spPr>
        <p:txBody>
          <a:bodyPr rtlCol="0" anchor="ctr"/>
          <a:lstStyle/>
          <a:p>
            <a:pPr algn="ctr">
              <a:defRPr/>
            </a:pPr>
            <a:r>
              <a:rPr lang="en-US" sz="1400" b="1" kern="0" dirty="0" err="1" smtClean="0">
                <a:solidFill>
                  <a:schemeClr val="tx2"/>
                </a:solidFill>
                <a:latin typeface="Arial" pitchFamily="34" charset="0"/>
                <a:cs typeface="Arial" pitchFamily="34" charset="0"/>
              </a:rPr>
              <a:t>Pathophysiological</a:t>
            </a:r>
            <a:r>
              <a:rPr lang="en-US" sz="1400" b="1" kern="0" dirty="0" smtClean="0">
                <a:solidFill>
                  <a:schemeClr val="tx2"/>
                </a:solidFill>
                <a:latin typeface="Arial" pitchFamily="34" charset="0"/>
                <a:cs typeface="Arial" pitchFamily="34" charset="0"/>
              </a:rPr>
              <a:t> and </a:t>
            </a:r>
            <a:r>
              <a:rPr lang="en-US" sz="1400" b="1" kern="0" dirty="0" err="1" smtClean="0">
                <a:solidFill>
                  <a:schemeClr val="tx2"/>
                </a:solidFill>
                <a:latin typeface="Arial" pitchFamily="34" charset="0"/>
                <a:cs typeface="Arial" pitchFamily="34" charset="0"/>
              </a:rPr>
              <a:t>Sociobiological</a:t>
            </a:r>
            <a:r>
              <a:rPr lang="en-US" sz="1400" b="1" kern="0" dirty="0" smtClean="0">
                <a:solidFill>
                  <a:schemeClr val="tx2"/>
                </a:solidFill>
                <a:latin typeface="Arial" pitchFamily="34" charset="0"/>
                <a:cs typeface="Arial" pitchFamily="34" charset="0"/>
              </a:rPr>
              <a:t> Processes</a:t>
            </a:r>
            <a:endParaRPr lang="en-US" sz="900" kern="0" dirty="0" smtClean="0">
              <a:solidFill>
                <a:schemeClr val="tx2"/>
              </a:solidFill>
              <a:latin typeface="Arial" pitchFamily="34" charset="0"/>
              <a:cs typeface="Arial" pitchFamily="34" charset="0"/>
            </a:endParaRPr>
          </a:p>
        </p:txBody>
      </p:sp>
      <p:sp>
        <p:nvSpPr>
          <p:cNvPr id="25" name="Rectangle 24"/>
          <p:cNvSpPr/>
          <p:nvPr/>
        </p:nvSpPr>
        <p:spPr>
          <a:xfrm>
            <a:off x="5276038" y="4537543"/>
            <a:ext cx="2249982" cy="792480"/>
          </a:xfrm>
          <a:prstGeom prst="rect">
            <a:avLst/>
          </a:prstGeom>
          <a:solidFill>
            <a:srgbClr val="FFFFFF">
              <a:alpha val="69804"/>
            </a:srgbClr>
          </a:solidFill>
          <a:ln w="9525" cap="flat" cmpd="sng" algn="ctr">
            <a:solidFill>
              <a:srgbClr val="EBDDC3">
                <a:lumMod val="10000"/>
              </a:srgbClr>
            </a:solidFill>
            <a:prstDash val="solid"/>
          </a:ln>
          <a:effectLst/>
        </p:spPr>
        <p:txBody>
          <a:bodyPr rtlCol="0" anchor="ctr"/>
          <a:lstStyle/>
          <a:p>
            <a:pPr algn="ctr">
              <a:defRPr/>
            </a:pPr>
            <a:r>
              <a:rPr lang="en-US" sz="1400" b="1" kern="0" dirty="0" smtClean="0">
                <a:solidFill>
                  <a:schemeClr val="tx2"/>
                </a:solidFill>
                <a:latin typeface="Arial" pitchFamily="34" charset="0"/>
                <a:cs typeface="Arial" pitchFamily="34" charset="0"/>
              </a:rPr>
              <a:t>Identification of Novel Markers and Targets</a:t>
            </a:r>
            <a:endParaRPr lang="en-US" sz="900" kern="0" dirty="0" smtClean="0">
              <a:solidFill>
                <a:schemeClr val="tx2"/>
              </a:solidFill>
              <a:latin typeface="Arial" pitchFamily="34" charset="0"/>
              <a:cs typeface="Arial" pitchFamily="34" charset="0"/>
            </a:endParaRPr>
          </a:p>
        </p:txBody>
      </p:sp>
      <p:sp>
        <p:nvSpPr>
          <p:cNvPr id="26" name="Rectangle 25"/>
          <p:cNvSpPr/>
          <p:nvPr/>
        </p:nvSpPr>
        <p:spPr>
          <a:xfrm>
            <a:off x="2690453" y="5562600"/>
            <a:ext cx="2249982" cy="1295400"/>
          </a:xfrm>
          <a:prstGeom prst="rect">
            <a:avLst/>
          </a:prstGeom>
          <a:solidFill>
            <a:srgbClr val="FFFFFF">
              <a:alpha val="69804"/>
            </a:srgbClr>
          </a:solidFill>
          <a:ln w="9525" cap="flat" cmpd="sng" algn="ctr">
            <a:solidFill>
              <a:srgbClr val="EBDDC3">
                <a:lumMod val="10000"/>
              </a:srgbClr>
            </a:solidFill>
            <a:prstDash val="solid"/>
          </a:ln>
          <a:effectLst/>
        </p:spPr>
        <p:txBody>
          <a:bodyPr rtlCol="0" anchor="ctr"/>
          <a:lstStyle/>
          <a:p>
            <a:pPr algn="ctr">
              <a:defRPr/>
            </a:pPr>
            <a:r>
              <a:rPr lang="en-US" sz="1400" b="1" kern="0" dirty="0" smtClean="0">
                <a:solidFill>
                  <a:schemeClr val="tx2"/>
                </a:solidFill>
                <a:latin typeface="Arial" pitchFamily="34" charset="0"/>
                <a:cs typeface="Arial" pitchFamily="34" charset="0"/>
              </a:rPr>
              <a:t>Biomarker or Target Validation</a:t>
            </a:r>
            <a:r>
              <a:rPr lang="en-US" sz="1400" b="1" kern="0" dirty="0" smtClean="0">
                <a:solidFill>
                  <a:prstClr val="black">
                    <a:lumMod val="65000"/>
                    <a:lumOff val="35000"/>
                  </a:prstClr>
                </a:solidFill>
                <a:latin typeface="Arial" pitchFamily="34" charset="0"/>
                <a:cs typeface="Arial" pitchFamily="34" charset="0"/>
              </a:rPr>
              <a:t/>
            </a:r>
            <a:br>
              <a:rPr lang="en-US" sz="1400" b="1" kern="0" dirty="0" smtClean="0">
                <a:solidFill>
                  <a:prstClr val="black">
                    <a:lumMod val="65000"/>
                    <a:lumOff val="35000"/>
                  </a:prstClr>
                </a:solidFill>
                <a:latin typeface="Arial" pitchFamily="34" charset="0"/>
                <a:cs typeface="Arial" pitchFamily="34" charset="0"/>
              </a:rPr>
            </a:br>
            <a:r>
              <a:rPr lang="en-US" sz="1200" b="1" kern="0" dirty="0" smtClean="0">
                <a:solidFill>
                  <a:schemeClr val="tx2"/>
                </a:solidFill>
                <a:latin typeface="Arial" pitchFamily="34" charset="0"/>
                <a:cs typeface="Arial" pitchFamily="34" charset="0"/>
              </a:rPr>
              <a:t>Multi-population Assessment</a:t>
            </a:r>
            <a:r>
              <a:rPr lang="en-US" sz="1400" b="1" kern="0" dirty="0" smtClean="0">
                <a:solidFill>
                  <a:schemeClr val="tx2"/>
                </a:solidFill>
                <a:latin typeface="Arial" pitchFamily="34" charset="0"/>
                <a:cs typeface="Arial" pitchFamily="34" charset="0"/>
              </a:rPr>
              <a:t>, </a:t>
            </a:r>
            <a:r>
              <a:rPr lang="en-US" sz="1200" b="1" kern="0" dirty="0" smtClean="0">
                <a:solidFill>
                  <a:schemeClr val="tx2"/>
                </a:solidFill>
                <a:latin typeface="Arial" pitchFamily="34" charset="0"/>
                <a:cs typeface="Arial" pitchFamily="34" charset="0"/>
              </a:rPr>
              <a:t>High-throughput Screening</a:t>
            </a:r>
            <a:br>
              <a:rPr lang="en-US" sz="1200" b="1" kern="0" dirty="0" smtClean="0">
                <a:solidFill>
                  <a:schemeClr val="tx2"/>
                </a:solidFill>
                <a:latin typeface="Arial" pitchFamily="34" charset="0"/>
                <a:cs typeface="Arial" pitchFamily="34" charset="0"/>
              </a:rPr>
            </a:br>
            <a:r>
              <a:rPr lang="en-US" sz="1200" b="1" kern="0" dirty="0" smtClean="0">
                <a:solidFill>
                  <a:schemeClr val="tx2"/>
                </a:solidFill>
                <a:latin typeface="Arial" pitchFamily="34" charset="0"/>
                <a:cs typeface="Arial" pitchFamily="34" charset="0"/>
              </a:rPr>
              <a:t>Clinical Trials</a:t>
            </a:r>
            <a:endParaRPr lang="en-US" sz="900" b="1" kern="0" dirty="0" smtClean="0">
              <a:solidFill>
                <a:schemeClr val="tx2"/>
              </a:solidFill>
              <a:latin typeface="Arial" pitchFamily="34" charset="0"/>
              <a:cs typeface="Arial" pitchFamily="34" charset="0"/>
            </a:endParaRPr>
          </a:p>
        </p:txBody>
      </p:sp>
      <p:sp>
        <p:nvSpPr>
          <p:cNvPr id="27" name="Rectangle 26"/>
          <p:cNvSpPr/>
          <p:nvPr/>
        </p:nvSpPr>
        <p:spPr>
          <a:xfrm>
            <a:off x="356566" y="4598503"/>
            <a:ext cx="2249982" cy="792480"/>
          </a:xfrm>
          <a:prstGeom prst="rect">
            <a:avLst/>
          </a:prstGeom>
          <a:solidFill>
            <a:srgbClr val="FFFFFF">
              <a:alpha val="69804"/>
            </a:srgbClr>
          </a:solidFill>
          <a:ln w="9525" cap="flat" cmpd="sng" algn="ctr">
            <a:solidFill>
              <a:srgbClr val="EBDDC3">
                <a:lumMod val="10000"/>
              </a:srgbClr>
            </a:solidFill>
            <a:prstDash val="solid"/>
          </a:ln>
          <a:effectLst/>
        </p:spPr>
        <p:txBody>
          <a:bodyPr rtlCol="0" anchor="ctr"/>
          <a:lstStyle/>
          <a:p>
            <a:pPr algn="ctr">
              <a:defRPr/>
            </a:pPr>
            <a:r>
              <a:rPr lang="en-US" sz="1400" b="1" kern="0" dirty="0" smtClean="0">
                <a:solidFill>
                  <a:schemeClr val="tx2"/>
                </a:solidFill>
                <a:latin typeface="Arial" pitchFamily="34" charset="0"/>
                <a:cs typeface="Arial" pitchFamily="34" charset="0"/>
              </a:rPr>
              <a:t>Technology Transfer</a:t>
            </a:r>
            <a:endParaRPr lang="en-US" sz="900" kern="0" dirty="0" smtClean="0">
              <a:solidFill>
                <a:schemeClr val="tx2"/>
              </a:solidFill>
              <a:latin typeface="Arial" pitchFamily="34" charset="0"/>
              <a:cs typeface="Arial" pitchFamily="34" charset="0"/>
            </a:endParaRPr>
          </a:p>
        </p:txBody>
      </p:sp>
      <p:sp>
        <p:nvSpPr>
          <p:cNvPr id="28" name="U-Turn Arrow 27"/>
          <p:cNvSpPr/>
          <p:nvPr/>
        </p:nvSpPr>
        <p:spPr>
          <a:xfrm rot="16200000" flipV="1">
            <a:off x="6892036" y="3988903"/>
            <a:ext cx="1792224" cy="524256"/>
          </a:xfrm>
          <a:prstGeom prst="uturnArrow">
            <a:avLst>
              <a:gd name="adj1" fmla="val 25000"/>
              <a:gd name="adj2" fmla="val 25000"/>
              <a:gd name="adj3" fmla="val 25000"/>
              <a:gd name="adj4" fmla="val 43750"/>
              <a:gd name="adj5" fmla="val 100000"/>
            </a:avLst>
          </a:prstGeom>
          <a:solidFill>
            <a:schemeClr val="tx2"/>
          </a:solidFill>
          <a:ln w="25400" cap="flat" cmpd="sng" algn="ctr">
            <a:noFill/>
            <a:prstDash val="solid"/>
          </a:ln>
          <a:effectLst/>
        </p:spPr>
        <p:txBody>
          <a:bodyPr rtlCol="0" anchor="ctr"/>
          <a:lstStyle/>
          <a:p>
            <a:pPr algn="ctr">
              <a:defRPr/>
            </a:pPr>
            <a:endParaRPr lang="en-US" kern="0" smtClean="0">
              <a:solidFill>
                <a:srgbClr val="DD8047"/>
              </a:solidFill>
            </a:endParaRPr>
          </a:p>
        </p:txBody>
      </p:sp>
      <p:sp>
        <p:nvSpPr>
          <p:cNvPr id="29" name="Bent Arrow 28"/>
          <p:cNvSpPr/>
          <p:nvPr/>
        </p:nvSpPr>
        <p:spPr>
          <a:xfrm rot="16200000" flipH="1">
            <a:off x="5155832" y="2399006"/>
            <a:ext cx="509221" cy="695476"/>
          </a:xfrm>
          <a:prstGeom prst="bentArrow">
            <a:avLst/>
          </a:prstGeom>
          <a:solidFill>
            <a:schemeClr val="tx2"/>
          </a:solidFill>
          <a:ln w="25400" cap="flat" cmpd="sng" algn="ctr">
            <a:noFill/>
            <a:prstDash val="solid"/>
          </a:ln>
          <a:effectLst/>
        </p:spPr>
        <p:txBody>
          <a:bodyPr rtlCol="0" anchor="ctr"/>
          <a:lstStyle/>
          <a:p>
            <a:pPr algn="ctr">
              <a:defRPr/>
            </a:pPr>
            <a:endParaRPr lang="en-US" kern="0" smtClean="0">
              <a:solidFill>
                <a:srgbClr val="DD8047"/>
              </a:solidFill>
            </a:endParaRPr>
          </a:p>
        </p:txBody>
      </p:sp>
      <p:sp>
        <p:nvSpPr>
          <p:cNvPr id="30" name="Rectangle 29"/>
          <p:cNvSpPr/>
          <p:nvPr/>
        </p:nvSpPr>
        <p:spPr>
          <a:xfrm>
            <a:off x="5745430" y="1896050"/>
            <a:ext cx="3182670" cy="1116000"/>
          </a:xfrm>
          <a:prstGeom prst="rect">
            <a:avLst/>
          </a:prstGeom>
          <a:solidFill>
            <a:srgbClr val="FFFFFF">
              <a:alpha val="69804"/>
            </a:srgbClr>
          </a:solidFill>
          <a:ln w="9525" cap="flat" cmpd="sng" algn="ctr">
            <a:solidFill>
              <a:srgbClr val="EBDDC3">
                <a:lumMod val="10000"/>
              </a:srgbClr>
            </a:solidFill>
            <a:prstDash val="solid"/>
          </a:ln>
          <a:effectLst/>
        </p:spPr>
        <p:txBody>
          <a:bodyPr rtlCol="0" anchor="ctr"/>
          <a:lstStyle/>
          <a:p>
            <a:pPr algn="ctr">
              <a:defRPr/>
            </a:pPr>
            <a:r>
              <a:rPr lang="en-US" sz="1400" b="1" kern="0" dirty="0" smtClean="0">
                <a:solidFill>
                  <a:schemeClr val="tx2"/>
                </a:solidFill>
                <a:latin typeface="Arial" pitchFamily="34" charset="0"/>
                <a:cs typeface="Arial" pitchFamily="34" charset="0"/>
              </a:rPr>
              <a:t>Tools</a:t>
            </a:r>
            <a:br>
              <a:rPr lang="en-US" sz="1400" b="1" kern="0" dirty="0" smtClean="0">
                <a:solidFill>
                  <a:schemeClr val="tx2"/>
                </a:solidFill>
                <a:latin typeface="Arial" pitchFamily="34" charset="0"/>
                <a:cs typeface="Arial" pitchFamily="34" charset="0"/>
              </a:rPr>
            </a:br>
            <a:r>
              <a:rPr lang="en-US" sz="1200" b="1" kern="0" dirty="0" smtClean="0">
                <a:solidFill>
                  <a:schemeClr val="tx2"/>
                </a:solidFill>
                <a:latin typeface="Arial" pitchFamily="34" charset="0"/>
                <a:cs typeface="Arial" pitchFamily="34" charset="0"/>
              </a:rPr>
              <a:t>Genetics, Genomics, Proteomics, Imaging, Physiology, Biophysics, Biochemistry, Nanotechnology, Informatics, Sociology, Epidemiology, Statistics </a:t>
            </a:r>
          </a:p>
        </p:txBody>
      </p:sp>
      <p:sp>
        <p:nvSpPr>
          <p:cNvPr id="31" name="Rectangle 30"/>
          <p:cNvSpPr/>
          <p:nvPr/>
        </p:nvSpPr>
        <p:spPr>
          <a:xfrm>
            <a:off x="356566" y="3873500"/>
            <a:ext cx="1926894" cy="540000"/>
          </a:xfrm>
          <a:prstGeom prst="rect">
            <a:avLst/>
          </a:prstGeom>
          <a:solidFill>
            <a:schemeClr val="accent4">
              <a:lumMod val="20000"/>
              <a:lumOff val="80000"/>
              <a:alpha val="69804"/>
            </a:schemeClr>
          </a:solidFill>
          <a:ln w="9525" cap="flat" cmpd="sng" algn="ctr">
            <a:solidFill>
              <a:schemeClr val="accent1"/>
            </a:solidFill>
            <a:prstDash val="sysDot"/>
          </a:ln>
          <a:effectLst/>
        </p:spPr>
        <p:txBody>
          <a:bodyPr rtlCol="0" anchor="ctr"/>
          <a:lstStyle/>
          <a:p>
            <a:pPr algn="ctr">
              <a:defRPr/>
            </a:pPr>
            <a:r>
              <a:rPr lang="en-US" sz="1600" b="1" kern="0" dirty="0" smtClean="0">
                <a:solidFill>
                  <a:schemeClr val="tx2"/>
                </a:solidFill>
                <a:latin typeface="Arial" pitchFamily="34" charset="0"/>
                <a:cs typeface="Arial" pitchFamily="34" charset="0"/>
              </a:rPr>
              <a:t>Research Questions</a:t>
            </a:r>
            <a:endParaRPr lang="en-US" sz="1000" kern="0" dirty="0" smtClean="0">
              <a:solidFill>
                <a:schemeClr val="tx2"/>
              </a:solidFill>
              <a:latin typeface="Arial" pitchFamily="34" charset="0"/>
              <a:cs typeface="Arial" pitchFamily="34" charset="0"/>
            </a:endParaRPr>
          </a:p>
        </p:txBody>
      </p:sp>
      <p:sp>
        <p:nvSpPr>
          <p:cNvPr id="33" name="Rectangle 32"/>
          <p:cNvSpPr/>
          <p:nvPr/>
        </p:nvSpPr>
        <p:spPr bwMode="auto">
          <a:xfrm>
            <a:off x="2790496" y="1854160"/>
            <a:ext cx="2238704" cy="822960"/>
          </a:xfrm>
          <a:prstGeom prst="rect">
            <a:avLst/>
          </a:prstGeom>
          <a:noFill/>
          <a:ln w="57150">
            <a:solidFill>
              <a:schemeClr val="accent4"/>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72000" tIns="108000" rIns="72000" bIns="144000" numCol="1" rtlCol="0" anchor="ctr" anchorCtr="1" compatLnSpc="1">
            <a:prstTxWarp prst="textNoShape">
              <a:avLst/>
            </a:prstTxWarp>
            <a:spAutoFit/>
          </a:bodyPr>
          <a:lstStyle/>
          <a:p>
            <a:pPr eaLnBrk="0" fontAlgn="base" hangingPunct="0">
              <a:spcBef>
                <a:spcPts val="600"/>
              </a:spcBef>
              <a:spcAft>
                <a:spcPct val="0"/>
              </a:spcAft>
            </a:pPr>
            <a:endParaRPr lang="en-US" sz="1500" dirty="0" smtClean="0">
              <a:solidFill>
                <a:srgbClr val="003399"/>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dissolve">
                                      <p:cBhvr>
                                        <p:cTn id="13" dur="500"/>
                                        <p:tgtEl>
                                          <p:spTgt spid="2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dissolv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914400" y="228600"/>
            <a:ext cx="7315200" cy="6375400"/>
            <a:chOff x="533400" y="304800"/>
            <a:chExt cx="7315200" cy="6375400"/>
          </a:xfrm>
        </p:grpSpPr>
        <p:pic>
          <p:nvPicPr>
            <p:cNvPr id="2050" name="Picture 2"/>
            <p:cNvPicPr>
              <a:picLocks noChangeAspect="1" noChangeArrowheads="1"/>
            </p:cNvPicPr>
            <p:nvPr/>
          </p:nvPicPr>
          <p:blipFill>
            <a:blip r:embed="rId3" cstate="screen"/>
            <a:srcRect/>
            <a:stretch>
              <a:fillRect/>
            </a:stretch>
          </p:blipFill>
          <p:spPr bwMode="auto">
            <a:xfrm>
              <a:off x="533400" y="304800"/>
              <a:ext cx="7315200" cy="6375400"/>
            </a:xfrm>
            <a:prstGeom prst="rect">
              <a:avLst/>
            </a:prstGeom>
            <a:ln>
              <a:noFill/>
            </a:ln>
            <a:effectLst>
              <a:outerShdw blurRad="292100" dist="139700" dir="2700000" algn="tl" rotWithShape="0">
                <a:srgbClr val="333333">
                  <a:alpha val="65000"/>
                </a:srgbClr>
              </a:outerShdw>
            </a:effectLst>
          </p:spPr>
        </p:pic>
        <p:pic>
          <p:nvPicPr>
            <p:cNvPr id="3" name="Picture 19"/>
            <p:cNvPicPr>
              <a:picLocks noChangeAspect="1" noChangeArrowheads="1"/>
            </p:cNvPicPr>
            <p:nvPr/>
          </p:nvPicPr>
          <p:blipFill>
            <a:blip r:embed="rId4" cstate="screen"/>
            <a:srcRect/>
            <a:stretch>
              <a:fillRect/>
            </a:stretch>
          </p:blipFill>
          <p:spPr bwMode="auto">
            <a:xfrm>
              <a:off x="3686175" y="457200"/>
              <a:ext cx="3933825" cy="190500"/>
            </a:xfrm>
            <a:prstGeom prst="rect">
              <a:avLst/>
            </a:prstGeom>
            <a:noFill/>
            <a:ln w="9525">
              <a:noFill/>
              <a:miter lim="800000"/>
              <a:headEnd/>
              <a:tailEnd/>
            </a:ln>
          </p:spPr>
        </p:pic>
      </p:grpSp>
      <p:sp>
        <p:nvSpPr>
          <p:cNvPr id="5" name="Rectangle 4"/>
          <p:cNvSpPr/>
          <p:nvPr/>
        </p:nvSpPr>
        <p:spPr>
          <a:xfrm>
            <a:off x="3170948" y="6139544"/>
            <a:ext cx="1060102" cy="221064"/>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eaLnBrk="0" fontAlgn="base" hangingPunct="0">
              <a:spcBef>
                <a:spcPct val="0"/>
              </a:spcBef>
              <a:spcAft>
                <a:spcPct val="0"/>
              </a:spcAft>
            </a:pPr>
            <a:endParaRPr lang="en-US" sz="240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normAutofit/>
          </a:bodyPr>
          <a:lstStyle/>
          <a:p>
            <a:r>
              <a:rPr lang="en-US" sz="3600" b="1" dirty="0" smtClean="0"/>
              <a:t>The Path to Clinical Implementation from Translational Research</a:t>
            </a:r>
            <a:endParaRPr lang="en-US" sz="3600" b="1" dirty="0"/>
          </a:p>
        </p:txBody>
      </p:sp>
      <p:sp>
        <p:nvSpPr>
          <p:cNvPr id="3" name="Subtitle 2"/>
          <p:cNvSpPr>
            <a:spLocks noGrp="1"/>
          </p:cNvSpPr>
          <p:nvPr>
            <p:ph type="subTitle" idx="1"/>
          </p:nvPr>
        </p:nvSpPr>
        <p:spPr>
          <a:xfrm>
            <a:off x="1371600" y="2438400"/>
            <a:ext cx="6400800" cy="3200400"/>
          </a:xfrm>
        </p:spPr>
        <p:txBody>
          <a:bodyPr>
            <a:normAutofit fontScale="70000" lnSpcReduction="20000"/>
          </a:bodyPr>
          <a:lstStyle/>
          <a:p>
            <a:pPr algn="l">
              <a:buFont typeface="Arial" pitchFamily="34" charset="0"/>
              <a:buChar char="•"/>
            </a:pPr>
            <a:r>
              <a:rPr lang="en-US" sz="2800" b="1" dirty="0" smtClean="0">
                <a:solidFill>
                  <a:srgbClr val="FF0000"/>
                </a:solidFill>
              </a:rPr>
              <a:t>Analytical validity </a:t>
            </a:r>
            <a:r>
              <a:rPr lang="en-US" sz="2800" b="1" dirty="0" smtClean="0">
                <a:solidFill>
                  <a:schemeClr val="tx1"/>
                </a:solidFill>
              </a:rPr>
              <a:t>- Technical feasibility and optimization – does the test measure what we say?</a:t>
            </a:r>
          </a:p>
          <a:p>
            <a:pPr algn="l"/>
            <a:endParaRPr lang="en-US" sz="2800" b="1" dirty="0" smtClean="0">
              <a:solidFill>
                <a:schemeClr val="tx1"/>
              </a:solidFill>
            </a:endParaRPr>
          </a:p>
          <a:p>
            <a:pPr algn="l">
              <a:buFont typeface="Arial" pitchFamily="34" charset="0"/>
              <a:buChar char="•"/>
            </a:pPr>
            <a:r>
              <a:rPr lang="en-US" sz="2800" b="1" dirty="0" smtClean="0">
                <a:solidFill>
                  <a:srgbClr val="FF0000"/>
                </a:solidFill>
              </a:rPr>
              <a:t>Clinical validity </a:t>
            </a:r>
            <a:r>
              <a:rPr lang="en-US" sz="2800" b="1" dirty="0" smtClean="0">
                <a:solidFill>
                  <a:schemeClr val="tx1"/>
                </a:solidFill>
              </a:rPr>
              <a:t>– Diagnostic accuracy - does the test measure a value associated with a clinical condition? </a:t>
            </a:r>
          </a:p>
          <a:p>
            <a:pPr lvl="1" algn="l">
              <a:buFont typeface="Arial" pitchFamily="34" charset="0"/>
              <a:buChar char="•"/>
            </a:pPr>
            <a:r>
              <a:rPr lang="en-US" sz="2400" b="1" dirty="0" smtClean="0">
                <a:solidFill>
                  <a:schemeClr val="tx1"/>
                </a:solidFill>
              </a:rPr>
              <a:t>Sensitivity (false negatives)</a:t>
            </a:r>
          </a:p>
          <a:p>
            <a:pPr lvl="1" algn="l">
              <a:buFont typeface="Arial" pitchFamily="34" charset="0"/>
              <a:buChar char="•"/>
            </a:pPr>
            <a:r>
              <a:rPr lang="en-US" sz="2400" b="1" dirty="0" smtClean="0">
                <a:solidFill>
                  <a:schemeClr val="tx1"/>
                </a:solidFill>
              </a:rPr>
              <a:t>Specificity (false positives)</a:t>
            </a:r>
          </a:p>
          <a:p>
            <a:pPr lvl="1" algn="l"/>
            <a:endParaRPr lang="en-US" sz="2400" b="1" dirty="0" smtClean="0">
              <a:solidFill>
                <a:schemeClr val="tx1"/>
              </a:solidFill>
            </a:endParaRPr>
          </a:p>
          <a:p>
            <a:pPr algn="l">
              <a:buFont typeface="Arial" pitchFamily="34" charset="0"/>
              <a:buChar char="•"/>
            </a:pPr>
            <a:r>
              <a:rPr lang="en-US" sz="2800" b="1" dirty="0" smtClean="0">
                <a:solidFill>
                  <a:srgbClr val="FF0000"/>
                </a:solidFill>
              </a:rPr>
              <a:t>Clinical utility </a:t>
            </a:r>
          </a:p>
          <a:p>
            <a:pPr lvl="1" algn="l">
              <a:buFont typeface="Arial" pitchFamily="34" charset="0"/>
              <a:buChar char="•"/>
            </a:pPr>
            <a:r>
              <a:rPr lang="en-US" sz="2400" b="1" dirty="0" smtClean="0">
                <a:solidFill>
                  <a:schemeClr val="tx1"/>
                </a:solidFill>
              </a:rPr>
              <a:t>will the test improve making a healthcare decision?</a:t>
            </a:r>
          </a:p>
          <a:p>
            <a:pPr lvl="1" algn="l">
              <a:buFont typeface="Arial" pitchFamily="34" charset="0"/>
              <a:buChar char="•"/>
            </a:pPr>
            <a:r>
              <a:rPr lang="en-US" sz="2400" b="1" dirty="0" smtClean="0">
                <a:solidFill>
                  <a:schemeClr val="tx1"/>
                </a:solidFill>
              </a:rPr>
              <a:t>Will the test be cost effective?</a:t>
            </a:r>
            <a:endParaRPr lang="en-US" sz="2400" b="1" dirty="0">
              <a:solidFill>
                <a:schemeClr val="tx1"/>
              </a:solidFill>
            </a:endParaRPr>
          </a:p>
        </p:txBody>
      </p:sp>
      <p:sp>
        <p:nvSpPr>
          <p:cNvPr id="4" name="Line 4"/>
          <p:cNvSpPr>
            <a:spLocks noChangeShapeType="1"/>
          </p:cNvSpPr>
          <p:nvPr/>
        </p:nvSpPr>
        <p:spPr bwMode="auto">
          <a:xfrm>
            <a:off x="381000" y="22860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ctrTitle" idx="4294967295"/>
          </p:nvPr>
        </p:nvSpPr>
        <p:spPr bwMode="auto">
          <a:xfrm>
            <a:off x="457200" y="1066800"/>
            <a:ext cx="8001000" cy="1143000"/>
          </a:xfrm>
          <a:prstGeom prst="rect">
            <a:avLst/>
          </a:prstGeom>
          <a:ln>
            <a:miter lim="800000"/>
            <a:headEnd/>
            <a:tailEnd/>
          </a:ln>
        </p:spPr>
        <p:txBody>
          <a:bodyPr/>
          <a:lstStyle/>
          <a:p>
            <a:pPr algn="ctr">
              <a:lnSpc>
                <a:spcPct val="120000"/>
              </a:lnSpc>
              <a:defRPr/>
            </a:pPr>
            <a:r>
              <a:rPr lang="en-US" altLang="en-US" sz="3200" b="1" dirty="0" smtClean="0">
                <a:solidFill>
                  <a:schemeClr val="bg2"/>
                </a:solidFill>
                <a:latin typeface="Helvetica" pitchFamily="34" charset="0"/>
              </a:rPr>
              <a:t>Goals of Personalized Medicine</a:t>
            </a:r>
            <a:endParaRPr lang="en-US" altLang="en-US" sz="3200" dirty="0" smtClean="0">
              <a:solidFill>
                <a:srgbClr val="00CCCC"/>
              </a:solidFill>
            </a:endParaRPr>
          </a:p>
        </p:txBody>
      </p:sp>
      <p:sp>
        <p:nvSpPr>
          <p:cNvPr id="345091" name="Rectangle 3"/>
          <p:cNvSpPr>
            <a:spLocks noGrp="1" noChangeArrowheads="1"/>
          </p:cNvSpPr>
          <p:nvPr>
            <p:ph type="subTitle" idx="4294967295"/>
          </p:nvPr>
        </p:nvSpPr>
        <p:spPr bwMode="auto">
          <a:xfrm>
            <a:off x="457200" y="2590800"/>
            <a:ext cx="8001000" cy="3200400"/>
          </a:xfrm>
          <a:prstGeom prst="rect">
            <a:avLst/>
          </a:prstGeom>
          <a:noFill/>
          <a:ln>
            <a:miter lim="800000"/>
            <a:headEnd/>
            <a:tailEnd/>
          </a:ln>
        </p:spPr>
        <p:txBody>
          <a:bodyPr/>
          <a:lstStyle/>
          <a:p>
            <a:pPr marL="0" indent="0">
              <a:buClr>
                <a:schemeClr val="bg2"/>
              </a:buClr>
              <a:buFont typeface="Wingdings" pitchFamily="2" charset="2"/>
              <a:buChar char="§"/>
            </a:pPr>
            <a:r>
              <a:rPr lang="en-US" altLang="en-US" sz="2800" b="1" dirty="0" smtClean="0">
                <a:solidFill>
                  <a:schemeClr val="bg2"/>
                </a:solidFill>
                <a:effectLst/>
                <a:latin typeface="Helvetica" pitchFamily="34" charset="0"/>
              </a:rPr>
              <a:t> 50% of first treatments do not work </a:t>
            </a:r>
          </a:p>
          <a:p>
            <a:pPr marL="0" indent="0">
              <a:buClr>
                <a:schemeClr val="bg2"/>
              </a:buClr>
              <a:buFont typeface="Wingdings" pitchFamily="2" charset="2"/>
              <a:buChar char="§"/>
            </a:pPr>
            <a:r>
              <a:rPr lang="en-US" altLang="en-US" sz="2800" b="1" dirty="0" smtClean="0">
                <a:solidFill>
                  <a:schemeClr val="bg2"/>
                </a:solidFill>
                <a:effectLst/>
                <a:latin typeface="Helvetica" pitchFamily="34" charset="0"/>
              </a:rPr>
              <a:t> Optimize treatment for individual patients</a:t>
            </a:r>
          </a:p>
          <a:p>
            <a:pPr marL="0" indent="0">
              <a:buClr>
                <a:schemeClr val="bg2"/>
              </a:buClr>
              <a:buFont typeface="Wingdings" pitchFamily="2" charset="2"/>
              <a:buChar char="§"/>
            </a:pPr>
            <a:r>
              <a:rPr lang="en-US" altLang="en-US" sz="2800" b="1" dirty="0" smtClean="0">
                <a:solidFill>
                  <a:schemeClr val="bg2"/>
                </a:solidFill>
                <a:effectLst/>
                <a:latin typeface="Helvetica" pitchFamily="34" charset="0"/>
              </a:rPr>
              <a:t> Minimize adverse drug events</a:t>
            </a:r>
          </a:p>
          <a:p>
            <a:pPr marL="0" indent="0">
              <a:buClr>
                <a:schemeClr val="bg2"/>
              </a:buClr>
              <a:buFont typeface="Wingdings" pitchFamily="2" charset="2"/>
              <a:buChar char="§"/>
            </a:pPr>
            <a:r>
              <a:rPr lang="en-US" altLang="en-US" sz="2800" b="1" dirty="0" smtClean="0">
                <a:solidFill>
                  <a:schemeClr val="bg2"/>
                </a:solidFill>
                <a:effectLst/>
                <a:latin typeface="Helvetica" pitchFamily="34" charset="0"/>
              </a:rPr>
              <a:t> Maximize drug efficacy</a:t>
            </a:r>
          </a:p>
          <a:p>
            <a:pPr marL="0" indent="0">
              <a:buClr>
                <a:schemeClr val="bg2"/>
              </a:buClr>
              <a:buFont typeface="Wingdings" pitchFamily="2" charset="2"/>
              <a:buChar char="§"/>
            </a:pPr>
            <a:r>
              <a:rPr lang="en-US" altLang="en-US" sz="2800" b="1" dirty="0" smtClean="0">
                <a:solidFill>
                  <a:schemeClr val="bg2"/>
                </a:solidFill>
                <a:effectLst/>
                <a:latin typeface="Helvetica" pitchFamily="34" charset="0"/>
              </a:rPr>
              <a:t> Develop more targeted drugs</a:t>
            </a:r>
          </a:p>
          <a:p>
            <a:pPr marL="0" indent="0">
              <a:buClr>
                <a:schemeClr val="bg2"/>
              </a:buClr>
              <a:buFont typeface="Wingdings" pitchFamily="2" charset="2"/>
              <a:buChar char="§"/>
            </a:pPr>
            <a:r>
              <a:rPr lang="en-US" altLang="en-US" sz="2800" b="1" dirty="0" smtClean="0">
                <a:solidFill>
                  <a:schemeClr val="bg2"/>
                </a:solidFill>
                <a:effectLst/>
                <a:latin typeface="Helvetica" pitchFamily="34" charset="0"/>
              </a:rPr>
              <a:t> </a:t>
            </a:r>
            <a:r>
              <a:rPr lang="en-US" altLang="en-US" sz="2800" b="1" dirty="0" smtClean="0">
                <a:solidFill>
                  <a:srgbClr val="FF0066"/>
                </a:solidFill>
                <a:effectLst/>
                <a:latin typeface="Helvetica" pitchFamily="34" charset="0"/>
              </a:rPr>
              <a:t>The right drug at the right dose</a:t>
            </a:r>
          </a:p>
          <a:p>
            <a:pPr marL="0" indent="0">
              <a:buClr>
                <a:schemeClr val="bg2"/>
              </a:buClr>
              <a:buFont typeface="Wingdings" pitchFamily="2" charset="2"/>
              <a:buNone/>
            </a:pPr>
            <a:endParaRPr lang="en-US" altLang="en-US" sz="2800" b="1" dirty="0" smtClean="0">
              <a:solidFill>
                <a:schemeClr val="bg2"/>
              </a:solidFill>
              <a:effectLst/>
              <a:latin typeface="Helvetica" pitchFamily="34" charset="0"/>
            </a:endParaRPr>
          </a:p>
        </p:txBody>
      </p:sp>
      <p:sp>
        <p:nvSpPr>
          <p:cNvPr id="3076" name="Line 4"/>
          <p:cNvSpPr>
            <a:spLocks noChangeShapeType="1"/>
          </p:cNvSpPr>
          <p:nvPr/>
        </p:nvSpPr>
        <p:spPr bwMode="auto">
          <a:xfrm>
            <a:off x="457200" y="1981200"/>
            <a:ext cx="8253413" cy="0"/>
          </a:xfrm>
          <a:prstGeom prst="line">
            <a:avLst/>
          </a:prstGeom>
          <a:noFill/>
          <a:ln w="50800">
            <a:solidFill>
              <a:srgbClr val="33CCCC"/>
            </a:solidFill>
            <a:round/>
            <a:headEnd/>
            <a:tailEn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ctrTitle" idx="4294967295"/>
          </p:nvPr>
        </p:nvSpPr>
        <p:spPr bwMode="auto">
          <a:xfrm>
            <a:off x="457200" y="1066800"/>
            <a:ext cx="8001000" cy="1143000"/>
          </a:xfrm>
          <a:prstGeom prst="rect">
            <a:avLst/>
          </a:prstGeom>
          <a:ln>
            <a:miter lim="800000"/>
            <a:headEnd/>
            <a:tailEnd/>
          </a:ln>
        </p:spPr>
        <p:txBody>
          <a:bodyPr/>
          <a:lstStyle/>
          <a:p>
            <a:pPr algn="ctr">
              <a:lnSpc>
                <a:spcPct val="120000"/>
              </a:lnSpc>
              <a:defRPr/>
            </a:pPr>
            <a:r>
              <a:rPr lang="en-US" altLang="en-US" sz="3200" b="1" dirty="0" smtClean="0">
                <a:solidFill>
                  <a:schemeClr val="bg2"/>
                </a:solidFill>
                <a:latin typeface="Helvetica" pitchFamily="34" charset="0"/>
              </a:rPr>
              <a:t>Application to Oncology </a:t>
            </a:r>
            <a:endParaRPr lang="en-US" altLang="en-US" sz="3200" dirty="0" smtClean="0">
              <a:solidFill>
                <a:srgbClr val="00CCCC"/>
              </a:solidFill>
            </a:endParaRPr>
          </a:p>
        </p:txBody>
      </p:sp>
      <p:sp>
        <p:nvSpPr>
          <p:cNvPr id="346115" name="Rectangle 3"/>
          <p:cNvSpPr>
            <a:spLocks noGrp="1" noChangeArrowheads="1"/>
          </p:cNvSpPr>
          <p:nvPr>
            <p:ph type="subTitle" idx="4294967295"/>
          </p:nvPr>
        </p:nvSpPr>
        <p:spPr bwMode="auto">
          <a:xfrm>
            <a:off x="457200" y="2819400"/>
            <a:ext cx="8001000" cy="3200400"/>
          </a:xfrm>
          <a:prstGeom prst="rect">
            <a:avLst/>
          </a:prstGeom>
          <a:noFill/>
          <a:ln>
            <a:miter lim="800000"/>
            <a:headEnd/>
            <a:tailEnd/>
          </a:ln>
        </p:spPr>
        <p:txBody>
          <a:bodyPr/>
          <a:lstStyle/>
          <a:p>
            <a:pPr>
              <a:buClr>
                <a:schemeClr val="bg2"/>
              </a:buClr>
              <a:buFont typeface="Wingdings" pitchFamily="2" charset="2"/>
              <a:buChar char="§"/>
            </a:pPr>
            <a:r>
              <a:rPr lang="en-US" altLang="en-US" sz="2800" b="1" smtClean="0">
                <a:solidFill>
                  <a:schemeClr val="bg2"/>
                </a:solidFill>
                <a:effectLst/>
                <a:latin typeface="Helvetica" pitchFamily="34" charset="0"/>
              </a:rPr>
              <a:t>Determine the preferred therapeutic agent for each tumor</a:t>
            </a:r>
          </a:p>
          <a:p>
            <a:pPr>
              <a:buClr>
                <a:schemeClr val="bg2"/>
              </a:buClr>
              <a:buFont typeface="Wingdings" pitchFamily="2" charset="2"/>
              <a:buChar char="§"/>
            </a:pPr>
            <a:r>
              <a:rPr lang="en-US" altLang="en-US" sz="2800" b="1" smtClean="0">
                <a:solidFill>
                  <a:schemeClr val="bg2"/>
                </a:solidFill>
                <a:effectLst/>
                <a:latin typeface="Helvetica" pitchFamily="34" charset="0"/>
              </a:rPr>
              <a:t>Ascertain which patients are most likely to benefit from a given therapy</a:t>
            </a:r>
          </a:p>
        </p:txBody>
      </p:sp>
      <p:sp>
        <p:nvSpPr>
          <p:cNvPr id="4100" name="Line 4"/>
          <p:cNvSpPr>
            <a:spLocks noChangeShapeType="1"/>
          </p:cNvSpPr>
          <p:nvPr/>
        </p:nvSpPr>
        <p:spPr bwMode="auto">
          <a:xfrm>
            <a:off x="457200" y="1981200"/>
            <a:ext cx="8253413" cy="0"/>
          </a:xfrm>
          <a:prstGeom prst="line">
            <a:avLst/>
          </a:prstGeom>
          <a:noFill/>
          <a:ln w="50800">
            <a:solidFill>
              <a:srgbClr val="33CCCC"/>
            </a:solidFill>
            <a:round/>
            <a:headEnd/>
            <a:tailEn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6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61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990600" y="685800"/>
            <a:ext cx="7248525" cy="5410200"/>
          </a:xfrm>
          <a:prstGeom prst="rect">
            <a:avLst/>
          </a:prstGeom>
          <a:solidFill>
            <a:schemeClr val="bg1"/>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n-US" sz="1200" smtClean="0">
              <a:solidFill>
                <a:srgbClr val="000000"/>
              </a:solidFill>
              <a:latin typeface="Helvetica" pitchFamily="34" charset="0"/>
            </a:endParaRPr>
          </a:p>
        </p:txBody>
      </p:sp>
      <p:sp>
        <p:nvSpPr>
          <p:cNvPr id="5123" name="Rectangle 3"/>
          <p:cNvSpPr>
            <a:spLocks noChangeAspect="1" noChangeArrowheads="1"/>
          </p:cNvSpPr>
          <p:nvPr/>
        </p:nvSpPr>
        <p:spPr bwMode="auto">
          <a:xfrm>
            <a:off x="1760538" y="1219200"/>
            <a:ext cx="5689600" cy="4267200"/>
          </a:xfrm>
          <a:prstGeom prst="rect">
            <a:avLst/>
          </a:prstGeom>
          <a:solidFill>
            <a:srgbClr val="9FD9F9"/>
          </a:solidFill>
          <a:ln w="9525">
            <a:noFill/>
            <a:miter lim="800000"/>
            <a:headEnd/>
            <a:tailEnd/>
          </a:ln>
        </p:spPr>
        <p:txBody>
          <a:bodyPr wrap="none" anchor="ct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24" name="Freeform 4"/>
          <p:cNvSpPr>
            <a:spLocks noChangeAspect="1"/>
          </p:cNvSpPr>
          <p:nvPr/>
        </p:nvSpPr>
        <p:spPr bwMode="auto">
          <a:xfrm>
            <a:off x="5546725" y="2363788"/>
            <a:ext cx="250825" cy="658812"/>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nvGrpSpPr>
          <p:cNvPr id="2" name="Group 5"/>
          <p:cNvGrpSpPr>
            <a:grpSpLocks noChangeAspect="1"/>
          </p:cNvGrpSpPr>
          <p:nvPr/>
        </p:nvGrpSpPr>
        <p:grpSpPr bwMode="auto">
          <a:xfrm>
            <a:off x="5314950" y="2881313"/>
            <a:ext cx="252413" cy="658812"/>
            <a:chOff x="2064" y="960"/>
            <a:chExt cx="140" cy="346"/>
          </a:xfrm>
        </p:grpSpPr>
        <p:sp>
          <p:nvSpPr>
            <p:cNvPr id="5239" name="Freeform 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240" name="Freeform 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3" name="Group 8"/>
          <p:cNvGrpSpPr>
            <a:grpSpLocks noChangeAspect="1"/>
          </p:cNvGrpSpPr>
          <p:nvPr/>
        </p:nvGrpSpPr>
        <p:grpSpPr bwMode="auto">
          <a:xfrm>
            <a:off x="2428875" y="2881313"/>
            <a:ext cx="254000" cy="658812"/>
            <a:chOff x="2064" y="960"/>
            <a:chExt cx="140" cy="346"/>
          </a:xfrm>
        </p:grpSpPr>
        <p:sp>
          <p:nvSpPr>
            <p:cNvPr id="5237" name="Freeform 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238" name="Freeform 1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4" name="Group 11"/>
          <p:cNvGrpSpPr>
            <a:grpSpLocks noChangeAspect="1"/>
          </p:cNvGrpSpPr>
          <p:nvPr/>
        </p:nvGrpSpPr>
        <p:grpSpPr bwMode="auto">
          <a:xfrm>
            <a:off x="2444750" y="3600450"/>
            <a:ext cx="252413" cy="658813"/>
            <a:chOff x="2064" y="960"/>
            <a:chExt cx="140" cy="346"/>
          </a:xfrm>
        </p:grpSpPr>
        <p:sp>
          <p:nvSpPr>
            <p:cNvPr id="5235" name="Freeform 1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236" name="Freeform 1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5" name="Group 14"/>
          <p:cNvGrpSpPr>
            <a:grpSpLocks noChangeAspect="1"/>
          </p:cNvGrpSpPr>
          <p:nvPr/>
        </p:nvGrpSpPr>
        <p:grpSpPr bwMode="auto">
          <a:xfrm>
            <a:off x="2946400" y="3459163"/>
            <a:ext cx="250825" cy="658812"/>
            <a:chOff x="2064" y="960"/>
            <a:chExt cx="140" cy="346"/>
          </a:xfrm>
        </p:grpSpPr>
        <p:sp>
          <p:nvSpPr>
            <p:cNvPr id="5233" name="Freeform 1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234" name="Freeform 1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6" name="Group 17"/>
          <p:cNvGrpSpPr>
            <a:grpSpLocks noChangeAspect="1"/>
          </p:cNvGrpSpPr>
          <p:nvPr/>
        </p:nvGrpSpPr>
        <p:grpSpPr bwMode="auto">
          <a:xfrm>
            <a:off x="1936750" y="3824288"/>
            <a:ext cx="254000" cy="658812"/>
            <a:chOff x="2064" y="960"/>
            <a:chExt cx="140" cy="346"/>
          </a:xfrm>
        </p:grpSpPr>
        <p:sp>
          <p:nvSpPr>
            <p:cNvPr id="5231" name="Freeform 1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232" name="Freeform 1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7" name="Group 20"/>
          <p:cNvGrpSpPr>
            <a:grpSpLocks noChangeAspect="1"/>
          </p:cNvGrpSpPr>
          <p:nvPr/>
        </p:nvGrpSpPr>
        <p:grpSpPr bwMode="auto">
          <a:xfrm>
            <a:off x="3449638" y="2709863"/>
            <a:ext cx="254000" cy="658812"/>
            <a:chOff x="2064" y="960"/>
            <a:chExt cx="140" cy="346"/>
          </a:xfrm>
        </p:grpSpPr>
        <p:sp>
          <p:nvSpPr>
            <p:cNvPr id="5229" name="Freeform 2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230" name="Freeform 2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8" name="Group 23"/>
          <p:cNvGrpSpPr>
            <a:grpSpLocks noChangeAspect="1"/>
          </p:cNvGrpSpPr>
          <p:nvPr/>
        </p:nvGrpSpPr>
        <p:grpSpPr bwMode="auto">
          <a:xfrm>
            <a:off x="3983038" y="2500313"/>
            <a:ext cx="254000" cy="658812"/>
            <a:chOff x="2064" y="960"/>
            <a:chExt cx="140" cy="346"/>
          </a:xfrm>
        </p:grpSpPr>
        <p:sp>
          <p:nvSpPr>
            <p:cNvPr id="5227" name="Freeform 2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228" name="Freeform 2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9" name="Group 26"/>
          <p:cNvGrpSpPr>
            <a:grpSpLocks noChangeAspect="1"/>
          </p:cNvGrpSpPr>
          <p:nvPr/>
        </p:nvGrpSpPr>
        <p:grpSpPr bwMode="auto">
          <a:xfrm>
            <a:off x="4746625" y="2425700"/>
            <a:ext cx="250825" cy="657225"/>
            <a:chOff x="2064" y="960"/>
            <a:chExt cx="140" cy="346"/>
          </a:xfrm>
        </p:grpSpPr>
        <p:sp>
          <p:nvSpPr>
            <p:cNvPr id="5225" name="Freeform 2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226" name="Freeform 2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0" name="Group 29"/>
          <p:cNvGrpSpPr>
            <a:grpSpLocks noChangeAspect="1"/>
          </p:cNvGrpSpPr>
          <p:nvPr/>
        </p:nvGrpSpPr>
        <p:grpSpPr bwMode="auto">
          <a:xfrm>
            <a:off x="4710113" y="3184525"/>
            <a:ext cx="249237" cy="658813"/>
            <a:chOff x="2064" y="960"/>
            <a:chExt cx="140" cy="346"/>
          </a:xfrm>
        </p:grpSpPr>
        <p:sp>
          <p:nvSpPr>
            <p:cNvPr id="5223" name="Freeform 3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224" name="Freeform 3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1" name="Group 32"/>
          <p:cNvGrpSpPr>
            <a:grpSpLocks noChangeAspect="1"/>
          </p:cNvGrpSpPr>
          <p:nvPr/>
        </p:nvGrpSpPr>
        <p:grpSpPr bwMode="auto">
          <a:xfrm>
            <a:off x="5264150" y="3687763"/>
            <a:ext cx="250825" cy="658812"/>
            <a:chOff x="2064" y="960"/>
            <a:chExt cx="140" cy="346"/>
          </a:xfrm>
        </p:grpSpPr>
        <p:sp>
          <p:nvSpPr>
            <p:cNvPr id="5221" name="Freeform 3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222" name="Freeform 3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2" name="Group 35"/>
          <p:cNvGrpSpPr>
            <a:grpSpLocks noChangeAspect="1"/>
          </p:cNvGrpSpPr>
          <p:nvPr/>
        </p:nvGrpSpPr>
        <p:grpSpPr bwMode="auto">
          <a:xfrm>
            <a:off x="6138863" y="2881313"/>
            <a:ext cx="255587" cy="658812"/>
            <a:chOff x="2064" y="960"/>
            <a:chExt cx="140" cy="346"/>
          </a:xfrm>
        </p:grpSpPr>
        <p:sp>
          <p:nvSpPr>
            <p:cNvPr id="5219" name="Freeform 3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220" name="Freeform 3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3" name="Group 38"/>
          <p:cNvGrpSpPr>
            <a:grpSpLocks noChangeAspect="1"/>
          </p:cNvGrpSpPr>
          <p:nvPr/>
        </p:nvGrpSpPr>
        <p:grpSpPr bwMode="auto">
          <a:xfrm>
            <a:off x="5922963" y="3652838"/>
            <a:ext cx="252412" cy="658812"/>
            <a:chOff x="2064" y="960"/>
            <a:chExt cx="140" cy="346"/>
          </a:xfrm>
        </p:grpSpPr>
        <p:sp>
          <p:nvSpPr>
            <p:cNvPr id="5217" name="Freeform 3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218" name="Freeform 4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4" name="Group 41"/>
          <p:cNvGrpSpPr>
            <a:grpSpLocks noChangeAspect="1"/>
          </p:cNvGrpSpPr>
          <p:nvPr/>
        </p:nvGrpSpPr>
        <p:grpSpPr bwMode="auto">
          <a:xfrm>
            <a:off x="6897688" y="3698875"/>
            <a:ext cx="252412" cy="658813"/>
            <a:chOff x="2064" y="960"/>
            <a:chExt cx="140" cy="346"/>
          </a:xfrm>
        </p:grpSpPr>
        <p:sp>
          <p:nvSpPr>
            <p:cNvPr id="5215" name="Freeform 4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216" name="Freeform 4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5" name="Group 44"/>
          <p:cNvGrpSpPr>
            <a:grpSpLocks noChangeAspect="1"/>
          </p:cNvGrpSpPr>
          <p:nvPr/>
        </p:nvGrpSpPr>
        <p:grpSpPr bwMode="auto">
          <a:xfrm>
            <a:off x="4621213" y="4324350"/>
            <a:ext cx="254000" cy="661988"/>
            <a:chOff x="2064" y="960"/>
            <a:chExt cx="140" cy="346"/>
          </a:xfrm>
        </p:grpSpPr>
        <p:sp>
          <p:nvSpPr>
            <p:cNvPr id="5213" name="Freeform 4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214" name="Freeform 4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6" name="Group 47"/>
          <p:cNvGrpSpPr>
            <a:grpSpLocks noChangeAspect="1"/>
          </p:cNvGrpSpPr>
          <p:nvPr/>
        </p:nvGrpSpPr>
        <p:grpSpPr bwMode="auto">
          <a:xfrm>
            <a:off x="5200650" y="1903413"/>
            <a:ext cx="250825" cy="660400"/>
            <a:chOff x="2064" y="960"/>
            <a:chExt cx="140" cy="346"/>
          </a:xfrm>
        </p:grpSpPr>
        <p:sp>
          <p:nvSpPr>
            <p:cNvPr id="5211" name="Freeform 4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212" name="Freeform 4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7" name="Group 50"/>
          <p:cNvGrpSpPr>
            <a:grpSpLocks noChangeAspect="1"/>
          </p:cNvGrpSpPr>
          <p:nvPr/>
        </p:nvGrpSpPr>
        <p:grpSpPr bwMode="auto">
          <a:xfrm>
            <a:off x="4378325" y="3760788"/>
            <a:ext cx="250825" cy="655637"/>
            <a:chOff x="2064" y="960"/>
            <a:chExt cx="140" cy="346"/>
          </a:xfrm>
        </p:grpSpPr>
        <p:sp>
          <p:nvSpPr>
            <p:cNvPr id="5209" name="Freeform 5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210" name="Freeform 5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sp>
        <p:nvSpPr>
          <p:cNvPr id="5141" name="Freeform 53"/>
          <p:cNvSpPr>
            <a:spLocks noChangeAspect="1"/>
          </p:cNvSpPr>
          <p:nvPr/>
        </p:nvSpPr>
        <p:spPr bwMode="auto">
          <a:xfrm>
            <a:off x="5646738" y="3170238"/>
            <a:ext cx="252412" cy="658812"/>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42" name="Freeform 54"/>
          <p:cNvSpPr>
            <a:spLocks noChangeAspect="1"/>
          </p:cNvSpPr>
          <p:nvPr/>
        </p:nvSpPr>
        <p:spPr bwMode="auto">
          <a:xfrm>
            <a:off x="6096000" y="4464050"/>
            <a:ext cx="249238" cy="655638"/>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43" name="Freeform 55"/>
          <p:cNvSpPr>
            <a:spLocks noChangeAspect="1"/>
          </p:cNvSpPr>
          <p:nvPr/>
        </p:nvSpPr>
        <p:spPr bwMode="auto">
          <a:xfrm>
            <a:off x="5562600" y="4311650"/>
            <a:ext cx="249238" cy="657225"/>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44" name="Freeform 56"/>
          <p:cNvSpPr>
            <a:spLocks noChangeAspect="1"/>
          </p:cNvSpPr>
          <p:nvPr/>
        </p:nvSpPr>
        <p:spPr bwMode="auto">
          <a:xfrm>
            <a:off x="5011738" y="4522788"/>
            <a:ext cx="252412" cy="660400"/>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45" name="Freeform 57"/>
          <p:cNvSpPr>
            <a:spLocks noChangeAspect="1"/>
          </p:cNvSpPr>
          <p:nvPr/>
        </p:nvSpPr>
        <p:spPr bwMode="auto">
          <a:xfrm>
            <a:off x="4017963" y="3614738"/>
            <a:ext cx="250825" cy="658812"/>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46" name="Freeform 58"/>
          <p:cNvSpPr>
            <a:spLocks noChangeAspect="1"/>
          </p:cNvSpPr>
          <p:nvPr/>
        </p:nvSpPr>
        <p:spPr bwMode="auto">
          <a:xfrm>
            <a:off x="3597275" y="1992313"/>
            <a:ext cx="252413" cy="655637"/>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47" name="Freeform 59"/>
          <p:cNvSpPr>
            <a:spLocks noChangeAspect="1"/>
          </p:cNvSpPr>
          <p:nvPr/>
        </p:nvSpPr>
        <p:spPr bwMode="auto">
          <a:xfrm>
            <a:off x="2978150" y="2728913"/>
            <a:ext cx="249238" cy="657225"/>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48" name="Freeform 60"/>
          <p:cNvSpPr>
            <a:spLocks noChangeAspect="1"/>
          </p:cNvSpPr>
          <p:nvPr/>
        </p:nvSpPr>
        <p:spPr bwMode="auto">
          <a:xfrm>
            <a:off x="3541713" y="3749675"/>
            <a:ext cx="249237" cy="655638"/>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49" name="Freeform 61"/>
          <p:cNvSpPr>
            <a:spLocks noChangeAspect="1"/>
          </p:cNvSpPr>
          <p:nvPr/>
        </p:nvSpPr>
        <p:spPr bwMode="auto">
          <a:xfrm>
            <a:off x="2874963" y="4311650"/>
            <a:ext cx="252412" cy="657225"/>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nvGrpSpPr>
          <p:cNvPr id="18" name="Group 62"/>
          <p:cNvGrpSpPr>
            <a:grpSpLocks noChangeAspect="1"/>
          </p:cNvGrpSpPr>
          <p:nvPr/>
        </p:nvGrpSpPr>
        <p:grpSpPr bwMode="auto">
          <a:xfrm>
            <a:off x="3078163" y="2030413"/>
            <a:ext cx="252412" cy="655637"/>
            <a:chOff x="2064" y="960"/>
            <a:chExt cx="140" cy="346"/>
          </a:xfrm>
        </p:grpSpPr>
        <p:sp>
          <p:nvSpPr>
            <p:cNvPr id="5207" name="Freeform 6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208" name="Freeform 6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9" name="Group 65"/>
          <p:cNvGrpSpPr>
            <a:grpSpLocks noChangeAspect="1"/>
          </p:cNvGrpSpPr>
          <p:nvPr/>
        </p:nvGrpSpPr>
        <p:grpSpPr bwMode="auto">
          <a:xfrm>
            <a:off x="4283075" y="2363788"/>
            <a:ext cx="254000" cy="658812"/>
            <a:chOff x="2064" y="960"/>
            <a:chExt cx="140" cy="346"/>
          </a:xfrm>
        </p:grpSpPr>
        <p:sp>
          <p:nvSpPr>
            <p:cNvPr id="5205" name="Freeform 6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206" name="Freeform 6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0" name="Group 68"/>
          <p:cNvGrpSpPr>
            <a:grpSpLocks noChangeAspect="1"/>
          </p:cNvGrpSpPr>
          <p:nvPr/>
        </p:nvGrpSpPr>
        <p:grpSpPr bwMode="auto">
          <a:xfrm>
            <a:off x="3265488" y="4021138"/>
            <a:ext cx="250825" cy="661987"/>
            <a:chOff x="2064" y="960"/>
            <a:chExt cx="140" cy="346"/>
          </a:xfrm>
        </p:grpSpPr>
        <p:sp>
          <p:nvSpPr>
            <p:cNvPr id="5203" name="Freeform 6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204" name="Freeform 7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1" name="Group 71"/>
          <p:cNvGrpSpPr>
            <a:grpSpLocks noChangeAspect="1"/>
          </p:cNvGrpSpPr>
          <p:nvPr/>
        </p:nvGrpSpPr>
        <p:grpSpPr bwMode="auto">
          <a:xfrm>
            <a:off x="4283075" y="4602163"/>
            <a:ext cx="254000" cy="655637"/>
            <a:chOff x="2064" y="960"/>
            <a:chExt cx="140" cy="346"/>
          </a:xfrm>
        </p:grpSpPr>
        <p:sp>
          <p:nvSpPr>
            <p:cNvPr id="5201" name="Freeform 7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202" name="Freeform 7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2" name="Group 74"/>
          <p:cNvGrpSpPr>
            <a:grpSpLocks noChangeAspect="1"/>
          </p:cNvGrpSpPr>
          <p:nvPr/>
        </p:nvGrpSpPr>
        <p:grpSpPr bwMode="auto">
          <a:xfrm>
            <a:off x="4356100" y="3048000"/>
            <a:ext cx="254000" cy="658813"/>
            <a:chOff x="2064" y="960"/>
            <a:chExt cx="140" cy="346"/>
          </a:xfrm>
        </p:grpSpPr>
        <p:sp>
          <p:nvSpPr>
            <p:cNvPr id="5199" name="Freeform 7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200" name="Freeform 7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3" name="Group 77"/>
          <p:cNvGrpSpPr>
            <a:grpSpLocks noChangeAspect="1"/>
          </p:cNvGrpSpPr>
          <p:nvPr/>
        </p:nvGrpSpPr>
        <p:grpSpPr bwMode="auto">
          <a:xfrm>
            <a:off x="4933950" y="3749675"/>
            <a:ext cx="254000" cy="655638"/>
            <a:chOff x="2064" y="960"/>
            <a:chExt cx="140" cy="346"/>
          </a:xfrm>
        </p:grpSpPr>
        <p:sp>
          <p:nvSpPr>
            <p:cNvPr id="5197" name="Freeform 7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98" name="Freeform 7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4" name="Group 80"/>
          <p:cNvGrpSpPr>
            <a:grpSpLocks noChangeAspect="1"/>
          </p:cNvGrpSpPr>
          <p:nvPr/>
        </p:nvGrpSpPr>
        <p:grpSpPr bwMode="auto">
          <a:xfrm>
            <a:off x="2520950" y="4297363"/>
            <a:ext cx="254000" cy="657225"/>
            <a:chOff x="2064" y="960"/>
            <a:chExt cx="140" cy="346"/>
          </a:xfrm>
        </p:grpSpPr>
        <p:sp>
          <p:nvSpPr>
            <p:cNvPr id="5195" name="Freeform 8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96" name="Freeform 8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5" name="Group 83"/>
          <p:cNvGrpSpPr>
            <a:grpSpLocks noChangeAspect="1"/>
          </p:cNvGrpSpPr>
          <p:nvPr/>
        </p:nvGrpSpPr>
        <p:grpSpPr bwMode="auto">
          <a:xfrm>
            <a:off x="2586038" y="2005013"/>
            <a:ext cx="252412" cy="655637"/>
            <a:chOff x="2064" y="960"/>
            <a:chExt cx="140" cy="346"/>
          </a:xfrm>
        </p:grpSpPr>
        <p:sp>
          <p:nvSpPr>
            <p:cNvPr id="5193" name="Freeform 8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94" name="Freeform 8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6" name="Group 86"/>
          <p:cNvGrpSpPr>
            <a:grpSpLocks noChangeAspect="1"/>
          </p:cNvGrpSpPr>
          <p:nvPr/>
        </p:nvGrpSpPr>
        <p:grpSpPr bwMode="auto">
          <a:xfrm>
            <a:off x="6862763" y="4543425"/>
            <a:ext cx="250825" cy="655638"/>
            <a:chOff x="2064" y="960"/>
            <a:chExt cx="140" cy="346"/>
          </a:xfrm>
        </p:grpSpPr>
        <p:sp>
          <p:nvSpPr>
            <p:cNvPr id="5191" name="Freeform 8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92" name="Freeform 8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7" name="Group 89"/>
          <p:cNvGrpSpPr>
            <a:grpSpLocks noChangeAspect="1"/>
          </p:cNvGrpSpPr>
          <p:nvPr/>
        </p:nvGrpSpPr>
        <p:grpSpPr bwMode="auto">
          <a:xfrm>
            <a:off x="6399213" y="3540125"/>
            <a:ext cx="252412" cy="657225"/>
            <a:chOff x="2064" y="960"/>
            <a:chExt cx="140" cy="346"/>
          </a:xfrm>
        </p:grpSpPr>
        <p:sp>
          <p:nvSpPr>
            <p:cNvPr id="5189" name="Freeform 9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90" name="Freeform 9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8" name="Group 92"/>
          <p:cNvGrpSpPr>
            <a:grpSpLocks noChangeAspect="1"/>
          </p:cNvGrpSpPr>
          <p:nvPr/>
        </p:nvGrpSpPr>
        <p:grpSpPr bwMode="auto">
          <a:xfrm>
            <a:off x="6470650" y="2439988"/>
            <a:ext cx="254000" cy="655637"/>
            <a:chOff x="2064" y="960"/>
            <a:chExt cx="140" cy="346"/>
          </a:xfrm>
        </p:grpSpPr>
        <p:sp>
          <p:nvSpPr>
            <p:cNvPr id="5187" name="Freeform 9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88" name="Freeform 9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sp>
        <p:nvSpPr>
          <p:cNvPr id="5161" name="Text Box 95"/>
          <p:cNvSpPr txBox="1">
            <a:spLocks noChangeAspect="1" noChangeArrowheads="1"/>
          </p:cNvSpPr>
          <p:nvPr/>
        </p:nvSpPr>
        <p:spPr bwMode="auto">
          <a:xfrm>
            <a:off x="2844800" y="1347788"/>
            <a:ext cx="3713163" cy="393700"/>
          </a:xfrm>
          <a:prstGeom prst="rect">
            <a:avLst/>
          </a:prstGeom>
          <a:noFill/>
          <a:ln w="12700">
            <a:noFill/>
            <a:miter lim="800000"/>
            <a:headEnd/>
            <a:tailEnd/>
          </a:ln>
        </p:spPr>
        <p:txBody>
          <a:bodyPr wrap="none" lIns="87312" tIns="44450" rIns="87312" bIns="44450" anchor="ctr">
            <a:spAutoFit/>
          </a:bodyPr>
          <a:lstStyle/>
          <a:p>
            <a:pPr algn="ctr" eaLnBrk="0" fontAlgn="base" hangingPunct="0">
              <a:spcBef>
                <a:spcPct val="0"/>
              </a:spcBef>
              <a:spcAft>
                <a:spcPct val="0"/>
              </a:spcAft>
            </a:pPr>
            <a:r>
              <a:rPr lang="en-US" sz="2000" b="1" smtClean="0">
                <a:solidFill>
                  <a:srgbClr val="000000"/>
                </a:solidFill>
                <a:latin typeface="Arial" charset="0"/>
              </a:rPr>
              <a:t>Patients with same diagnosis</a:t>
            </a:r>
            <a:endParaRPr lang="en-US" sz="1600" b="1" smtClean="0">
              <a:solidFill>
                <a:srgbClr val="000000"/>
              </a:solidFill>
              <a:latin typeface="Arial" charset="0"/>
            </a:endParaRPr>
          </a:p>
        </p:txBody>
      </p:sp>
      <p:grpSp>
        <p:nvGrpSpPr>
          <p:cNvPr id="29" name="Group 96"/>
          <p:cNvGrpSpPr>
            <a:grpSpLocks noChangeAspect="1"/>
          </p:cNvGrpSpPr>
          <p:nvPr/>
        </p:nvGrpSpPr>
        <p:grpSpPr bwMode="auto">
          <a:xfrm>
            <a:off x="1968500" y="3103563"/>
            <a:ext cx="254000" cy="658812"/>
            <a:chOff x="2064" y="960"/>
            <a:chExt cx="140" cy="346"/>
          </a:xfrm>
        </p:grpSpPr>
        <p:sp>
          <p:nvSpPr>
            <p:cNvPr id="5185" name="Freeform 9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86" name="Freeform 9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30" name="Group 99"/>
          <p:cNvGrpSpPr>
            <a:grpSpLocks noChangeAspect="1"/>
          </p:cNvGrpSpPr>
          <p:nvPr/>
        </p:nvGrpSpPr>
        <p:grpSpPr bwMode="auto">
          <a:xfrm>
            <a:off x="2100263" y="2362200"/>
            <a:ext cx="254000" cy="658813"/>
            <a:chOff x="2064" y="960"/>
            <a:chExt cx="140" cy="346"/>
          </a:xfrm>
        </p:grpSpPr>
        <p:sp>
          <p:nvSpPr>
            <p:cNvPr id="5183" name="Freeform 10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84" name="Freeform 10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31" name="Group 102"/>
          <p:cNvGrpSpPr>
            <a:grpSpLocks noChangeAspect="1"/>
          </p:cNvGrpSpPr>
          <p:nvPr/>
        </p:nvGrpSpPr>
        <p:grpSpPr bwMode="auto">
          <a:xfrm>
            <a:off x="2201863" y="4554538"/>
            <a:ext cx="254000" cy="658812"/>
            <a:chOff x="2064" y="960"/>
            <a:chExt cx="140" cy="346"/>
          </a:xfrm>
        </p:grpSpPr>
        <p:sp>
          <p:nvSpPr>
            <p:cNvPr id="5181" name="Freeform 10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82" name="Freeform 10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5152" name="Group 105"/>
          <p:cNvGrpSpPr>
            <a:grpSpLocks noChangeAspect="1"/>
          </p:cNvGrpSpPr>
          <p:nvPr/>
        </p:nvGrpSpPr>
        <p:grpSpPr bwMode="auto">
          <a:xfrm>
            <a:off x="3776663" y="3052763"/>
            <a:ext cx="254000" cy="658812"/>
            <a:chOff x="2064" y="960"/>
            <a:chExt cx="140" cy="346"/>
          </a:xfrm>
        </p:grpSpPr>
        <p:sp>
          <p:nvSpPr>
            <p:cNvPr id="5179" name="Freeform 10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80" name="Freeform 10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5153" name="Group 108"/>
          <p:cNvGrpSpPr>
            <a:grpSpLocks noChangeAspect="1"/>
          </p:cNvGrpSpPr>
          <p:nvPr/>
        </p:nvGrpSpPr>
        <p:grpSpPr bwMode="auto">
          <a:xfrm>
            <a:off x="6705600" y="3074988"/>
            <a:ext cx="254000" cy="658812"/>
            <a:chOff x="2064" y="960"/>
            <a:chExt cx="140" cy="346"/>
          </a:xfrm>
        </p:grpSpPr>
        <p:sp>
          <p:nvSpPr>
            <p:cNvPr id="5177" name="Freeform 10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78" name="Freeform 11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5154" name="Group 111"/>
          <p:cNvGrpSpPr>
            <a:grpSpLocks noChangeAspect="1"/>
          </p:cNvGrpSpPr>
          <p:nvPr/>
        </p:nvGrpSpPr>
        <p:grpSpPr bwMode="auto">
          <a:xfrm>
            <a:off x="4622800" y="1727200"/>
            <a:ext cx="254000" cy="658813"/>
            <a:chOff x="2064" y="960"/>
            <a:chExt cx="140" cy="346"/>
          </a:xfrm>
        </p:grpSpPr>
        <p:sp>
          <p:nvSpPr>
            <p:cNvPr id="5175" name="Freeform 11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76" name="Freeform 11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5155" name="Group 114"/>
          <p:cNvGrpSpPr>
            <a:grpSpLocks noChangeAspect="1"/>
          </p:cNvGrpSpPr>
          <p:nvPr/>
        </p:nvGrpSpPr>
        <p:grpSpPr bwMode="auto">
          <a:xfrm>
            <a:off x="3838575" y="4343400"/>
            <a:ext cx="254000" cy="658813"/>
            <a:chOff x="2064" y="960"/>
            <a:chExt cx="140" cy="346"/>
          </a:xfrm>
        </p:grpSpPr>
        <p:sp>
          <p:nvSpPr>
            <p:cNvPr id="5173" name="Freeform 11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74" name="Freeform 11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5156" name="Group 117"/>
          <p:cNvGrpSpPr>
            <a:grpSpLocks noChangeAspect="1"/>
          </p:cNvGrpSpPr>
          <p:nvPr/>
        </p:nvGrpSpPr>
        <p:grpSpPr bwMode="auto">
          <a:xfrm>
            <a:off x="6484938" y="4306888"/>
            <a:ext cx="254000" cy="658812"/>
            <a:chOff x="2064" y="960"/>
            <a:chExt cx="140" cy="346"/>
          </a:xfrm>
        </p:grpSpPr>
        <p:sp>
          <p:nvSpPr>
            <p:cNvPr id="5171" name="Freeform 11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72" name="Freeform 11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sp>
        <p:nvSpPr>
          <p:cNvPr id="5170" name="Text Box 121"/>
          <p:cNvSpPr txBox="1">
            <a:spLocks noChangeArrowheads="1"/>
          </p:cNvSpPr>
          <p:nvPr/>
        </p:nvSpPr>
        <p:spPr bwMode="auto">
          <a:xfrm>
            <a:off x="3657600" y="5410200"/>
            <a:ext cx="4508500" cy="63976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200" b="1" smtClean="0">
                <a:solidFill>
                  <a:srgbClr val="000000"/>
                </a:solidFill>
                <a:latin typeface="Helvetica" pitchFamily="34" charset="0"/>
              </a:rPr>
              <a:t>Adapted, Courtesy Slide from Howard L. McLeod</a:t>
            </a:r>
          </a:p>
          <a:p>
            <a:pPr eaLnBrk="0" fontAlgn="base" hangingPunct="0">
              <a:spcBef>
                <a:spcPct val="0"/>
              </a:spcBef>
              <a:spcAft>
                <a:spcPct val="0"/>
              </a:spcAft>
            </a:pPr>
            <a:r>
              <a:rPr lang="en-US" sz="1200" b="1" smtClean="0">
                <a:solidFill>
                  <a:srgbClr val="000000"/>
                </a:solidFill>
                <a:latin typeface="Helvetica" pitchFamily="34" charset="0"/>
              </a:rPr>
              <a:t>Institute for Pharmacogenomics and Individualized Therapy</a:t>
            </a:r>
          </a:p>
          <a:p>
            <a:pPr eaLnBrk="0" fontAlgn="base" hangingPunct="0">
              <a:spcBef>
                <a:spcPct val="0"/>
              </a:spcBef>
              <a:spcAft>
                <a:spcPct val="0"/>
              </a:spcAft>
            </a:pPr>
            <a:r>
              <a:rPr lang="en-US" sz="1200" b="1" smtClean="0">
                <a:solidFill>
                  <a:srgbClr val="000000"/>
                </a:solidFill>
                <a:latin typeface="Helvetica" pitchFamily="34" charset="0"/>
              </a:rPr>
              <a:t>UNC – Chapel Hill, NC</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947738" y="685800"/>
            <a:ext cx="7248525" cy="5410200"/>
          </a:xfrm>
          <a:prstGeom prst="rect">
            <a:avLst/>
          </a:prstGeom>
          <a:solidFill>
            <a:schemeClr val="bg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147" name="Rectangle 3"/>
          <p:cNvSpPr>
            <a:spLocks noChangeAspect="1" noChangeArrowheads="1"/>
          </p:cNvSpPr>
          <p:nvPr/>
        </p:nvSpPr>
        <p:spPr bwMode="auto">
          <a:xfrm>
            <a:off x="1760538" y="1219200"/>
            <a:ext cx="5689600" cy="4267200"/>
          </a:xfrm>
          <a:prstGeom prst="rect">
            <a:avLst/>
          </a:prstGeom>
          <a:solidFill>
            <a:srgbClr val="9FD9F9"/>
          </a:solidFill>
          <a:ln w="9525">
            <a:noFill/>
            <a:miter lim="800000"/>
            <a:headEnd/>
            <a:tailEnd/>
          </a:ln>
        </p:spPr>
        <p:txBody>
          <a:bodyPr wrap="none" anchor="ct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148" name="Freeform 4"/>
          <p:cNvSpPr>
            <a:spLocks noChangeAspect="1"/>
          </p:cNvSpPr>
          <p:nvPr/>
        </p:nvSpPr>
        <p:spPr bwMode="auto">
          <a:xfrm>
            <a:off x="5546725" y="2363788"/>
            <a:ext cx="250825" cy="658812"/>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rgbClr val="FFFF00"/>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nvGrpSpPr>
          <p:cNvPr id="2" name="Group 5"/>
          <p:cNvGrpSpPr>
            <a:grpSpLocks noChangeAspect="1"/>
          </p:cNvGrpSpPr>
          <p:nvPr/>
        </p:nvGrpSpPr>
        <p:grpSpPr bwMode="auto">
          <a:xfrm>
            <a:off x="5314950" y="2881313"/>
            <a:ext cx="252413" cy="658812"/>
            <a:chOff x="2064" y="960"/>
            <a:chExt cx="140" cy="346"/>
          </a:xfrm>
        </p:grpSpPr>
        <p:sp>
          <p:nvSpPr>
            <p:cNvPr id="6265" name="Freeform 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66" name="Freeform 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3" name="Group 8"/>
          <p:cNvGrpSpPr>
            <a:grpSpLocks noChangeAspect="1"/>
          </p:cNvGrpSpPr>
          <p:nvPr/>
        </p:nvGrpSpPr>
        <p:grpSpPr bwMode="auto">
          <a:xfrm>
            <a:off x="2428875" y="2881313"/>
            <a:ext cx="254000" cy="658812"/>
            <a:chOff x="2064" y="960"/>
            <a:chExt cx="140" cy="346"/>
          </a:xfrm>
        </p:grpSpPr>
        <p:sp>
          <p:nvSpPr>
            <p:cNvPr id="6263" name="Freeform 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64" name="Freeform 1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4" name="Group 11"/>
          <p:cNvGrpSpPr>
            <a:grpSpLocks noChangeAspect="1"/>
          </p:cNvGrpSpPr>
          <p:nvPr/>
        </p:nvGrpSpPr>
        <p:grpSpPr bwMode="auto">
          <a:xfrm>
            <a:off x="2444750" y="3600450"/>
            <a:ext cx="252413" cy="658813"/>
            <a:chOff x="2064" y="960"/>
            <a:chExt cx="140" cy="346"/>
          </a:xfrm>
        </p:grpSpPr>
        <p:sp>
          <p:nvSpPr>
            <p:cNvPr id="6261" name="Freeform 1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FFFF00"/>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62" name="Freeform 1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FFF00"/>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5" name="Group 14"/>
          <p:cNvGrpSpPr>
            <a:grpSpLocks noChangeAspect="1"/>
          </p:cNvGrpSpPr>
          <p:nvPr/>
        </p:nvGrpSpPr>
        <p:grpSpPr bwMode="auto">
          <a:xfrm>
            <a:off x="2946400" y="3459163"/>
            <a:ext cx="250825" cy="658812"/>
            <a:chOff x="2064" y="960"/>
            <a:chExt cx="140" cy="346"/>
          </a:xfrm>
        </p:grpSpPr>
        <p:sp>
          <p:nvSpPr>
            <p:cNvPr id="6259" name="Freeform 1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60" name="Freeform 1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6" name="Group 17"/>
          <p:cNvGrpSpPr>
            <a:grpSpLocks noChangeAspect="1"/>
          </p:cNvGrpSpPr>
          <p:nvPr/>
        </p:nvGrpSpPr>
        <p:grpSpPr bwMode="auto">
          <a:xfrm>
            <a:off x="1936750" y="3824288"/>
            <a:ext cx="254000" cy="658812"/>
            <a:chOff x="2064" y="960"/>
            <a:chExt cx="140" cy="346"/>
          </a:xfrm>
        </p:grpSpPr>
        <p:sp>
          <p:nvSpPr>
            <p:cNvPr id="6257" name="Freeform 1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58" name="Freeform 1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7" name="Group 20"/>
          <p:cNvGrpSpPr>
            <a:grpSpLocks noChangeAspect="1"/>
          </p:cNvGrpSpPr>
          <p:nvPr/>
        </p:nvGrpSpPr>
        <p:grpSpPr bwMode="auto">
          <a:xfrm>
            <a:off x="3449638" y="2709863"/>
            <a:ext cx="254000" cy="658812"/>
            <a:chOff x="2064" y="960"/>
            <a:chExt cx="140" cy="346"/>
          </a:xfrm>
        </p:grpSpPr>
        <p:sp>
          <p:nvSpPr>
            <p:cNvPr id="6255" name="Freeform 2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56" name="Freeform 2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8" name="Group 23"/>
          <p:cNvGrpSpPr>
            <a:grpSpLocks noChangeAspect="1"/>
          </p:cNvGrpSpPr>
          <p:nvPr/>
        </p:nvGrpSpPr>
        <p:grpSpPr bwMode="auto">
          <a:xfrm>
            <a:off x="3983038" y="2500313"/>
            <a:ext cx="254000" cy="658812"/>
            <a:chOff x="2064" y="960"/>
            <a:chExt cx="140" cy="346"/>
          </a:xfrm>
        </p:grpSpPr>
        <p:sp>
          <p:nvSpPr>
            <p:cNvPr id="6253" name="Freeform 2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54" name="Freeform 2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9" name="Group 26"/>
          <p:cNvGrpSpPr>
            <a:grpSpLocks noChangeAspect="1"/>
          </p:cNvGrpSpPr>
          <p:nvPr/>
        </p:nvGrpSpPr>
        <p:grpSpPr bwMode="auto">
          <a:xfrm>
            <a:off x="4746625" y="2425700"/>
            <a:ext cx="250825" cy="657225"/>
            <a:chOff x="2064" y="960"/>
            <a:chExt cx="140" cy="346"/>
          </a:xfrm>
        </p:grpSpPr>
        <p:sp>
          <p:nvSpPr>
            <p:cNvPr id="6251" name="Freeform 2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52" name="Freeform 2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0" name="Group 29"/>
          <p:cNvGrpSpPr>
            <a:grpSpLocks noChangeAspect="1"/>
          </p:cNvGrpSpPr>
          <p:nvPr/>
        </p:nvGrpSpPr>
        <p:grpSpPr bwMode="auto">
          <a:xfrm>
            <a:off x="4710113" y="3184525"/>
            <a:ext cx="249237" cy="658813"/>
            <a:chOff x="2064" y="960"/>
            <a:chExt cx="140" cy="346"/>
          </a:xfrm>
        </p:grpSpPr>
        <p:sp>
          <p:nvSpPr>
            <p:cNvPr id="6249" name="Freeform 3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50" name="Freeform 3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1" name="Group 32"/>
          <p:cNvGrpSpPr>
            <a:grpSpLocks noChangeAspect="1"/>
          </p:cNvGrpSpPr>
          <p:nvPr/>
        </p:nvGrpSpPr>
        <p:grpSpPr bwMode="auto">
          <a:xfrm>
            <a:off x="5264150" y="3687763"/>
            <a:ext cx="250825" cy="658812"/>
            <a:chOff x="2064" y="960"/>
            <a:chExt cx="140" cy="346"/>
          </a:xfrm>
        </p:grpSpPr>
        <p:sp>
          <p:nvSpPr>
            <p:cNvPr id="6247" name="Freeform 3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48" name="Freeform 3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2" name="Group 35"/>
          <p:cNvGrpSpPr>
            <a:grpSpLocks noChangeAspect="1"/>
          </p:cNvGrpSpPr>
          <p:nvPr/>
        </p:nvGrpSpPr>
        <p:grpSpPr bwMode="auto">
          <a:xfrm>
            <a:off x="6138863" y="2881313"/>
            <a:ext cx="255587" cy="658812"/>
            <a:chOff x="2064" y="960"/>
            <a:chExt cx="140" cy="346"/>
          </a:xfrm>
        </p:grpSpPr>
        <p:sp>
          <p:nvSpPr>
            <p:cNvPr id="6245" name="Freeform 3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46" name="Freeform 3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3" name="Group 38"/>
          <p:cNvGrpSpPr>
            <a:grpSpLocks noChangeAspect="1"/>
          </p:cNvGrpSpPr>
          <p:nvPr/>
        </p:nvGrpSpPr>
        <p:grpSpPr bwMode="auto">
          <a:xfrm>
            <a:off x="5922963" y="3652838"/>
            <a:ext cx="252412" cy="658812"/>
            <a:chOff x="2064" y="960"/>
            <a:chExt cx="140" cy="346"/>
          </a:xfrm>
        </p:grpSpPr>
        <p:sp>
          <p:nvSpPr>
            <p:cNvPr id="6243" name="Freeform 3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44" name="Freeform 4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4" name="Group 41"/>
          <p:cNvGrpSpPr>
            <a:grpSpLocks noChangeAspect="1"/>
          </p:cNvGrpSpPr>
          <p:nvPr/>
        </p:nvGrpSpPr>
        <p:grpSpPr bwMode="auto">
          <a:xfrm>
            <a:off x="6897688" y="3698875"/>
            <a:ext cx="252412" cy="658813"/>
            <a:chOff x="2064" y="960"/>
            <a:chExt cx="140" cy="346"/>
          </a:xfrm>
        </p:grpSpPr>
        <p:sp>
          <p:nvSpPr>
            <p:cNvPr id="6241" name="Freeform 4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42" name="Freeform 4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5" name="Group 44"/>
          <p:cNvGrpSpPr>
            <a:grpSpLocks noChangeAspect="1"/>
          </p:cNvGrpSpPr>
          <p:nvPr/>
        </p:nvGrpSpPr>
        <p:grpSpPr bwMode="auto">
          <a:xfrm>
            <a:off x="4621213" y="4324350"/>
            <a:ext cx="254000" cy="661988"/>
            <a:chOff x="2064" y="960"/>
            <a:chExt cx="140" cy="346"/>
          </a:xfrm>
        </p:grpSpPr>
        <p:sp>
          <p:nvSpPr>
            <p:cNvPr id="6239" name="Freeform 4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40" name="Freeform 4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6" name="Group 47"/>
          <p:cNvGrpSpPr>
            <a:grpSpLocks noChangeAspect="1"/>
          </p:cNvGrpSpPr>
          <p:nvPr/>
        </p:nvGrpSpPr>
        <p:grpSpPr bwMode="auto">
          <a:xfrm>
            <a:off x="5200650" y="1903413"/>
            <a:ext cx="250825" cy="660400"/>
            <a:chOff x="2064" y="960"/>
            <a:chExt cx="140" cy="346"/>
          </a:xfrm>
        </p:grpSpPr>
        <p:sp>
          <p:nvSpPr>
            <p:cNvPr id="6237" name="Freeform 4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38" name="Freeform 4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7" name="Group 50"/>
          <p:cNvGrpSpPr>
            <a:grpSpLocks noChangeAspect="1"/>
          </p:cNvGrpSpPr>
          <p:nvPr/>
        </p:nvGrpSpPr>
        <p:grpSpPr bwMode="auto">
          <a:xfrm>
            <a:off x="4378325" y="3760788"/>
            <a:ext cx="250825" cy="655637"/>
            <a:chOff x="2064" y="960"/>
            <a:chExt cx="140" cy="346"/>
          </a:xfrm>
        </p:grpSpPr>
        <p:sp>
          <p:nvSpPr>
            <p:cNvPr id="6235" name="Freeform 5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36" name="Freeform 5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sp>
        <p:nvSpPr>
          <p:cNvPr id="6165" name="Freeform 53"/>
          <p:cNvSpPr>
            <a:spLocks noChangeAspect="1"/>
          </p:cNvSpPr>
          <p:nvPr/>
        </p:nvSpPr>
        <p:spPr bwMode="auto">
          <a:xfrm>
            <a:off x="5646738" y="3170238"/>
            <a:ext cx="252412" cy="658812"/>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166" name="Freeform 54"/>
          <p:cNvSpPr>
            <a:spLocks noChangeAspect="1"/>
          </p:cNvSpPr>
          <p:nvPr/>
        </p:nvSpPr>
        <p:spPr bwMode="auto">
          <a:xfrm>
            <a:off x="6096000" y="4464050"/>
            <a:ext cx="249238" cy="655638"/>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167" name="Freeform 55"/>
          <p:cNvSpPr>
            <a:spLocks noChangeAspect="1"/>
          </p:cNvSpPr>
          <p:nvPr/>
        </p:nvSpPr>
        <p:spPr bwMode="auto">
          <a:xfrm>
            <a:off x="5562600" y="4311650"/>
            <a:ext cx="249238" cy="657225"/>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168" name="Freeform 56"/>
          <p:cNvSpPr>
            <a:spLocks noChangeAspect="1"/>
          </p:cNvSpPr>
          <p:nvPr/>
        </p:nvSpPr>
        <p:spPr bwMode="auto">
          <a:xfrm>
            <a:off x="5011738" y="4522788"/>
            <a:ext cx="252412" cy="660400"/>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169" name="Freeform 57"/>
          <p:cNvSpPr>
            <a:spLocks noChangeAspect="1"/>
          </p:cNvSpPr>
          <p:nvPr/>
        </p:nvSpPr>
        <p:spPr bwMode="auto">
          <a:xfrm>
            <a:off x="4017963" y="3614738"/>
            <a:ext cx="250825" cy="658812"/>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170" name="Freeform 58"/>
          <p:cNvSpPr>
            <a:spLocks noChangeAspect="1"/>
          </p:cNvSpPr>
          <p:nvPr/>
        </p:nvSpPr>
        <p:spPr bwMode="auto">
          <a:xfrm>
            <a:off x="3597275" y="1992313"/>
            <a:ext cx="252413" cy="655637"/>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171" name="Freeform 59"/>
          <p:cNvSpPr>
            <a:spLocks noChangeAspect="1"/>
          </p:cNvSpPr>
          <p:nvPr/>
        </p:nvSpPr>
        <p:spPr bwMode="auto">
          <a:xfrm>
            <a:off x="2978150" y="2728913"/>
            <a:ext cx="249238" cy="657225"/>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172" name="Freeform 60"/>
          <p:cNvSpPr>
            <a:spLocks noChangeAspect="1"/>
          </p:cNvSpPr>
          <p:nvPr/>
        </p:nvSpPr>
        <p:spPr bwMode="auto">
          <a:xfrm>
            <a:off x="3541713" y="3749675"/>
            <a:ext cx="249237" cy="655638"/>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173" name="Freeform 61"/>
          <p:cNvSpPr>
            <a:spLocks noChangeAspect="1"/>
          </p:cNvSpPr>
          <p:nvPr/>
        </p:nvSpPr>
        <p:spPr bwMode="auto">
          <a:xfrm>
            <a:off x="2874963" y="4311650"/>
            <a:ext cx="252412" cy="657225"/>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nvGrpSpPr>
          <p:cNvPr id="18" name="Group 62"/>
          <p:cNvGrpSpPr>
            <a:grpSpLocks noChangeAspect="1"/>
          </p:cNvGrpSpPr>
          <p:nvPr/>
        </p:nvGrpSpPr>
        <p:grpSpPr bwMode="auto">
          <a:xfrm>
            <a:off x="3078163" y="2030413"/>
            <a:ext cx="252412" cy="655637"/>
            <a:chOff x="2064" y="960"/>
            <a:chExt cx="140" cy="346"/>
          </a:xfrm>
        </p:grpSpPr>
        <p:sp>
          <p:nvSpPr>
            <p:cNvPr id="6233" name="Freeform 6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34" name="Freeform 6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9" name="Group 65"/>
          <p:cNvGrpSpPr>
            <a:grpSpLocks noChangeAspect="1"/>
          </p:cNvGrpSpPr>
          <p:nvPr/>
        </p:nvGrpSpPr>
        <p:grpSpPr bwMode="auto">
          <a:xfrm>
            <a:off x="4283075" y="2363788"/>
            <a:ext cx="254000" cy="658812"/>
            <a:chOff x="2064" y="960"/>
            <a:chExt cx="140" cy="346"/>
          </a:xfrm>
        </p:grpSpPr>
        <p:sp>
          <p:nvSpPr>
            <p:cNvPr id="6231" name="Freeform 6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32" name="Freeform 6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0" name="Group 68"/>
          <p:cNvGrpSpPr>
            <a:grpSpLocks noChangeAspect="1"/>
          </p:cNvGrpSpPr>
          <p:nvPr/>
        </p:nvGrpSpPr>
        <p:grpSpPr bwMode="auto">
          <a:xfrm>
            <a:off x="3265488" y="4021138"/>
            <a:ext cx="250825" cy="661987"/>
            <a:chOff x="2064" y="960"/>
            <a:chExt cx="140" cy="346"/>
          </a:xfrm>
        </p:grpSpPr>
        <p:sp>
          <p:nvSpPr>
            <p:cNvPr id="6229" name="Freeform 6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30" name="Freeform 7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1" name="Group 71"/>
          <p:cNvGrpSpPr>
            <a:grpSpLocks noChangeAspect="1"/>
          </p:cNvGrpSpPr>
          <p:nvPr/>
        </p:nvGrpSpPr>
        <p:grpSpPr bwMode="auto">
          <a:xfrm>
            <a:off x="4283075" y="4602163"/>
            <a:ext cx="254000" cy="655637"/>
            <a:chOff x="2064" y="960"/>
            <a:chExt cx="140" cy="346"/>
          </a:xfrm>
        </p:grpSpPr>
        <p:sp>
          <p:nvSpPr>
            <p:cNvPr id="6227" name="Freeform 7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28" name="Freeform 7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2" name="Group 74"/>
          <p:cNvGrpSpPr>
            <a:grpSpLocks noChangeAspect="1"/>
          </p:cNvGrpSpPr>
          <p:nvPr/>
        </p:nvGrpSpPr>
        <p:grpSpPr bwMode="auto">
          <a:xfrm>
            <a:off x="4356100" y="3048000"/>
            <a:ext cx="254000" cy="658813"/>
            <a:chOff x="2064" y="960"/>
            <a:chExt cx="140" cy="346"/>
          </a:xfrm>
        </p:grpSpPr>
        <p:sp>
          <p:nvSpPr>
            <p:cNvPr id="6225" name="Freeform 7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26" name="Freeform 7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3" name="Group 77"/>
          <p:cNvGrpSpPr>
            <a:grpSpLocks noChangeAspect="1"/>
          </p:cNvGrpSpPr>
          <p:nvPr/>
        </p:nvGrpSpPr>
        <p:grpSpPr bwMode="auto">
          <a:xfrm>
            <a:off x="4933950" y="3749675"/>
            <a:ext cx="254000" cy="655638"/>
            <a:chOff x="2064" y="960"/>
            <a:chExt cx="140" cy="346"/>
          </a:xfrm>
        </p:grpSpPr>
        <p:sp>
          <p:nvSpPr>
            <p:cNvPr id="6223" name="Freeform 7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24" name="Freeform 7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4" name="Group 80"/>
          <p:cNvGrpSpPr>
            <a:grpSpLocks noChangeAspect="1"/>
          </p:cNvGrpSpPr>
          <p:nvPr/>
        </p:nvGrpSpPr>
        <p:grpSpPr bwMode="auto">
          <a:xfrm>
            <a:off x="2520950" y="4297363"/>
            <a:ext cx="254000" cy="657225"/>
            <a:chOff x="2064" y="960"/>
            <a:chExt cx="140" cy="346"/>
          </a:xfrm>
        </p:grpSpPr>
        <p:sp>
          <p:nvSpPr>
            <p:cNvPr id="6221" name="Freeform 8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22" name="Freeform 8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5" name="Group 83"/>
          <p:cNvGrpSpPr>
            <a:grpSpLocks noChangeAspect="1"/>
          </p:cNvGrpSpPr>
          <p:nvPr/>
        </p:nvGrpSpPr>
        <p:grpSpPr bwMode="auto">
          <a:xfrm>
            <a:off x="2586038" y="2005013"/>
            <a:ext cx="252412" cy="655637"/>
            <a:chOff x="2064" y="960"/>
            <a:chExt cx="140" cy="346"/>
          </a:xfrm>
        </p:grpSpPr>
        <p:sp>
          <p:nvSpPr>
            <p:cNvPr id="6219" name="Freeform 8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20" name="Freeform 8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6" name="Group 86"/>
          <p:cNvGrpSpPr>
            <a:grpSpLocks noChangeAspect="1"/>
          </p:cNvGrpSpPr>
          <p:nvPr/>
        </p:nvGrpSpPr>
        <p:grpSpPr bwMode="auto">
          <a:xfrm>
            <a:off x="6862763" y="4543425"/>
            <a:ext cx="250825" cy="655638"/>
            <a:chOff x="2064" y="960"/>
            <a:chExt cx="140" cy="346"/>
          </a:xfrm>
        </p:grpSpPr>
        <p:sp>
          <p:nvSpPr>
            <p:cNvPr id="6217" name="Freeform 8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18" name="Freeform 8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7" name="Group 89"/>
          <p:cNvGrpSpPr>
            <a:grpSpLocks noChangeAspect="1"/>
          </p:cNvGrpSpPr>
          <p:nvPr/>
        </p:nvGrpSpPr>
        <p:grpSpPr bwMode="auto">
          <a:xfrm>
            <a:off x="6399213" y="3540125"/>
            <a:ext cx="252412" cy="657225"/>
            <a:chOff x="2064" y="960"/>
            <a:chExt cx="140" cy="346"/>
          </a:xfrm>
        </p:grpSpPr>
        <p:sp>
          <p:nvSpPr>
            <p:cNvPr id="6215" name="Freeform 9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FFFF00"/>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16" name="Freeform 9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FFF00"/>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8" name="Group 92"/>
          <p:cNvGrpSpPr>
            <a:grpSpLocks noChangeAspect="1"/>
          </p:cNvGrpSpPr>
          <p:nvPr/>
        </p:nvGrpSpPr>
        <p:grpSpPr bwMode="auto">
          <a:xfrm>
            <a:off x="6470650" y="2439988"/>
            <a:ext cx="254000" cy="655637"/>
            <a:chOff x="2064" y="960"/>
            <a:chExt cx="140" cy="346"/>
          </a:xfrm>
        </p:grpSpPr>
        <p:sp>
          <p:nvSpPr>
            <p:cNvPr id="6213" name="Freeform 9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14" name="Freeform 9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sp>
        <p:nvSpPr>
          <p:cNvPr id="6185" name="Text Box 95"/>
          <p:cNvSpPr txBox="1">
            <a:spLocks noChangeAspect="1" noChangeArrowheads="1"/>
          </p:cNvSpPr>
          <p:nvPr/>
        </p:nvSpPr>
        <p:spPr bwMode="auto">
          <a:xfrm>
            <a:off x="2881313" y="1347788"/>
            <a:ext cx="3638550" cy="393700"/>
          </a:xfrm>
          <a:prstGeom prst="rect">
            <a:avLst/>
          </a:prstGeom>
          <a:noFill/>
          <a:ln w="12700">
            <a:noFill/>
            <a:miter lim="800000"/>
            <a:headEnd/>
            <a:tailEnd/>
          </a:ln>
        </p:spPr>
        <p:txBody>
          <a:bodyPr wrap="none" lIns="87312" tIns="44450" rIns="87312" bIns="44450" anchor="ctr">
            <a:spAutoFit/>
          </a:bodyPr>
          <a:lstStyle/>
          <a:p>
            <a:pPr algn="ctr" eaLnBrk="0" fontAlgn="base" hangingPunct="0">
              <a:spcBef>
                <a:spcPct val="0"/>
              </a:spcBef>
              <a:spcAft>
                <a:spcPct val="0"/>
              </a:spcAft>
            </a:pPr>
            <a:r>
              <a:rPr lang="en-US" sz="2000" b="1" smtClean="0">
                <a:solidFill>
                  <a:srgbClr val="3333CC"/>
                </a:solidFill>
                <a:latin typeface="Arial" charset="0"/>
              </a:rPr>
              <a:t>All patients with same diagnosis</a:t>
            </a:r>
            <a:endParaRPr lang="en-US" sz="1600" b="1" smtClean="0">
              <a:solidFill>
                <a:srgbClr val="3333CC"/>
              </a:solidFill>
              <a:latin typeface="Arial" charset="0"/>
            </a:endParaRPr>
          </a:p>
        </p:txBody>
      </p:sp>
      <p:grpSp>
        <p:nvGrpSpPr>
          <p:cNvPr id="29" name="Group 96"/>
          <p:cNvGrpSpPr>
            <a:grpSpLocks noChangeAspect="1"/>
          </p:cNvGrpSpPr>
          <p:nvPr/>
        </p:nvGrpSpPr>
        <p:grpSpPr bwMode="auto">
          <a:xfrm>
            <a:off x="1968500" y="3103563"/>
            <a:ext cx="254000" cy="658812"/>
            <a:chOff x="2064" y="960"/>
            <a:chExt cx="140" cy="346"/>
          </a:xfrm>
        </p:grpSpPr>
        <p:sp>
          <p:nvSpPr>
            <p:cNvPr id="6211" name="Freeform 9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12" name="Freeform 9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30" name="Group 99"/>
          <p:cNvGrpSpPr>
            <a:grpSpLocks noChangeAspect="1"/>
          </p:cNvGrpSpPr>
          <p:nvPr/>
        </p:nvGrpSpPr>
        <p:grpSpPr bwMode="auto">
          <a:xfrm>
            <a:off x="2133600" y="2362200"/>
            <a:ext cx="254000" cy="658813"/>
            <a:chOff x="2064" y="960"/>
            <a:chExt cx="140" cy="346"/>
          </a:xfrm>
        </p:grpSpPr>
        <p:sp>
          <p:nvSpPr>
            <p:cNvPr id="6209" name="Freeform 10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FFFF00"/>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10" name="Freeform 10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FFF00"/>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31" name="Group 102"/>
          <p:cNvGrpSpPr>
            <a:grpSpLocks noChangeAspect="1"/>
          </p:cNvGrpSpPr>
          <p:nvPr/>
        </p:nvGrpSpPr>
        <p:grpSpPr bwMode="auto">
          <a:xfrm>
            <a:off x="2201863" y="4554538"/>
            <a:ext cx="254000" cy="658812"/>
            <a:chOff x="2064" y="960"/>
            <a:chExt cx="140" cy="346"/>
          </a:xfrm>
        </p:grpSpPr>
        <p:sp>
          <p:nvSpPr>
            <p:cNvPr id="6207" name="Freeform 10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08" name="Freeform 10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6144" name="Group 105"/>
          <p:cNvGrpSpPr>
            <a:grpSpLocks noChangeAspect="1"/>
          </p:cNvGrpSpPr>
          <p:nvPr/>
        </p:nvGrpSpPr>
        <p:grpSpPr bwMode="auto">
          <a:xfrm>
            <a:off x="3776663" y="3052763"/>
            <a:ext cx="254000" cy="658812"/>
            <a:chOff x="2064" y="960"/>
            <a:chExt cx="140" cy="346"/>
          </a:xfrm>
        </p:grpSpPr>
        <p:sp>
          <p:nvSpPr>
            <p:cNvPr id="6205" name="Freeform 10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06" name="Freeform 10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6145" name="Group 108"/>
          <p:cNvGrpSpPr>
            <a:grpSpLocks noChangeAspect="1"/>
          </p:cNvGrpSpPr>
          <p:nvPr/>
        </p:nvGrpSpPr>
        <p:grpSpPr bwMode="auto">
          <a:xfrm>
            <a:off x="6705600" y="3074988"/>
            <a:ext cx="254000" cy="658812"/>
            <a:chOff x="2064" y="960"/>
            <a:chExt cx="140" cy="346"/>
          </a:xfrm>
        </p:grpSpPr>
        <p:sp>
          <p:nvSpPr>
            <p:cNvPr id="6203" name="Freeform 10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04" name="Freeform 11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6149" name="Group 111"/>
          <p:cNvGrpSpPr>
            <a:grpSpLocks noChangeAspect="1"/>
          </p:cNvGrpSpPr>
          <p:nvPr/>
        </p:nvGrpSpPr>
        <p:grpSpPr bwMode="auto">
          <a:xfrm>
            <a:off x="4622800" y="1727200"/>
            <a:ext cx="254000" cy="658813"/>
            <a:chOff x="2064" y="960"/>
            <a:chExt cx="140" cy="346"/>
          </a:xfrm>
        </p:grpSpPr>
        <p:sp>
          <p:nvSpPr>
            <p:cNvPr id="6201" name="Freeform 11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02" name="Freeform 11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6150" name="Group 114"/>
          <p:cNvGrpSpPr>
            <a:grpSpLocks noChangeAspect="1"/>
          </p:cNvGrpSpPr>
          <p:nvPr/>
        </p:nvGrpSpPr>
        <p:grpSpPr bwMode="auto">
          <a:xfrm>
            <a:off x="3838575" y="4343400"/>
            <a:ext cx="254000" cy="658813"/>
            <a:chOff x="2064" y="960"/>
            <a:chExt cx="140" cy="346"/>
          </a:xfrm>
        </p:grpSpPr>
        <p:sp>
          <p:nvSpPr>
            <p:cNvPr id="6199" name="Freeform 11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00" name="Freeform 11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6151" name="Group 117"/>
          <p:cNvGrpSpPr>
            <a:grpSpLocks noChangeAspect="1"/>
          </p:cNvGrpSpPr>
          <p:nvPr/>
        </p:nvGrpSpPr>
        <p:grpSpPr bwMode="auto">
          <a:xfrm>
            <a:off x="6484938" y="4306888"/>
            <a:ext cx="254000" cy="658812"/>
            <a:chOff x="2064" y="960"/>
            <a:chExt cx="140" cy="346"/>
          </a:xfrm>
        </p:grpSpPr>
        <p:sp>
          <p:nvSpPr>
            <p:cNvPr id="6197" name="Freeform 11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198" name="Freeform 11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sp>
        <p:nvSpPr>
          <p:cNvPr id="6194" name="Freeform 120"/>
          <p:cNvSpPr>
            <a:spLocks noChangeAspect="1"/>
          </p:cNvSpPr>
          <p:nvPr/>
        </p:nvSpPr>
        <p:spPr bwMode="auto">
          <a:xfrm>
            <a:off x="1828800" y="5334000"/>
            <a:ext cx="250825" cy="658813"/>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rgbClr val="FFFF00"/>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195" name="Rectangle 122"/>
          <p:cNvSpPr>
            <a:spLocks noChangeArrowheads="1"/>
          </p:cNvSpPr>
          <p:nvPr/>
        </p:nvSpPr>
        <p:spPr bwMode="auto">
          <a:xfrm>
            <a:off x="2209800" y="5486400"/>
            <a:ext cx="4876800" cy="457200"/>
          </a:xfrm>
          <a:prstGeom prst="rect">
            <a:avLst/>
          </a:prstGeom>
          <a:solidFill>
            <a:schemeClr val="tx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196" name="Text Box 121"/>
          <p:cNvSpPr txBox="1">
            <a:spLocks noChangeArrowheads="1"/>
          </p:cNvSpPr>
          <p:nvPr/>
        </p:nvSpPr>
        <p:spPr bwMode="auto">
          <a:xfrm>
            <a:off x="2286000" y="5562600"/>
            <a:ext cx="5105400" cy="33655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1600" b="1" smtClean="0">
                <a:solidFill>
                  <a:srgbClr val="FFFF00"/>
                </a:solidFill>
                <a:latin typeface="Helvetica" pitchFamily="34" charset="0"/>
              </a:rPr>
              <a:t>Toxic Responder: Lower dose or alternate drug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947738" y="685800"/>
            <a:ext cx="7248525" cy="5410200"/>
          </a:xfrm>
          <a:prstGeom prst="rect">
            <a:avLst/>
          </a:prstGeom>
          <a:solidFill>
            <a:schemeClr val="bg1"/>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n-US" sz="1200" smtClean="0">
              <a:solidFill>
                <a:srgbClr val="FF0066"/>
              </a:solidFill>
              <a:latin typeface="Helvetica" pitchFamily="34" charset="0"/>
            </a:endParaRPr>
          </a:p>
        </p:txBody>
      </p:sp>
      <p:sp>
        <p:nvSpPr>
          <p:cNvPr id="7171" name="Rectangle 3"/>
          <p:cNvSpPr>
            <a:spLocks noChangeAspect="1" noChangeArrowheads="1"/>
          </p:cNvSpPr>
          <p:nvPr/>
        </p:nvSpPr>
        <p:spPr bwMode="auto">
          <a:xfrm>
            <a:off x="1760538" y="1219200"/>
            <a:ext cx="5689600" cy="4267200"/>
          </a:xfrm>
          <a:prstGeom prst="rect">
            <a:avLst/>
          </a:prstGeom>
          <a:solidFill>
            <a:srgbClr val="9FD9F9"/>
          </a:solidFill>
          <a:ln w="9525">
            <a:noFill/>
            <a:miter lim="800000"/>
            <a:headEnd/>
            <a:tailEnd/>
          </a:ln>
        </p:spPr>
        <p:txBody>
          <a:bodyPr wrap="none" anchor="ct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172" name="Freeform 4"/>
          <p:cNvSpPr>
            <a:spLocks noChangeAspect="1"/>
          </p:cNvSpPr>
          <p:nvPr/>
        </p:nvSpPr>
        <p:spPr bwMode="auto">
          <a:xfrm>
            <a:off x="5546725" y="2363788"/>
            <a:ext cx="250825" cy="658812"/>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nvGrpSpPr>
          <p:cNvPr id="2" name="Group 5"/>
          <p:cNvGrpSpPr>
            <a:grpSpLocks noChangeAspect="1"/>
          </p:cNvGrpSpPr>
          <p:nvPr/>
        </p:nvGrpSpPr>
        <p:grpSpPr bwMode="auto">
          <a:xfrm>
            <a:off x="5314950" y="2881313"/>
            <a:ext cx="252413" cy="658812"/>
            <a:chOff x="2064" y="960"/>
            <a:chExt cx="140" cy="346"/>
          </a:xfrm>
        </p:grpSpPr>
        <p:sp>
          <p:nvSpPr>
            <p:cNvPr id="7290" name="Freeform 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91" name="Freeform 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3" name="Group 8"/>
          <p:cNvGrpSpPr>
            <a:grpSpLocks noChangeAspect="1"/>
          </p:cNvGrpSpPr>
          <p:nvPr/>
        </p:nvGrpSpPr>
        <p:grpSpPr bwMode="auto">
          <a:xfrm>
            <a:off x="2438400" y="2895600"/>
            <a:ext cx="254000" cy="658813"/>
            <a:chOff x="2064" y="960"/>
            <a:chExt cx="140" cy="346"/>
          </a:xfrm>
        </p:grpSpPr>
        <p:sp>
          <p:nvSpPr>
            <p:cNvPr id="7288" name="Freeform 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FF0066"/>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89" name="Freeform 1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F0066"/>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4" name="Group 11"/>
          <p:cNvGrpSpPr>
            <a:grpSpLocks noChangeAspect="1"/>
          </p:cNvGrpSpPr>
          <p:nvPr/>
        </p:nvGrpSpPr>
        <p:grpSpPr bwMode="auto">
          <a:xfrm>
            <a:off x="2444750" y="3600450"/>
            <a:ext cx="252413" cy="658813"/>
            <a:chOff x="2064" y="960"/>
            <a:chExt cx="140" cy="346"/>
          </a:xfrm>
        </p:grpSpPr>
        <p:sp>
          <p:nvSpPr>
            <p:cNvPr id="7286" name="Freeform 1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87" name="Freeform 1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5" name="Group 14"/>
          <p:cNvGrpSpPr>
            <a:grpSpLocks noChangeAspect="1"/>
          </p:cNvGrpSpPr>
          <p:nvPr/>
        </p:nvGrpSpPr>
        <p:grpSpPr bwMode="auto">
          <a:xfrm>
            <a:off x="2946400" y="3459163"/>
            <a:ext cx="250825" cy="658812"/>
            <a:chOff x="2064" y="960"/>
            <a:chExt cx="140" cy="346"/>
          </a:xfrm>
        </p:grpSpPr>
        <p:sp>
          <p:nvSpPr>
            <p:cNvPr id="7284" name="Freeform 1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85" name="Freeform 1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6" name="Group 17"/>
          <p:cNvGrpSpPr>
            <a:grpSpLocks noChangeAspect="1"/>
          </p:cNvGrpSpPr>
          <p:nvPr/>
        </p:nvGrpSpPr>
        <p:grpSpPr bwMode="auto">
          <a:xfrm>
            <a:off x="1936750" y="3824288"/>
            <a:ext cx="254000" cy="658812"/>
            <a:chOff x="2064" y="960"/>
            <a:chExt cx="140" cy="346"/>
          </a:xfrm>
        </p:grpSpPr>
        <p:sp>
          <p:nvSpPr>
            <p:cNvPr id="7282" name="Freeform 1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83" name="Freeform 1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7" name="Group 20"/>
          <p:cNvGrpSpPr>
            <a:grpSpLocks noChangeAspect="1"/>
          </p:cNvGrpSpPr>
          <p:nvPr/>
        </p:nvGrpSpPr>
        <p:grpSpPr bwMode="auto">
          <a:xfrm>
            <a:off x="3449638" y="2709863"/>
            <a:ext cx="254000" cy="658812"/>
            <a:chOff x="2064" y="960"/>
            <a:chExt cx="140" cy="346"/>
          </a:xfrm>
        </p:grpSpPr>
        <p:sp>
          <p:nvSpPr>
            <p:cNvPr id="7280" name="Freeform 2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81" name="Freeform 2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8" name="Group 23"/>
          <p:cNvGrpSpPr>
            <a:grpSpLocks noChangeAspect="1"/>
          </p:cNvGrpSpPr>
          <p:nvPr/>
        </p:nvGrpSpPr>
        <p:grpSpPr bwMode="auto">
          <a:xfrm>
            <a:off x="3983038" y="2500313"/>
            <a:ext cx="254000" cy="658812"/>
            <a:chOff x="2064" y="960"/>
            <a:chExt cx="140" cy="346"/>
          </a:xfrm>
        </p:grpSpPr>
        <p:sp>
          <p:nvSpPr>
            <p:cNvPr id="7278" name="Freeform 2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79" name="Freeform 2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9" name="Group 26"/>
          <p:cNvGrpSpPr>
            <a:grpSpLocks noChangeAspect="1"/>
          </p:cNvGrpSpPr>
          <p:nvPr/>
        </p:nvGrpSpPr>
        <p:grpSpPr bwMode="auto">
          <a:xfrm>
            <a:off x="4746625" y="2425700"/>
            <a:ext cx="250825" cy="657225"/>
            <a:chOff x="2064" y="960"/>
            <a:chExt cx="140" cy="346"/>
          </a:xfrm>
        </p:grpSpPr>
        <p:sp>
          <p:nvSpPr>
            <p:cNvPr id="7276" name="Freeform 2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77" name="Freeform 2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0" name="Group 29"/>
          <p:cNvGrpSpPr>
            <a:grpSpLocks noChangeAspect="1"/>
          </p:cNvGrpSpPr>
          <p:nvPr/>
        </p:nvGrpSpPr>
        <p:grpSpPr bwMode="auto">
          <a:xfrm>
            <a:off x="4710113" y="3184525"/>
            <a:ext cx="249237" cy="658813"/>
            <a:chOff x="2064" y="960"/>
            <a:chExt cx="140" cy="346"/>
          </a:xfrm>
        </p:grpSpPr>
        <p:sp>
          <p:nvSpPr>
            <p:cNvPr id="7274" name="Freeform 3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75" name="Freeform 3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1" name="Group 32"/>
          <p:cNvGrpSpPr>
            <a:grpSpLocks noChangeAspect="1"/>
          </p:cNvGrpSpPr>
          <p:nvPr/>
        </p:nvGrpSpPr>
        <p:grpSpPr bwMode="auto">
          <a:xfrm>
            <a:off x="5264150" y="3687763"/>
            <a:ext cx="250825" cy="658812"/>
            <a:chOff x="2064" y="960"/>
            <a:chExt cx="140" cy="346"/>
          </a:xfrm>
        </p:grpSpPr>
        <p:sp>
          <p:nvSpPr>
            <p:cNvPr id="7272" name="Freeform 3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FF0066"/>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73" name="Freeform 3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F0066"/>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2" name="Group 35"/>
          <p:cNvGrpSpPr>
            <a:grpSpLocks noChangeAspect="1"/>
          </p:cNvGrpSpPr>
          <p:nvPr/>
        </p:nvGrpSpPr>
        <p:grpSpPr bwMode="auto">
          <a:xfrm>
            <a:off x="6138863" y="2881313"/>
            <a:ext cx="255587" cy="658812"/>
            <a:chOff x="2064" y="960"/>
            <a:chExt cx="140" cy="346"/>
          </a:xfrm>
        </p:grpSpPr>
        <p:sp>
          <p:nvSpPr>
            <p:cNvPr id="7270" name="Freeform 3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71" name="Freeform 3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3" name="Group 38"/>
          <p:cNvGrpSpPr>
            <a:grpSpLocks noChangeAspect="1"/>
          </p:cNvGrpSpPr>
          <p:nvPr/>
        </p:nvGrpSpPr>
        <p:grpSpPr bwMode="auto">
          <a:xfrm>
            <a:off x="5922963" y="3652838"/>
            <a:ext cx="252412" cy="658812"/>
            <a:chOff x="2064" y="960"/>
            <a:chExt cx="140" cy="346"/>
          </a:xfrm>
        </p:grpSpPr>
        <p:sp>
          <p:nvSpPr>
            <p:cNvPr id="7268" name="Freeform 3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69" name="Freeform 4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4" name="Group 41"/>
          <p:cNvGrpSpPr>
            <a:grpSpLocks noChangeAspect="1"/>
          </p:cNvGrpSpPr>
          <p:nvPr/>
        </p:nvGrpSpPr>
        <p:grpSpPr bwMode="auto">
          <a:xfrm>
            <a:off x="6897688" y="3698875"/>
            <a:ext cx="252412" cy="658813"/>
            <a:chOff x="2064" y="960"/>
            <a:chExt cx="140" cy="346"/>
          </a:xfrm>
        </p:grpSpPr>
        <p:sp>
          <p:nvSpPr>
            <p:cNvPr id="7266" name="Freeform 4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FF0066"/>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67" name="Freeform 4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F0066"/>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5" name="Group 44"/>
          <p:cNvGrpSpPr>
            <a:grpSpLocks noChangeAspect="1"/>
          </p:cNvGrpSpPr>
          <p:nvPr/>
        </p:nvGrpSpPr>
        <p:grpSpPr bwMode="auto">
          <a:xfrm>
            <a:off x="4621213" y="4324350"/>
            <a:ext cx="254000" cy="661988"/>
            <a:chOff x="2064" y="960"/>
            <a:chExt cx="140" cy="346"/>
          </a:xfrm>
        </p:grpSpPr>
        <p:sp>
          <p:nvSpPr>
            <p:cNvPr id="7264" name="Freeform 4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65" name="Freeform 4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6" name="Group 47"/>
          <p:cNvGrpSpPr>
            <a:grpSpLocks noChangeAspect="1"/>
          </p:cNvGrpSpPr>
          <p:nvPr/>
        </p:nvGrpSpPr>
        <p:grpSpPr bwMode="auto">
          <a:xfrm>
            <a:off x="5200650" y="1903413"/>
            <a:ext cx="250825" cy="660400"/>
            <a:chOff x="2064" y="960"/>
            <a:chExt cx="140" cy="346"/>
          </a:xfrm>
        </p:grpSpPr>
        <p:sp>
          <p:nvSpPr>
            <p:cNvPr id="7262" name="Freeform 4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63" name="Freeform 4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7" name="Group 50"/>
          <p:cNvGrpSpPr>
            <a:grpSpLocks noChangeAspect="1"/>
          </p:cNvGrpSpPr>
          <p:nvPr/>
        </p:nvGrpSpPr>
        <p:grpSpPr bwMode="auto">
          <a:xfrm>
            <a:off x="4378325" y="3760788"/>
            <a:ext cx="250825" cy="655637"/>
            <a:chOff x="2064" y="960"/>
            <a:chExt cx="140" cy="346"/>
          </a:xfrm>
        </p:grpSpPr>
        <p:sp>
          <p:nvSpPr>
            <p:cNvPr id="7260" name="Freeform 5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61" name="Freeform 5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sp>
        <p:nvSpPr>
          <p:cNvPr id="7189" name="Freeform 53"/>
          <p:cNvSpPr>
            <a:spLocks noChangeAspect="1"/>
          </p:cNvSpPr>
          <p:nvPr/>
        </p:nvSpPr>
        <p:spPr bwMode="auto">
          <a:xfrm>
            <a:off x="5646738" y="3170238"/>
            <a:ext cx="252412" cy="658812"/>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190" name="Freeform 54"/>
          <p:cNvSpPr>
            <a:spLocks noChangeAspect="1"/>
          </p:cNvSpPr>
          <p:nvPr/>
        </p:nvSpPr>
        <p:spPr bwMode="auto">
          <a:xfrm>
            <a:off x="6096000" y="4464050"/>
            <a:ext cx="249238" cy="655638"/>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191" name="Freeform 55"/>
          <p:cNvSpPr>
            <a:spLocks noChangeAspect="1"/>
          </p:cNvSpPr>
          <p:nvPr/>
        </p:nvSpPr>
        <p:spPr bwMode="auto">
          <a:xfrm>
            <a:off x="5562600" y="4311650"/>
            <a:ext cx="249238" cy="657225"/>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192" name="Freeform 56"/>
          <p:cNvSpPr>
            <a:spLocks noChangeAspect="1"/>
          </p:cNvSpPr>
          <p:nvPr/>
        </p:nvSpPr>
        <p:spPr bwMode="auto">
          <a:xfrm>
            <a:off x="5011738" y="4522788"/>
            <a:ext cx="252412" cy="660400"/>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193" name="Freeform 57"/>
          <p:cNvSpPr>
            <a:spLocks noChangeAspect="1"/>
          </p:cNvSpPr>
          <p:nvPr/>
        </p:nvSpPr>
        <p:spPr bwMode="auto">
          <a:xfrm>
            <a:off x="4017963" y="3614738"/>
            <a:ext cx="250825" cy="658812"/>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194" name="Freeform 58"/>
          <p:cNvSpPr>
            <a:spLocks noChangeAspect="1"/>
          </p:cNvSpPr>
          <p:nvPr/>
        </p:nvSpPr>
        <p:spPr bwMode="auto">
          <a:xfrm>
            <a:off x="3597275" y="1992313"/>
            <a:ext cx="252413" cy="655637"/>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195" name="Freeform 59"/>
          <p:cNvSpPr>
            <a:spLocks noChangeAspect="1"/>
          </p:cNvSpPr>
          <p:nvPr/>
        </p:nvSpPr>
        <p:spPr bwMode="auto">
          <a:xfrm>
            <a:off x="2978150" y="2728913"/>
            <a:ext cx="249238" cy="657225"/>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196" name="Freeform 60"/>
          <p:cNvSpPr>
            <a:spLocks noChangeAspect="1"/>
          </p:cNvSpPr>
          <p:nvPr/>
        </p:nvSpPr>
        <p:spPr bwMode="auto">
          <a:xfrm>
            <a:off x="3541713" y="3749675"/>
            <a:ext cx="249237" cy="655638"/>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197" name="Freeform 61"/>
          <p:cNvSpPr>
            <a:spLocks noChangeAspect="1"/>
          </p:cNvSpPr>
          <p:nvPr/>
        </p:nvSpPr>
        <p:spPr bwMode="auto">
          <a:xfrm>
            <a:off x="2874963" y="4311650"/>
            <a:ext cx="252412" cy="657225"/>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nvGrpSpPr>
          <p:cNvPr id="18" name="Group 62"/>
          <p:cNvGrpSpPr>
            <a:grpSpLocks noChangeAspect="1"/>
          </p:cNvGrpSpPr>
          <p:nvPr/>
        </p:nvGrpSpPr>
        <p:grpSpPr bwMode="auto">
          <a:xfrm>
            <a:off x="3078163" y="2030413"/>
            <a:ext cx="252412" cy="655637"/>
            <a:chOff x="2064" y="960"/>
            <a:chExt cx="140" cy="346"/>
          </a:xfrm>
        </p:grpSpPr>
        <p:sp>
          <p:nvSpPr>
            <p:cNvPr id="7258" name="Freeform 6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59" name="Freeform 6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9" name="Group 65"/>
          <p:cNvGrpSpPr>
            <a:grpSpLocks noChangeAspect="1"/>
          </p:cNvGrpSpPr>
          <p:nvPr/>
        </p:nvGrpSpPr>
        <p:grpSpPr bwMode="auto">
          <a:xfrm>
            <a:off x="4283075" y="2363788"/>
            <a:ext cx="254000" cy="658812"/>
            <a:chOff x="2064" y="960"/>
            <a:chExt cx="140" cy="346"/>
          </a:xfrm>
        </p:grpSpPr>
        <p:sp>
          <p:nvSpPr>
            <p:cNvPr id="7256" name="Freeform 6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57" name="Freeform 6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0" name="Group 68"/>
          <p:cNvGrpSpPr>
            <a:grpSpLocks noChangeAspect="1"/>
          </p:cNvGrpSpPr>
          <p:nvPr/>
        </p:nvGrpSpPr>
        <p:grpSpPr bwMode="auto">
          <a:xfrm>
            <a:off x="3265488" y="4021138"/>
            <a:ext cx="250825" cy="661987"/>
            <a:chOff x="2064" y="960"/>
            <a:chExt cx="140" cy="346"/>
          </a:xfrm>
        </p:grpSpPr>
        <p:sp>
          <p:nvSpPr>
            <p:cNvPr id="7254" name="Freeform 6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55" name="Freeform 7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1" name="Group 71"/>
          <p:cNvGrpSpPr>
            <a:grpSpLocks noChangeAspect="1"/>
          </p:cNvGrpSpPr>
          <p:nvPr/>
        </p:nvGrpSpPr>
        <p:grpSpPr bwMode="auto">
          <a:xfrm>
            <a:off x="4267200" y="4572000"/>
            <a:ext cx="254000" cy="655638"/>
            <a:chOff x="2064" y="960"/>
            <a:chExt cx="140" cy="346"/>
          </a:xfrm>
        </p:grpSpPr>
        <p:sp>
          <p:nvSpPr>
            <p:cNvPr id="7252" name="Freeform 7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FF0066"/>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53" name="Freeform 7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F0066"/>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2" name="Group 74"/>
          <p:cNvGrpSpPr>
            <a:grpSpLocks noChangeAspect="1"/>
          </p:cNvGrpSpPr>
          <p:nvPr/>
        </p:nvGrpSpPr>
        <p:grpSpPr bwMode="auto">
          <a:xfrm>
            <a:off x="4356100" y="3048000"/>
            <a:ext cx="254000" cy="658813"/>
            <a:chOff x="2064" y="960"/>
            <a:chExt cx="140" cy="346"/>
          </a:xfrm>
        </p:grpSpPr>
        <p:sp>
          <p:nvSpPr>
            <p:cNvPr id="7250" name="Freeform 7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51" name="Freeform 7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3" name="Group 77"/>
          <p:cNvGrpSpPr>
            <a:grpSpLocks noChangeAspect="1"/>
          </p:cNvGrpSpPr>
          <p:nvPr/>
        </p:nvGrpSpPr>
        <p:grpSpPr bwMode="auto">
          <a:xfrm>
            <a:off x="4933950" y="3749675"/>
            <a:ext cx="254000" cy="655638"/>
            <a:chOff x="2064" y="960"/>
            <a:chExt cx="140" cy="346"/>
          </a:xfrm>
        </p:grpSpPr>
        <p:sp>
          <p:nvSpPr>
            <p:cNvPr id="7248" name="Freeform 7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49" name="Freeform 7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4" name="Group 80"/>
          <p:cNvGrpSpPr>
            <a:grpSpLocks noChangeAspect="1"/>
          </p:cNvGrpSpPr>
          <p:nvPr/>
        </p:nvGrpSpPr>
        <p:grpSpPr bwMode="auto">
          <a:xfrm>
            <a:off x="2520950" y="4297363"/>
            <a:ext cx="254000" cy="657225"/>
            <a:chOff x="2064" y="960"/>
            <a:chExt cx="140" cy="346"/>
          </a:xfrm>
        </p:grpSpPr>
        <p:sp>
          <p:nvSpPr>
            <p:cNvPr id="7246" name="Freeform 8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47" name="Freeform 8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5" name="Group 83"/>
          <p:cNvGrpSpPr>
            <a:grpSpLocks noChangeAspect="1"/>
          </p:cNvGrpSpPr>
          <p:nvPr/>
        </p:nvGrpSpPr>
        <p:grpSpPr bwMode="auto">
          <a:xfrm>
            <a:off x="2586038" y="2005013"/>
            <a:ext cx="252412" cy="655637"/>
            <a:chOff x="2064" y="960"/>
            <a:chExt cx="140" cy="346"/>
          </a:xfrm>
        </p:grpSpPr>
        <p:sp>
          <p:nvSpPr>
            <p:cNvPr id="7244" name="Freeform 8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45" name="Freeform 8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6" name="Group 86"/>
          <p:cNvGrpSpPr>
            <a:grpSpLocks noChangeAspect="1"/>
          </p:cNvGrpSpPr>
          <p:nvPr/>
        </p:nvGrpSpPr>
        <p:grpSpPr bwMode="auto">
          <a:xfrm>
            <a:off x="6862763" y="4543425"/>
            <a:ext cx="250825" cy="655638"/>
            <a:chOff x="2064" y="960"/>
            <a:chExt cx="140" cy="346"/>
          </a:xfrm>
        </p:grpSpPr>
        <p:sp>
          <p:nvSpPr>
            <p:cNvPr id="7242" name="Freeform 8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43" name="Freeform 8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7" name="Group 89"/>
          <p:cNvGrpSpPr>
            <a:grpSpLocks noChangeAspect="1"/>
          </p:cNvGrpSpPr>
          <p:nvPr/>
        </p:nvGrpSpPr>
        <p:grpSpPr bwMode="auto">
          <a:xfrm>
            <a:off x="6399213" y="3540125"/>
            <a:ext cx="252412" cy="657225"/>
            <a:chOff x="2064" y="960"/>
            <a:chExt cx="140" cy="346"/>
          </a:xfrm>
        </p:grpSpPr>
        <p:sp>
          <p:nvSpPr>
            <p:cNvPr id="7240" name="Freeform 9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41" name="Freeform 9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8" name="Group 92"/>
          <p:cNvGrpSpPr>
            <a:grpSpLocks noChangeAspect="1"/>
          </p:cNvGrpSpPr>
          <p:nvPr/>
        </p:nvGrpSpPr>
        <p:grpSpPr bwMode="auto">
          <a:xfrm>
            <a:off x="6470650" y="2439988"/>
            <a:ext cx="254000" cy="655637"/>
            <a:chOff x="2064" y="960"/>
            <a:chExt cx="140" cy="346"/>
          </a:xfrm>
        </p:grpSpPr>
        <p:sp>
          <p:nvSpPr>
            <p:cNvPr id="7238" name="Freeform 9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39" name="Freeform 9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sp>
        <p:nvSpPr>
          <p:cNvPr id="7209" name="Text Box 95"/>
          <p:cNvSpPr txBox="1">
            <a:spLocks noChangeAspect="1" noChangeArrowheads="1"/>
          </p:cNvSpPr>
          <p:nvPr/>
        </p:nvSpPr>
        <p:spPr bwMode="auto">
          <a:xfrm>
            <a:off x="2881313" y="1347788"/>
            <a:ext cx="3638550" cy="393700"/>
          </a:xfrm>
          <a:prstGeom prst="rect">
            <a:avLst/>
          </a:prstGeom>
          <a:noFill/>
          <a:ln w="12700">
            <a:noFill/>
            <a:miter lim="800000"/>
            <a:headEnd/>
            <a:tailEnd/>
          </a:ln>
        </p:spPr>
        <p:txBody>
          <a:bodyPr wrap="none" lIns="87312" tIns="44450" rIns="87312" bIns="44450" anchor="ctr">
            <a:spAutoFit/>
          </a:bodyPr>
          <a:lstStyle/>
          <a:p>
            <a:pPr algn="ctr" eaLnBrk="0" fontAlgn="base" hangingPunct="0">
              <a:spcBef>
                <a:spcPct val="0"/>
              </a:spcBef>
              <a:spcAft>
                <a:spcPct val="0"/>
              </a:spcAft>
            </a:pPr>
            <a:r>
              <a:rPr lang="en-US" sz="2000" b="1" smtClean="0">
                <a:solidFill>
                  <a:srgbClr val="3333CC"/>
                </a:solidFill>
                <a:latin typeface="Arial" charset="0"/>
              </a:rPr>
              <a:t>All patients with same diagnosis</a:t>
            </a:r>
            <a:endParaRPr lang="en-US" sz="1600" b="1" smtClean="0">
              <a:solidFill>
                <a:srgbClr val="3333CC"/>
              </a:solidFill>
              <a:latin typeface="Arial" charset="0"/>
            </a:endParaRPr>
          </a:p>
        </p:txBody>
      </p:sp>
      <p:grpSp>
        <p:nvGrpSpPr>
          <p:cNvPr id="29" name="Group 96"/>
          <p:cNvGrpSpPr>
            <a:grpSpLocks noChangeAspect="1"/>
          </p:cNvGrpSpPr>
          <p:nvPr/>
        </p:nvGrpSpPr>
        <p:grpSpPr bwMode="auto">
          <a:xfrm>
            <a:off x="1968500" y="3103563"/>
            <a:ext cx="254000" cy="658812"/>
            <a:chOff x="2064" y="960"/>
            <a:chExt cx="140" cy="346"/>
          </a:xfrm>
        </p:grpSpPr>
        <p:sp>
          <p:nvSpPr>
            <p:cNvPr id="7236" name="Freeform 9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37" name="Freeform 9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30" name="Group 99"/>
          <p:cNvGrpSpPr>
            <a:grpSpLocks noChangeAspect="1"/>
          </p:cNvGrpSpPr>
          <p:nvPr/>
        </p:nvGrpSpPr>
        <p:grpSpPr bwMode="auto">
          <a:xfrm>
            <a:off x="2100263" y="2362200"/>
            <a:ext cx="254000" cy="658813"/>
            <a:chOff x="2064" y="960"/>
            <a:chExt cx="140" cy="346"/>
          </a:xfrm>
        </p:grpSpPr>
        <p:sp>
          <p:nvSpPr>
            <p:cNvPr id="7234" name="Freeform 10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35" name="Freeform 10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31" name="Group 102"/>
          <p:cNvGrpSpPr>
            <a:grpSpLocks noChangeAspect="1"/>
          </p:cNvGrpSpPr>
          <p:nvPr/>
        </p:nvGrpSpPr>
        <p:grpSpPr bwMode="auto">
          <a:xfrm>
            <a:off x="2201863" y="4554538"/>
            <a:ext cx="254000" cy="658812"/>
            <a:chOff x="2064" y="960"/>
            <a:chExt cx="140" cy="346"/>
          </a:xfrm>
        </p:grpSpPr>
        <p:sp>
          <p:nvSpPr>
            <p:cNvPr id="7232" name="Freeform 10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33" name="Freeform 10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7168" name="Group 105"/>
          <p:cNvGrpSpPr>
            <a:grpSpLocks noChangeAspect="1"/>
          </p:cNvGrpSpPr>
          <p:nvPr/>
        </p:nvGrpSpPr>
        <p:grpSpPr bwMode="auto">
          <a:xfrm>
            <a:off x="3776663" y="3052763"/>
            <a:ext cx="254000" cy="658812"/>
            <a:chOff x="2064" y="960"/>
            <a:chExt cx="140" cy="346"/>
          </a:xfrm>
        </p:grpSpPr>
        <p:sp>
          <p:nvSpPr>
            <p:cNvPr id="7230" name="Freeform 10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31" name="Freeform 10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7169" name="Group 108"/>
          <p:cNvGrpSpPr>
            <a:grpSpLocks noChangeAspect="1"/>
          </p:cNvGrpSpPr>
          <p:nvPr/>
        </p:nvGrpSpPr>
        <p:grpSpPr bwMode="auto">
          <a:xfrm>
            <a:off x="6705600" y="3074988"/>
            <a:ext cx="254000" cy="658812"/>
            <a:chOff x="2064" y="960"/>
            <a:chExt cx="140" cy="346"/>
          </a:xfrm>
        </p:grpSpPr>
        <p:sp>
          <p:nvSpPr>
            <p:cNvPr id="7228" name="Freeform 10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29" name="Freeform 11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7173" name="Group 111"/>
          <p:cNvGrpSpPr>
            <a:grpSpLocks noChangeAspect="1"/>
          </p:cNvGrpSpPr>
          <p:nvPr/>
        </p:nvGrpSpPr>
        <p:grpSpPr bwMode="auto">
          <a:xfrm>
            <a:off x="4622800" y="1727200"/>
            <a:ext cx="254000" cy="658813"/>
            <a:chOff x="2064" y="960"/>
            <a:chExt cx="140" cy="346"/>
          </a:xfrm>
        </p:grpSpPr>
        <p:sp>
          <p:nvSpPr>
            <p:cNvPr id="7226" name="Freeform 11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FF0066"/>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27" name="Freeform 11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F0066"/>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7174" name="Group 114"/>
          <p:cNvGrpSpPr>
            <a:grpSpLocks noChangeAspect="1"/>
          </p:cNvGrpSpPr>
          <p:nvPr/>
        </p:nvGrpSpPr>
        <p:grpSpPr bwMode="auto">
          <a:xfrm>
            <a:off x="3838575" y="4343400"/>
            <a:ext cx="254000" cy="658813"/>
            <a:chOff x="2064" y="960"/>
            <a:chExt cx="140" cy="346"/>
          </a:xfrm>
        </p:grpSpPr>
        <p:sp>
          <p:nvSpPr>
            <p:cNvPr id="7224" name="Freeform 11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25" name="Freeform 11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7175" name="Group 117"/>
          <p:cNvGrpSpPr>
            <a:grpSpLocks noChangeAspect="1"/>
          </p:cNvGrpSpPr>
          <p:nvPr/>
        </p:nvGrpSpPr>
        <p:grpSpPr bwMode="auto">
          <a:xfrm>
            <a:off x="6484938" y="4306888"/>
            <a:ext cx="254000" cy="658812"/>
            <a:chOff x="2064" y="960"/>
            <a:chExt cx="140" cy="346"/>
          </a:xfrm>
        </p:grpSpPr>
        <p:sp>
          <p:nvSpPr>
            <p:cNvPr id="7222" name="Freeform 11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23" name="Freeform 11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7176" name="Group 120"/>
          <p:cNvGrpSpPr>
            <a:grpSpLocks noChangeAspect="1"/>
          </p:cNvGrpSpPr>
          <p:nvPr/>
        </p:nvGrpSpPr>
        <p:grpSpPr bwMode="auto">
          <a:xfrm>
            <a:off x="1752600" y="5334000"/>
            <a:ext cx="254000" cy="655638"/>
            <a:chOff x="2064" y="960"/>
            <a:chExt cx="140" cy="346"/>
          </a:xfrm>
        </p:grpSpPr>
        <p:sp>
          <p:nvSpPr>
            <p:cNvPr id="7220" name="Freeform 12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FF0066"/>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21" name="Freeform 12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F0066"/>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sp>
        <p:nvSpPr>
          <p:cNvPr id="7219" name="Text Box 123"/>
          <p:cNvSpPr txBox="1">
            <a:spLocks noChangeArrowheads="1"/>
          </p:cNvSpPr>
          <p:nvPr/>
        </p:nvSpPr>
        <p:spPr bwMode="auto">
          <a:xfrm>
            <a:off x="2133600" y="5486400"/>
            <a:ext cx="5257800" cy="33655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1600" b="1" smtClean="0">
                <a:solidFill>
                  <a:srgbClr val="FF0066"/>
                </a:solidFill>
                <a:latin typeface="Helvetica" pitchFamily="34" charset="0"/>
              </a:rPr>
              <a:t>Non-Responder: higher dose or alternate drug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ctrTitle" idx="4294967295"/>
          </p:nvPr>
        </p:nvSpPr>
        <p:spPr bwMode="auto">
          <a:xfrm>
            <a:off x="457200" y="1066800"/>
            <a:ext cx="8001000" cy="1143000"/>
          </a:xfrm>
          <a:prstGeom prst="rect">
            <a:avLst/>
          </a:prstGeom>
          <a:ln>
            <a:miter lim="800000"/>
            <a:headEnd/>
            <a:tailEnd/>
          </a:ln>
        </p:spPr>
        <p:txBody>
          <a:bodyPr/>
          <a:lstStyle/>
          <a:p>
            <a:pPr algn="ctr">
              <a:lnSpc>
                <a:spcPct val="120000"/>
              </a:lnSpc>
              <a:defRPr/>
            </a:pPr>
            <a:r>
              <a:rPr lang="en-US" altLang="en-US" sz="2400" b="1" dirty="0" err="1" smtClean="0">
                <a:solidFill>
                  <a:schemeClr val="bg2"/>
                </a:solidFill>
                <a:latin typeface="Helvetica" pitchFamily="34" charset="0"/>
              </a:rPr>
              <a:t>Pharmacogenetics</a:t>
            </a:r>
            <a:r>
              <a:rPr lang="en-US" altLang="en-US" sz="2400" b="1" dirty="0" smtClean="0">
                <a:solidFill>
                  <a:schemeClr val="bg2"/>
                </a:solidFill>
                <a:latin typeface="Helvetica" pitchFamily="34" charset="0"/>
              </a:rPr>
              <a:t>: The Study of Variations in Genes that Affect Responses to Drugs</a:t>
            </a:r>
            <a:endParaRPr lang="en-US" altLang="en-US" sz="4000" dirty="0" smtClean="0">
              <a:solidFill>
                <a:srgbClr val="00CCCC"/>
              </a:solidFill>
            </a:endParaRPr>
          </a:p>
        </p:txBody>
      </p:sp>
      <p:sp>
        <p:nvSpPr>
          <p:cNvPr id="8195" name="Line 3"/>
          <p:cNvSpPr>
            <a:spLocks noChangeShapeType="1"/>
          </p:cNvSpPr>
          <p:nvPr/>
        </p:nvSpPr>
        <p:spPr bwMode="auto">
          <a:xfrm>
            <a:off x="381000" y="2286000"/>
            <a:ext cx="8253413" cy="0"/>
          </a:xfrm>
          <a:prstGeom prst="line">
            <a:avLst/>
          </a:prstGeom>
          <a:noFill/>
          <a:ln w="50800">
            <a:solidFill>
              <a:srgbClr val="33CCCC"/>
            </a:solidFill>
            <a:round/>
            <a:headEnd/>
            <a:tailEn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349188" name="Text Box 4"/>
          <p:cNvSpPr txBox="1">
            <a:spLocks noChangeArrowheads="1"/>
          </p:cNvSpPr>
          <p:nvPr/>
        </p:nvSpPr>
        <p:spPr bwMode="auto">
          <a:xfrm>
            <a:off x="685800" y="2514600"/>
            <a:ext cx="7467600" cy="2587625"/>
          </a:xfrm>
          <a:prstGeom prst="rect">
            <a:avLst/>
          </a:prstGeom>
          <a:noFill/>
          <a:ln w="9525">
            <a:noFill/>
            <a:miter lim="800000"/>
            <a:headEnd/>
            <a:tailEnd/>
          </a:ln>
        </p:spPr>
        <p:txBody>
          <a:bodyPr>
            <a:spAutoFit/>
          </a:bodyPr>
          <a:lstStyle/>
          <a:p>
            <a:pPr marL="114300" indent="-114300" eaLnBrk="0" fontAlgn="base" hangingPunct="0">
              <a:spcBef>
                <a:spcPct val="0"/>
              </a:spcBef>
              <a:spcAft>
                <a:spcPct val="0"/>
              </a:spcAft>
              <a:buFontTx/>
              <a:buChar char="•"/>
            </a:pPr>
            <a:r>
              <a:rPr lang="en-US" sz="2400" b="1" smtClean="0">
                <a:solidFill>
                  <a:srgbClr val="FF0066"/>
                </a:solidFill>
                <a:latin typeface="Helvetica" pitchFamily="34" charset="0"/>
              </a:rPr>
              <a:t>Genetic changes specifically within malignant tumor cells</a:t>
            </a:r>
          </a:p>
          <a:p>
            <a:pPr marL="114300" indent="-114300" eaLnBrk="0" fontAlgn="base" hangingPunct="0">
              <a:spcBef>
                <a:spcPct val="0"/>
              </a:spcBef>
              <a:spcAft>
                <a:spcPct val="0"/>
              </a:spcAft>
            </a:pPr>
            <a:endParaRPr lang="en-US" sz="2400" b="1" smtClean="0">
              <a:solidFill>
                <a:srgbClr val="FF0066"/>
              </a:solidFill>
              <a:latin typeface="Helvetica" pitchFamily="34" charset="0"/>
            </a:endParaRPr>
          </a:p>
          <a:p>
            <a:pPr marL="114300" indent="-114300" eaLnBrk="0" fontAlgn="base" hangingPunct="0">
              <a:spcBef>
                <a:spcPct val="0"/>
              </a:spcBef>
              <a:spcAft>
                <a:spcPct val="0"/>
              </a:spcAft>
              <a:buFontTx/>
              <a:buChar char="•"/>
            </a:pPr>
            <a:r>
              <a:rPr lang="en-US" sz="2400" b="1" smtClean="0">
                <a:solidFill>
                  <a:srgbClr val="000000"/>
                </a:solidFill>
                <a:latin typeface="Helvetica" pitchFamily="34" charset="0"/>
              </a:rPr>
              <a:t>Inherited genetic variability in a targeted gene or group of functionally-related genes affecting response to drugs</a:t>
            </a:r>
            <a:endParaRPr lang="en-US" sz="2000" b="1" smtClean="0">
              <a:solidFill>
                <a:srgbClr val="000000"/>
              </a:solidFill>
              <a:latin typeface="Helvetica" pitchFamily="34" charset="0"/>
            </a:endParaRPr>
          </a:p>
          <a:p>
            <a:pPr lvl="1" eaLnBrk="0" fontAlgn="base" hangingPunct="0">
              <a:spcBef>
                <a:spcPct val="0"/>
              </a:spcBef>
              <a:spcAft>
                <a:spcPct val="0"/>
              </a:spcAft>
              <a:buFontTx/>
              <a:buChar char="•"/>
            </a:pPr>
            <a:endParaRPr lang="en-US" sz="2000" smtClean="0">
              <a:solidFill>
                <a:srgbClr val="000000"/>
              </a:solidFill>
              <a:latin typeface="Helvetic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91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91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197" y="309876"/>
            <a:ext cx="7610184" cy="914400"/>
          </a:xfrm>
        </p:spPr>
        <p:txBody>
          <a:bodyPr/>
          <a:lstStyle/>
          <a:p>
            <a:r>
              <a:rPr lang="en-US" dirty="0" smtClean="0">
                <a:solidFill>
                  <a:schemeClr val="tx2"/>
                </a:solidFill>
              </a:rPr>
              <a:t>Every Era Has Transformative Events</a:t>
            </a:r>
            <a:endParaRPr lang="en-US" dirty="0">
              <a:solidFill>
                <a:schemeClr val="tx2"/>
              </a:solidFill>
            </a:endParaRPr>
          </a:p>
        </p:txBody>
      </p:sp>
      <p:sp>
        <p:nvSpPr>
          <p:cNvPr id="4" name="Slide Number Placeholder 3"/>
          <p:cNvSpPr>
            <a:spLocks noGrp="1"/>
          </p:cNvSpPr>
          <p:nvPr>
            <p:ph type="sldNum" sz="quarter" idx="10"/>
          </p:nvPr>
        </p:nvSpPr>
        <p:spPr/>
        <p:txBody>
          <a:bodyPr/>
          <a:lstStyle/>
          <a:p>
            <a:fld id="{2179B914-9453-44DC-94C2-6F7E52B1E2BD}" type="slidenum">
              <a:rPr lang="en-US" smtClean="0">
                <a:solidFill>
                  <a:srgbClr val="000000">
                    <a:lumMod val="65000"/>
                    <a:lumOff val="35000"/>
                  </a:srgbClr>
                </a:solidFill>
              </a:rPr>
              <a:pPr/>
              <a:t>3</a:t>
            </a:fld>
            <a:endParaRPr lang="en-US" dirty="0">
              <a:solidFill>
                <a:srgbClr val="000000">
                  <a:lumMod val="65000"/>
                  <a:lumOff val="35000"/>
                </a:srgbClr>
              </a:solidFill>
            </a:endParaRPr>
          </a:p>
        </p:txBody>
      </p:sp>
      <p:pic>
        <p:nvPicPr>
          <p:cNvPr id="328708" name="Picture 4" descr="Morgagni,"/>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1069974" y="1438834"/>
            <a:ext cx="3050092" cy="3966883"/>
          </a:xfrm>
          <a:prstGeom prst="rect">
            <a:avLst/>
          </a:prstGeom>
          <a:noFill/>
        </p:spPr>
      </p:pic>
      <p:pic>
        <p:nvPicPr>
          <p:cNvPr id="328710" name="Picture 6" descr="The seats and causes of diseases investigated by anatomy by Giambattista Morgagni"/>
          <p:cNvPicPr>
            <a:picLocks noChangeAspect="1" noChangeArrowheads="1"/>
          </p:cNvPicPr>
          <p:nvPr/>
        </p:nvPicPr>
        <p:blipFill>
          <a:blip r:embed="rId4" cstate="screen"/>
          <a:srcRect/>
          <a:stretch>
            <a:fillRect/>
          </a:stretch>
        </p:blipFill>
        <p:spPr bwMode="auto">
          <a:xfrm>
            <a:off x="5023410" y="1398494"/>
            <a:ext cx="3286125" cy="476250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726142" y="5674659"/>
            <a:ext cx="3657600" cy="769441"/>
          </a:xfrm>
          <a:prstGeom prst="rect">
            <a:avLst/>
          </a:prstGeom>
          <a:noFill/>
        </p:spPr>
        <p:txBody>
          <a:bodyPr wrap="square" rtlCol="0">
            <a:spAutoFit/>
          </a:bodyPr>
          <a:lstStyle/>
          <a:p>
            <a:pPr algn="ctr" eaLnBrk="0" fontAlgn="base" hangingPunct="0">
              <a:spcBef>
                <a:spcPct val="0"/>
              </a:spcBef>
              <a:spcAft>
                <a:spcPct val="0"/>
              </a:spcAft>
            </a:pPr>
            <a:r>
              <a:rPr lang="en-US" sz="2400" b="1" dirty="0" smtClean="0">
                <a:solidFill>
                  <a:schemeClr val="tx2"/>
                </a:solidFill>
                <a:ea typeface="ヒラギノ角ゴ Pro W3" charset="-128"/>
              </a:rPr>
              <a:t>Giovanni Battista </a:t>
            </a:r>
            <a:r>
              <a:rPr lang="en-US" sz="2400" b="1" dirty="0" err="1" smtClean="0">
                <a:solidFill>
                  <a:schemeClr val="tx2"/>
                </a:solidFill>
                <a:ea typeface="ヒラギノ角ゴ Pro W3" charset="-128"/>
              </a:rPr>
              <a:t>Morgagni</a:t>
            </a:r>
            <a:endParaRPr lang="en-US" sz="2400" b="1" dirty="0" smtClean="0">
              <a:solidFill>
                <a:schemeClr val="tx2"/>
              </a:solidFill>
              <a:ea typeface="ヒラギノ角ゴ Pro W3" charset="-128"/>
            </a:endParaRPr>
          </a:p>
          <a:p>
            <a:pPr algn="ctr" eaLnBrk="0" fontAlgn="base" hangingPunct="0">
              <a:spcBef>
                <a:spcPct val="0"/>
              </a:spcBef>
              <a:spcAft>
                <a:spcPct val="0"/>
              </a:spcAft>
            </a:pPr>
            <a:r>
              <a:rPr lang="en-US" sz="2000" i="1" dirty="0" smtClean="0">
                <a:solidFill>
                  <a:schemeClr val="tx2"/>
                </a:solidFill>
                <a:ea typeface="ヒラギノ角ゴ Pro W3" charset="-128"/>
              </a:rPr>
              <a:t>(1682—1771)</a:t>
            </a:r>
            <a:endParaRPr lang="en-US" sz="2000" i="1" dirty="0">
              <a:solidFill>
                <a:schemeClr val="tx2"/>
              </a:solidFill>
              <a:ea typeface="ヒラギノ角ゴ Pro W3" charset="-128"/>
            </a:endParaRPr>
          </a:p>
        </p:txBody>
      </p:sp>
      <p:sp>
        <p:nvSpPr>
          <p:cNvPr id="9" name="Rectangle 8"/>
          <p:cNvSpPr/>
          <p:nvPr/>
        </p:nvSpPr>
        <p:spPr>
          <a:xfrm>
            <a:off x="376518" y="6596390"/>
            <a:ext cx="6172200" cy="261610"/>
          </a:xfrm>
          <a:prstGeom prst="rect">
            <a:avLst/>
          </a:prstGeom>
        </p:spPr>
        <p:txBody>
          <a:bodyPr wrap="square">
            <a:spAutoFit/>
          </a:bodyPr>
          <a:lstStyle/>
          <a:p>
            <a:pPr eaLnBrk="0" fontAlgn="base" hangingPunct="0">
              <a:spcBef>
                <a:spcPct val="0"/>
              </a:spcBef>
              <a:spcAft>
                <a:spcPct val="0"/>
              </a:spcAft>
            </a:pPr>
            <a:r>
              <a:rPr lang="en-US" sz="1100" i="1" dirty="0" smtClean="0">
                <a:solidFill>
                  <a:srgbClr val="5C5D54"/>
                </a:solidFill>
                <a:ea typeface="ヒラギノ角ゴ Pro W3" charset="-128"/>
              </a:rPr>
              <a:t>Images from: </a:t>
            </a:r>
            <a:r>
              <a:rPr lang="en-US" sz="1100" i="1" dirty="0" err="1" smtClean="0">
                <a:solidFill>
                  <a:srgbClr val="5C5D54"/>
                </a:solidFill>
                <a:ea typeface="ヒラギノ角ゴ Pro W3" charset="-128"/>
              </a:rPr>
              <a:t>Encyclopaedia</a:t>
            </a:r>
            <a:r>
              <a:rPr lang="en-US" sz="1100" i="1" dirty="0" smtClean="0">
                <a:solidFill>
                  <a:srgbClr val="5C5D54"/>
                </a:solidFill>
                <a:ea typeface="ヒラギノ角ゴ Pro W3" charset="-128"/>
              </a:rPr>
              <a:t> </a:t>
            </a:r>
            <a:r>
              <a:rPr lang="en-US" sz="1100" i="1" dirty="0" smtClean="0">
                <a:solidFill>
                  <a:srgbClr val="5C5D54"/>
                </a:solidFill>
                <a:ea typeface="ヒラギノ角ゴ Pro W3" charset="-128"/>
              </a:rPr>
              <a:t>Britannica, adapted from Dr. Bruce McManus, University of British Columbia</a:t>
            </a:r>
            <a:endParaRPr lang="en-US" sz="1100" i="1" dirty="0">
              <a:solidFill>
                <a:srgbClr val="5C5D54"/>
              </a:solidFill>
              <a:ea typeface="ヒラギノ角ゴ Pro W3" charset="-128"/>
            </a:endParaRPr>
          </a:p>
        </p:txBody>
      </p:sp>
      <p:sp>
        <p:nvSpPr>
          <p:cNvPr id="10" name="Line 4"/>
          <p:cNvSpPr>
            <a:spLocks noChangeShapeType="1"/>
          </p:cNvSpPr>
          <p:nvPr/>
        </p:nvSpPr>
        <p:spPr bwMode="auto">
          <a:xfrm>
            <a:off x="533400" y="10668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ctrTitle" idx="4294967295"/>
          </p:nvPr>
        </p:nvSpPr>
        <p:spPr bwMode="auto">
          <a:xfrm>
            <a:off x="457200" y="685800"/>
            <a:ext cx="8001000" cy="1143000"/>
          </a:xfrm>
          <a:prstGeom prst="rect">
            <a:avLst/>
          </a:prstGeom>
          <a:ln>
            <a:miter lim="800000"/>
            <a:headEnd/>
            <a:tailEnd/>
          </a:ln>
        </p:spPr>
        <p:txBody>
          <a:bodyPr/>
          <a:lstStyle/>
          <a:p>
            <a:pPr algn="ctr">
              <a:lnSpc>
                <a:spcPct val="120000"/>
              </a:lnSpc>
              <a:defRPr/>
            </a:pPr>
            <a:r>
              <a:rPr lang="en-US" altLang="en-US" sz="2400" b="1" dirty="0" err="1" smtClean="0">
                <a:solidFill>
                  <a:schemeClr val="bg2"/>
                </a:solidFill>
                <a:latin typeface="Helvetica" pitchFamily="34" charset="0"/>
              </a:rPr>
              <a:t>Pharmacogenetics</a:t>
            </a:r>
            <a:r>
              <a:rPr lang="en-US" altLang="en-US" sz="2400" b="1" dirty="0" smtClean="0">
                <a:solidFill>
                  <a:schemeClr val="bg2"/>
                </a:solidFill>
                <a:latin typeface="Helvetica" pitchFamily="34" charset="0"/>
              </a:rPr>
              <a:t>: The Study of Variations in Genes that Affect Responses to Drugs</a:t>
            </a:r>
            <a:endParaRPr lang="en-US" altLang="en-US" sz="4000" dirty="0" smtClean="0">
              <a:solidFill>
                <a:srgbClr val="00CCCC"/>
              </a:solidFill>
            </a:endParaRPr>
          </a:p>
        </p:txBody>
      </p:sp>
      <p:sp>
        <p:nvSpPr>
          <p:cNvPr id="9219" name="Line 3"/>
          <p:cNvSpPr>
            <a:spLocks noChangeShapeType="1"/>
          </p:cNvSpPr>
          <p:nvPr/>
        </p:nvSpPr>
        <p:spPr bwMode="auto">
          <a:xfrm>
            <a:off x="381000" y="1905000"/>
            <a:ext cx="8253413" cy="0"/>
          </a:xfrm>
          <a:prstGeom prst="line">
            <a:avLst/>
          </a:prstGeom>
          <a:noFill/>
          <a:ln w="50800">
            <a:solidFill>
              <a:srgbClr val="33CCCC"/>
            </a:solidFill>
            <a:round/>
            <a:headEnd/>
            <a:tailEn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350212" name="Text Box 4"/>
          <p:cNvSpPr txBox="1">
            <a:spLocks noChangeArrowheads="1"/>
          </p:cNvSpPr>
          <p:nvPr/>
        </p:nvSpPr>
        <p:spPr bwMode="auto">
          <a:xfrm>
            <a:off x="457200" y="2384425"/>
            <a:ext cx="8305800" cy="4473575"/>
          </a:xfrm>
          <a:prstGeom prst="rect">
            <a:avLst/>
          </a:prstGeom>
          <a:noFill/>
          <a:ln w="9525">
            <a:noFill/>
            <a:miter lim="800000"/>
            <a:headEnd/>
            <a:tailEnd/>
          </a:ln>
        </p:spPr>
        <p:txBody>
          <a:bodyPr>
            <a:spAutoFit/>
          </a:bodyPr>
          <a:lstStyle/>
          <a:p>
            <a:pPr marL="114300" indent="-114300" eaLnBrk="0" fontAlgn="base" hangingPunct="0">
              <a:spcBef>
                <a:spcPct val="0"/>
              </a:spcBef>
              <a:spcAft>
                <a:spcPct val="0"/>
              </a:spcAft>
              <a:buFontTx/>
              <a:buChar char="•"/>
            </a:pPr>
            <a:r>
              <a:rPr lang="en-US" sz="2400" b="1" smtClean="0">
                <a:solidFill>
                  <a:srgbClr val="000000"/>
                </a:solidFill>
                <a:latin typeface="Helvetica" pitchFamily="34" charset="0"/>
              </a:rPr>
              <a:t>Genetic changes specifically within malignant tumor cells</a:t>
            </a:r>
          </a:p>
          <a:p>
            <a:pPr lvl="1" eaLnBrk="0" fontAlgn="base" hangingPunct="0">
              <a:spcBef>
                <a:spcPct val="0"/>
              </a:spcBef>
              <a:spcAft>
                <a:spcPct val="0"/>
              </a:spcAft>
              <a:buFontTx/>
              <a:buChar char="•"/>
            </a:pPr>
            <a:r>
              <a:rPr lang="en-US" sz="2400" b="1" smtClean="0">
                <a:solidFill>
                  <a:srgbClr val="FF0066"/>
                </a:solidFill>
                <a:latin typeface="Helvetica" pitchFamily="34" charset="0"/>
              </a:rPr>
              <a:t>Estrogen Receptor Status</a:t>
            </a:r>
          </a:p>
          <a:p>
            <a:pPr lvl="2" eaLnBrk="0" fontAlgn="base" hangingPunct="0">
              <a:spcBef>
                <a:spcPct val="0"/>
              </a:spcBef>
              <a:spcAft>
                <a:spcPct val="0"/>
              </a:spcAft>
              <a:buFontTx/>
              <a:buChar char="•"/>
            </a:pPr>
            <a:r>
              <a:rPr lang="en-US" sz="2400" b="1" smtClean="0">
                <a:solidFill>
                  <a:srgbClr val="000000"/>
                </a:solidFill>
                <a:latin typeface="Helvetica" pitchFamily="34" charset="0"/>
              </a:rPr>
              <a:t>Treatment with SERMs- selective ER modulators</a:t>
            </a:r>
          </a:p>
          <a:p>
            <a:pPr lvl="3" eaLnBrk="0" fontAlgn="base" hangingPunct="0">
              <a:spcBef>
                <a:spcPct val="0"/>
              </a:spcBef>
              <a:spcAft>
                <a:spcPct val="0"/>
              </a:spcAft>
              <a:buFontTx/>
              <a:buChar char="•"/>
            </a:pPr>
            <a:r>
              <a:rPr lang="en-US" sz="2400" b="1" smtClean="0">
                <a:solidFill>
                  <a:srgbClr val="FF0066"/>
                </a:solidFill>
                <a:latin typeface="Helvetica" pitchFamily="34" charset="0"/>
              </a:rPr>
              <a:t>Tamoxifen</a:t>
            </a:r>
          </a:p>
          <a:p>
            <a:pPr lvl="3" eaLnBrk="0" fontAlgn="base" hangingPunct="0">
              <a:spcBef>
                <a:spcPct val="0"/>
              </a:spcBef>
              <a:spcAft>
                <a:spcPct val="0"/>
              </a:spcAft>
              <a:buFontTx/>
              <a:buChar char="•"/>
            </a:pPr>
            <a:r>
              <a:rPr lang="en-US" sz="2400" b="1" smtClean="0">
                <a:solidFill>
                  <a:srgbClr val="000000"/>
                </a:solidFill>
                <a:latin typeface="Helvetica" pitchFamily="34" charset="0"/>
              </a:rPr>
              <a:t>Raloxifene</a:t>
            </a:r>
          </a:p>
          <a:p>
            <a:pPr lvl="1" eaLnBrk="0" fontAlgn="base" hangingPunct="0">
              <a:spcBef>
                <a:spcPct val="0"/>
              </a:spcBef>
              <a:spcAft>
                <a:spcPct val="0"/>
              </a:spcAft>
              <a:buFontTx/>
              <a:buChar char="•"/>
            </a:pPr>
            <a:r>
              <a:rPr lang="en-US" sz="2400" b="1" smtClean="0">
                <a:solidFill>
                  <a:srgbClr val="000000"/>
                </a:solidFill>
                <a:latin typeface="Helvetica" pitchFamily="34" charset="0"/>
              </a:rPr>
              <a:t>Multigene analysis: </a:t>
            </a:r>
          </a:p>
          <a:p>
            <a:pPr lvl="2" eaLnBrk="0" fontAlgn="base" hangingPunct="0">
              <a:spcBef>
                <a:spcPct val="0"/>
              </a:spcBef>
              <a:spcAft>
                <a:spcPct val="0"/>
              </a:spcAft>
              <a:buFontTx/>
              <a:buChar char="•"/>
            </a:pPr>
            <a:r>
              <a:rPr lang="en-US" sz="2400" b="1" smtClean="0">
                <a:solidFill>
                  <a:srgbClr val="000000"/>
                </a:solidFill>
                <a:latin typeface="Helvetica" pitchFamily="34" charset="0"/>
              </a:rPr>
              <a:t>OncoType DX assay (21 genes)</a:t>
            </a:r>
          </a:p>
          <a:p>
            <a:pPr lvl="2" eaLnBrk="0" fontAlgn="base" hangingPunct="0">
              <a:spcBef>
                <a:spcPct val="0"/>
              </a:spcBef>
              <a:spcAft>
                <a:spcPct val="0"/>
              </a:spcAft>
              <a:buFontTx/>
              <a:buChar char="•"/>
            </a:pPr>
            <a:r>
              <a:rPr lang="en-US" sz="2400" b="1" smtClean="0">
                <a:solidFill>
                  <a:srgbClr val="000000"/>
                </a:solidFill>
                <a:latin typeface="Helvetica" pitchFamily="34" charset="0"/>
              </a:rPr>
              <a:t>MammaPrint assay (70 genes)</a:t>
            </a:r>
          </a:p>
          <a:p>
            <a:pPr lvl="1" eaLnBrk="0" fontAlgn="base" hangingPunct="0">
              <a:spcBef>
                <a:spcPct val="0"/>
              </a:spcBef>
              <a:spcAft>
                <a:spcPct val="0"/>
              </a:spcAft>
              <a:buFontTx/>
              <a:buChar char="•"/>
            </a:pPr>
            <a:r>
              <a:rPr lang="en-US" sz="2400" b="1" smtClean="0">
                <a:solidFill>
                  <a:srgbClr val="000000"/>
                </a:solidFill>
                <a:latin typeface="Helvetica" pitchFamily="34" charset="0"/>
              </a:rPr>
              <a:t>Epidermal growth factor receptor (EGFR) Status</a:t>
            </a:r>
          </a:p>
          <a:p>
            <a:pPr lvl="2" eaLnBrk="0" fontAlgn="base" hangingPunct="0">
              <a:spcBef>
                <a:spcPct val="0"/>
              </a:spcBef>
              <a:spcAft>
                <a:spcPct val="0"/>
              </a:spcAft>
              <a:buFontTx/>
              <a:buChar char="•"/>
            </a:pPr>
            <a:r>
              <a:rPr lang="en-US" sz="2400" b="1" smtClean="0">
                <a:solidFill>
                  <a:srgbClr val="000000"/>
                </a:solidFill>
                <a:latin typeface="Helvetica" pitchFamily="34" charset="0"/>
              </a:rPr>
              <a:t>HER2/neu (Herceptin therapy)</a:t>
            </a:r>
          </a:p>
          <a:p>
            <a:pPr lvl="1" eaLnBrk="0" fontAlgn="base" hangingPunct="0">
              <a:spcBef>
                <a:spcPct val="0"/>
              </a:spcBef>
              <a:spcAft>
                <a:spcPct val="0"/>
              </a:spcAft>
              <a:buFontTx/>
              <a:buChar char="•"/>
            </a:pPr>
            <a:endParaRPr lang="en-US" sz="2400" b="1" smtClean="0">
              <a:solidFill>
                <a:srgbClr val="000000"/>
              </a:solidFill>
              <a:latin typeface="Helvetic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02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02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02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021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021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0212">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0212">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0212">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50212">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02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ctrTitle" idx="4294967295"/>
          </p:nvPr>
        </p:nvSpPr>
        <p:spPr bwMode="auto">
          <a:xfrm>
            <a:off x="457200" y="1066800"/>
            <a:ext cx="8001000" cy="1143000"/>
          </a:xfrm>
          <a:prstGeom prst="rect">
            <a:avLst/>
          </a:prstGeom>
          <a:ln>
            <a:miter lim="800000"/>
            <a:headEnd/>
            <a:tailEnd/>
          </a:ln>
        </p:spPr>
        <p:txBody>
          <a:bodyPr/>
          <a:lstStyle/>
          <a:p>
            <a:pPr algn="ctr">
              <a:lnSpc>
                <a:spcPct val="120000"/>
              </a:lnSpc>
              <a:defRPr/>
            </a:pPr>
            <a:r>
              <a:rPr lang="en-US" altLang="en-US" sz="2400" b="1" dirty="0" err="1" smtClean="0">
                <a:solidFill>
                  <a:schemeClr val="bg2"/>
                </a:solidFill>
                <a:latin typeface="Helvetica" pitchFamily="34" charset="0"/>
              </a:rPr>
              <a:t>Pharmacogenetics</a:t>
            </a:r>
            <a:r>
              <a:rPr lang="en-US" altLang="en-US" sz="2400" b="1" dirty="0" smtClean="0">
                <a:solidFill>
                  <a:schemeClr val="bg2"/>
                </a:solidFill>
                <a:latin typeface="Helvetica" pitchFamily="34" charset="0"/>
              </a:rPr>
              <a:t>: The Study of Variations in Genes that Affect Responses to Drugs</a:t>
            </a:r>
            <a:endParaRPr lang="en-US" altLang="en-US" sz="4000" dirty="0" smtClean="0">
              <a:solidFill>
                <a:srgbClr val="00CCCC"/>
              </a:solidFill>
            </a:endParaRPr>
          </a:p>
        </p:txBody>
      </p:sp>
      <p:sp>
        <p:nvSpPr>
          <p:cNvPr id="15363" name="Line 3"/>
          <p:cNvSpPr>
            <a:spLocks noChangeShapeType="1"/>
          </p:cNvSpPr>
          <p:nvPr/>
        </p:nvSpPr>
        <p:spPr bwMode="auto">
          <a:xfrm>
            <a:off x="381000" y="2286000"/>
            <a:ext cx="8253413" cy="0"/>
          </a:xfrm>
          <a:prstGeom prst="line">
            <a:avLst/>
          </a:prstGeom>
          <a:noFill/>
          <a:ln w="50800">
            <a:solidFill>
              <a:srgbClr val="33CCCC"/>
            </a:solidFill>
            <a:round/>
            <a:headEnd/>
            <a:tailEn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381956" name="Text Box 4"/>
          <p:cNvSpPr txBox="1">
            <a:spLocks noChangeArrowheads="1"/>
          </p:cNvSpPr>
          <p:nvPr/>
        </p:nvSpPr>
        <p:spPr bwMode="auto">
          <a:xfrm>
            <a:off x="685800" y="2514600"/>
            <a:ext cx="7467600" cy="2587625"/>
          </a:xfrm>
          <a:prstGeom prst="rect">
            <a:avLst/>
          </a:prstGeom>
          <a:noFill/>
          <a:ln w="9525">
            <a:noFill/>
            <a:miter lim="800000"/>
            <a:headEnd/>
            <a:tailEnd/>
          </a:ln>
        </p:spPr>
        <p:txBody>
          <a:bodyPr>
            <a:spAutoFit/>
          </a:bodyPr>
          <a:lstStyle/>
          <a:p>
            <a:pPr marL="114300" indent="-114300" eaLnBrk="0" fontAlgn="base" hangingPunct="0">
              <a:spcBef>
                <a:spcPct val="0"/>
              </a:spcBef>
              <a:spcAft>
                <a:spcPct val="0"/>
              </a:spcAft>
              <a:buFontTx/>
              <a:buChar char="•"/>
            </a:pPr>
            <a:r>
              <a:rPr lang="en-US" sz="2400" b="1" smtClean="0">
                <a:solidFill>
                  <a:srgbClr val="000000"/>
                </a:solidFill>
                <a:latin typeface="Helvetica" pitchFamily="34" charset="0"/>
              </a:rPr>
              <a:t>Genetic changes specifically within malignant tumor cells</a:t>
            </a:r>
          </a:p>
          <a:p>
            <a:pPr marL="114300" indent="-114300" eaLnBrk="0" fontAlgn="base" hangingPunct="0">
              <a:spcBef>
                <a:spcPct val="0"/>
              </a:spcBef>
              <a:spcAft>
                <a:spcPct val="0"/>
              </a:spcAft>
            </a:pPr>
            <a:endParaRPr lang="en-US" sz="2400" b="1" smtClean="0">
              <a:solidFill>
                <a:srgbClr val="000000"/>
              </a:solidFill>
              <a:latin typeface="Helvetica" pitchFamily="34" charset="0"/>
            </a:endParaRPr>
          </a:p>
          <a:p>
            <a:pPr marL="114300" indent="-114300" eaLnBrk="0" fontAlgn="base" hangingPunct="0">
              <a:spcBef>
                <a:spcPct val="0"/>
              </a:spcBef>
              <a:spcAft>
                <a:spcPct val="0"/>
              </a:spcAft>
              <a:buFontTx/>
              <a:buChar char="•"/>
            </a:pPr>
            <a:r>
              <a:rPr lang="en-US" sz="2400" b="1" smtClean="0">
                <a:solidFill>
                  <a:srgbClr val="FF0066"/>
                </a:solidFill>
                <a:latin typeface="Helvetica" pitchFamily="34" charset="0"/>
              </a:rPr>
              <a:t>Inherited genetic variability in a targeted gene or group of functionally-related genes affecting response to drugs</a:t>
            </a:r>
            <a:endParaRPr lang="en-US" sz="2000" b="1" smtClean="0">
              <a:solidFill>
                <a:srgbClr val="FF0066"/>
              </a:solidFill>
              <a:latin typeface="Helvetica" pitchFamily="34" charset="0"/>
            </a:endParaRPr>
          </a:p>
          <a:p>
            <a:pPr lvl="1" eaLnBrk="0" fontAlgn="base" hangingPunct="0">
              <a:spcBef>
                <a:spcPct val="0"/>
              </a:spcBef>
              <a:spcAft>
                <a:spcPct val="0"/>
              </a:spcAft>
              <a:buFontTx/>
              <a:buChar char="•"/>
            </a:pPr>
            <a:endParaRPr lang="en-US" sz="2000" smtClean="0">
              <a:solidFill>
                <a:srgbClr val="FF0066"/>
              </a:solidFill>
              <a:latin typeface="Helvetic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195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ctrTitle" idx="4294967295"/>
          </p:nvPr>
        </p:nvSpPr>
        <p:spPr bwMode="auto">
          <a:xfrm>
            <a:off x="457200" y="1066800"/>
            <a:ext cx="8001000" cy="1143000"/>
          </a:xfrm>
          <a:prstGeom prst="rect">
            <a:avLst/>
          </a:prstGeom>
          <a:ln>
            <a:miter lim="800000"/>
            <a:headEnd/>
            <a:tailEnd/>
          </a:ln>
        </p:spPr>
        <p:txBody>
          <a:bodyPr/>
          <a:lstStyle/>
          <a:p>
            <a:pPr algn="ctr">
              <a:lnSpc>
                <a:spcPct val="120000"/>
              </a:lnSpc>
              <a:defRPr/>
            </a:pPr>
            <a:r>
              <a:rPr lang="en-US" altLang="en-US" sz="2400" b="1" dirty="0" smtClean="0">
                <a:solidFill>
                  <a:schemeClr val="bg2"/>
                </a:solidFill>
                <a:latin typeface="Helvetica" pitchFamily="34" charset="0"/>
              </a:rPr>
              <a:t>Pharmacokinetics: What the Body Does to the Drug</a:t>
            </a:r>
            <a:endParaRPr lang="en-US" altLang="en-US" sz="4000" dirty="0" smtClean="0">
              <a:solidFill>
                <a:srgbClr val="00CCCC"/>
              </a:solidFill>
            </a:endParaRPr>
          </a:p>
        </p:txBody>
      </p:sp>
      <p:sp>
        <p:nvSpPr>
          <p:cNvPr id="16387" name="Line 3"/>
          <p:cNvSpPr>
            <a:spLocks noChangeShapeType="1"/>
          </p:cNvSpPr>
          <p:nvPr/>
        </p:nvSpPr>
        <p:spPr bwMode="auto">
          <a:xfrm>
            <a:off x="381000" y="2286000"/>
            <a:ext cx="8253413" cy="0"/>
          </a:xfrm>
          <a:prstGeom prst="line">
            <a:avLst/>
          </a:prstGeom>
          <a:noFill/>
          <a:ln w="50800">
            <a:solidFill>
              <a:srgbClr val="33CCCC"/>
            </a:solidFill>
            <a:round/>
            <a:headEnd/>
            <a:tailEn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379908" name="Text Box 4"/>
          <p:cNvSpPr txBox="1">
            <a:spLocks noChangeArrowheads="1"/>
          </p:cNvSpPr>
          <p:nvPr/>
        </p:nvSpPr>
        <p:spPr bwMode="auto">
          <a:xfrm>
            <a:off x="685800" y="2514600"/>
            <a:ext cx="8077200" cy="3683000"/>
          </a:xfrm>
          <a:prstGeom prst="rect">
            <a:avLst/>
          </a:prstGeom>
          <a:noFill/>
          <a:ln w="9525">
            <a:noFill/>
            <a:miter lim="800000"/>
            <a:headEnd/>
            <a:tailEnd/>
          </a:ln>
        </p:spPr>
        <p:txBody>
          <a:bodyPr>
            <a:spAutoFit/>
          </a:bodyPr>
          <a:lstStyle/>
          <a:p>
            <a:pPr marL="114300" indent="-114300" eaLnBrk="0" fontAlgn="base" hangingPunct="0">
              <a:spcBef>
                <a:spcPct val="0"/>
              </a:spcBef>
              <a:spcAft>
                <a:spcPct val="0"/>
              </a:spcAft>
              <a:buFontTx/>
              <a:buChar char="•"/>
            </a:pPr>
            <a:r>
              <a:rPr lang="en-US" sz="2400" b="1" smtClean="0">
                <a:solidFill>
                  <a:srgbClr val="000000"/>
                </a:solidFill>
                <a:latin typeface="Helvetica" pitchFamily="34" charset="0"/>
              </a:rPr>
              <a:t>Absorption – substance enters the body</a:t>
            </a:r>
          </a:p>
          <a:p>
            <a:pPr marL="114300" indent="-114300" eaLnBrk="0" fontAlgn="base" hangingPunct="0">
              <a:spcBef>
                <a:spcPct val="0"/>
              </a:spcBef>
              <a:spcAft>
                <a:spcPct val="0"/>
              </a:spcAft>
            </a:pPr>
            <a:endParaRPr lang="en-US" sz="2400" b="1" smtClean="0">
              <a:solidFill>
                <a:srgbClr val="000000"/>
              </a:solidFill>
              <a:latin typeface="Helvetica" pitchFamily="34" charset="0"/>
            </a:endParaRPr>
          </a:p>
          <a:p>
            <a:pPr marL="114300" indent="-114300" eaLnBrk="0" fontAlgn="base" hangingPunct="0">
              <a:spcBef>
                <a:spcPct val="0"/>
              </a:spcBef>
              <a:spcAft>
                <a:spcPct val="0"/>
              </a:spcAft>
              <a:buFontTx/>
              <a:buChar char="•"/>
            </a:pPr>
            <a:r>
              <a:rPr lang="en-US" sz="2400" b="1" smtClean="0">
                <a:solidFill>
                  <a:srgbClr val="000000"/>
                </a:solidFill>
                <a:latin typeface="Helvetica" pitchFamily="34" charset="0"/>
              </a:rPr>
              <a:t>Distribution – drug disperses to fluids and tissues</a:t>
            </a:r>
          </a:p>
          <a:p>
            <a:pPr marL="114300" indent="-114300" eaLnBrk="0" fontAlgn="base" hangingPunct="0">
              <a:spcBef>
                <a:spcPct val="0"/>
              </a:spcBef>
              <a:spcAft>
                <a:spcPct val="0"/>
              </a:spcAft>
            </a:pPr>
            <a:endParaRPr lang="en-US" sz="2400" b="1" smtClean="0">
              <a:solidFill>
                <a:srgbClr val="000000"/>
              </a:solidFill>
              <a:latin typeface="Helvetica" pitchFamily="34" charset="0"/>
            </a:endParaRPr>
          </a:p>
          <a:p>
            <a:pPr marL="114300" indent="-114300" eaLnBrk="0" fontAlgn="base" hangingPunct="0">
              <a:spcBef>
                <a:spcPct val="0"/>
              </a:spcBef>
              <a:spcAft>
                <a:spcPct val="0"/>
              </a:spcAft>
              <a:buFontTx/>
              <a:buChar char="•"/>
            </a:pPr>
            <a:r>
              <a:rPr lang="en-US" sz="2400" b="1" smtClean="0">
                <a:solidFill>
                  <a:srgbClr val="FF0066"/>
                </a:solidFill>
                <a:latin typeface="Helvetica" pitchFamily="34" charset="0"/>
              </a:rPr>
              <a:t>Metabolism – transform parent compound into daughter compounds</a:t>
            </a:r>
          </a:p>
          <a:p>
            <a:pPr marL="114300" indent="-114300" eaLnBrk="0" fontAlgn="base" hangingPunct="0">
              <a:spcBef>
                <a:spcPct val="0"/>
              </a:spcBef>
              <a:spcAft>
                <a:spcPct val="0"/>
              </a:spcAft>
            </a:pPr>
            <a:endParaRPr lang="en-US" sz="2400" b="1" smtClean="0">
              <a:solidFill>
                <a:srgbClr val="000000"/>
              </a:solidFill>
              <a:latin typeface="Helvetica" pitchFamily="34" charset="0"/>
            </a:endParaRPr>
          </a:p>
          <a:p>
            <a:pPr marL="114300" indent="-114300" eaLnBrk="0" fontAlgn="base" hangingPunct="0">
              <a:spcBef>
                <a:spcPct val="0"/>
              </a:spcBef>
              <a:spcAft>
                <a:spcPct val="0"/>
              </a:spcAft>
              <a:buFontTx/>
              <a:buChar char="•"/>
            </a:pPr>
            <a:r>
              <a:rPr lang="en-US" sz="2400" b="1" smtClean="0">
                <a:solidFill>
                  <a:srgbClr val="000000"/>
                </a:solidFill>
                <a:latin typeface="Helvetica" pitchFamily="34" charset="0"/>
              </a:rPr>
              <a:t>Excretion – elimination of parent drug and daughter compounds from the body</a:t>
            </a:r>
            <a:endParaRPr lang="en-US" sz="2000" b="1" smtClean="0">
              <a:solidFill>
                <a:srgbClr val="000000"/>
              </a:solidFill>
              <a:latin typeface="Helvetica" pitchFamily="34" charset="0"/>
            </a:endParaRPr>
          </a:p>
          <a:p>
            <a:pPr lvl="1" eaLnBrk="0" fontAlgn="base" hangingPunct="0">
              <a:spcBef>
                <a:spcPct val="0"/>
              </a:spcBef>
              <a:spcAft>
                <a:spcPct val="0"/>
              </a:spcAft>
              <a:buFontTx/>
              <a:buChar char="•"/>
            </a:pPr>
            <a:endParaRPr lang="en-US" sz="2000" smtClean="0">
              <a:solidFill>
                <a:srgbClr val="000000"/>
              </a:solidFill>
              <a:latin typeface="Helvetic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99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990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990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990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ctrTitle" idx="4294967295"/>
          </p:nvPr>
        </p:nvSpPr>
        <p:spPr bwMode="auto">
          <a:xfrm>
            <a:off x="457200" y="1066800"/>
            <a:ext cx="8001000" cy="1143000"/>
          </a:xfrm>
          <a:prstGeom prst="rect">
            <a:avLst/>
          </a:prstGeom>
          <a:ln>
            <a:miter lim="800000"/>
            <a:headEnd/>
            <a:tailEnd/>
          </a:ln>
        </p:spPr>
        <p:txBody>
          <a:bodyPr/>
          <a:lstStyle/>
          <a:p>
            <a:pPr algn="ctr">
              <a:lnSpc>
                <a:spcPct val="120000"/>
              </a:lnSpc>
              <a:defRPr/>
            </a:pPr>
            <a:r>
              <a:rPr lang="en-US" altLang="en-US" sz="3200" b="1" dirty="0" smtClean="0">
                <a:solidFill>
                  <a:schemeClr val="bg2"/>
                </a:solidFill>
                <a:latin typeface="Helvetica" pitchFamily="34" charset="0"/>
              </a:rPr>
              <a:t>Pharmacokinetic Metabolism:</a:t>
            </a:r>
            <a:r>
              <a:rPr lang="en-US" altLang="en-US" sz="3200" b="1" dirty="0" smtClean="0">
                <a:solidFill>
                  <a:schemeClr val="bg2"/>
                </a:solidFill>
                <a:effectLst>
                  <a:outerShdw blurRad="38100" dist="38100" dir="2700000" algn="tl">
                    <a:srgbClr val="C0C0C0"/>
                  </a:outerShdw>
                </a:effectLst>
                <a:latin typeface="Helvetica" pitchFamily="34" charset="0"/>
              </a:rPr>
              <a:t/>
            </a:r>
            <a:br>
              <a:rPr lang="en-US" altLang="en-US" sz="3200" b="1" dirty="0" smtClean="0">
                <a:solidFill>
                  <a:schemeClr val="bg2"/>
                </a:solidFill>
                <a:effectLst>
                  <a:outerShdw blurRad="38100" dist="38100" dir="2700000" algn="tl">
                    <a:srgbClr val="C0C0C0"/>
                  </a:outerShdw>
                </a:effectLst>
                <a:latin typeface="Helvetica" pitchFamily="34" charset="0"/>
              </a:rPr>
            </a:br>
            <a:r>
              <a:rPr lang="en-US" altLang="en-US" sz="3200" b="1" dirty="0" smtClean="0">
                <a:solidFill>
                  <a:schemeClr val="bg2"/>
                </a:solidFill>
                <a:effectLst>
                  <a:outerShdw blurRad="38100" dist="38100" dir="2700000" algn="tl">
                    <a:srgbClr val="C0C0C0"/>
                  </a:outerShdw>
                </a:effectLst>
                <a:latin typeface="Helvetica" pitchFamily="34" charset="0"/>
              </a:rPr>
              <a:t> </a:t>
            </a:r>
            <a:r>
              <a:rPr lang="en-US" sz="2800" b="1" dirty="0" smtClean="0">
                <a:solidFill>
                  <a:schemeClr val="bg2"/>
                </a:solidFill>
                <a:latin typeface="Helvetica" pitchFamily="34" charset="0"/>
              </a:rPr>
              <a:t>transform parent compound into daughter metabolites</a:t>
            </a:r>
            <a:endParaRPr lang="en-US" altLang="en-US" sz="2800" b="1" dirty="0" smtClean="0">
              <a:solidFill>
                <a:schemeClr val="bg2"/>
              </a:solidFill>
              <a:latin typeface="Helvetica" pitchFamily="34" charset="0"/>
            </a:endParaRPr>
          </a:p>
        </p:txBody>
      </p:sp>
      <p:sp>
        <p:nvSpPr>
          <p:cNvPr id="17411" name="Line 3"/>
          <p:cNvSpPr>
            <a:spLocks noChangeShapeType="1"/>
          </p:cNvSpPr>
          <p:nvPr/>
        </p:nvSpPr>
        <p:spPr bwMode="auto">
          <a:xfrm>
            <a:off x="457200" y="2895600"/>
            <a:ext cx="8253413" cy="0"/>
          </a:xfrm>
          <a:prstGeom prst="line">
            <a:avLst/>
          </a:prstGeom>
          <a:noFill/>
          <a:ln w="50800">
            <a:solidFill>
              <a:srgbClr val="33CCCC"/>
            </a:solidFill>
            <a:round/>
            <a:headEnd/>
            <a:tailEn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353284" name="Text Box 4"/>
          <p:cNvSpPr txBox="1">
            <a:spLocks noChangeArrowheads="1"/>
          </p:cNvSpPr>
          <p:nvPr/>
        </p:nvSpPr>
        <p:spPr bwMode="auto">
          <a:xfrm>
            <a:off x="838200" y="3276600"/>
            <a:ext cx="7467600" cy="3013075"/>
          </a:xfrm>
          <a:prstGeom prst="rect">
            <a:avLst/>
          </a:prstGeom>
          <a:noFill/>
          <a:ln w="9525">
            <a:noFill/>
            <a:miter lim="800000"/>
            <a:headEnd/>
            <a:tailEnd/>
          </a:ln>
        </p:spPr>
        <p:txBody>
          <a:bodyPr>
            <a:spAutoFit/>
          </a:bodyPr>
          <a:lstStyle/>
          <a:p>
            <a:pPr marL="114300" indent="-114300" eaLnBrk="0" fontAlgn="base" hangingPunct="0">
              <a:spcBef>
                <a:spcPct val="0"/>
              </a:spcBef>
              <a:spcAft>
                <a:spcPct val="0"/>
              </a:spcAft>
              <a:buFontTx/>
              <a:buChar char="•"/>
            </a:pPr>
            <a:r>
              <a:rPr lang="en-US" sz="2400" b="1" dirty="0" smtClean="0">
                <a:solidFill>
                  <a:srgbClr val="000000"/>
                </a:solidFill>
                <a:latin typeface="Helvetica" pitchFamily="34" charset="0"/>
              </a:rPr>
              <a:t>Parent compounds are converted to metabolites that are more water soluble so they can be more easily excreted</a:t>
            </a:r>
          </a:p>
          <a:p>
            <a:pPr marL="114300" indent="-114300" eaLnBrk="0" fontAlgn="base" hangingPunct="0">
              <a:spcBef>
                <a:spcPct val="0"/>
              </a:spcBef>
              <a:spcAft>
                <a:spcPct val="0"/>
              </a:spcAft>
            </a:pPr>
            <a:endParaRPr lang="en-US" sz="2400" b="1" dirty="0" smtClean="0">
              <a:solidFill>
                <a:srgbClr val="000000"/>
              </a:solidFill>
              <a:latin typeface="Helvetica" pitchFamily="34" charset="0"/>
            </a:endParaRPr>
          </a:p>
          <a:p>
            <a:pPr marL="114300" indent="-114300" eaLnBrk="0" fontAlgn="base" hangingPunct="0">
              <a:spcBef>
                <a:spcPct val="0"/>
              </a:spcBef>
              <a:spcAft>
                <a:spcPct val="0"/>
              </a:spcAft>
              <a:buFontTx/>
              <a:buChar char="•"/>
            </a:pPr>
            <a:r>
              <a:rPr lang="en-US" sz="2400" b="1" dirty="0" err="1" smtClean="0">
                <a:solidFill>
                  <a:srgbClr val="FF0066"/>
                </a:solidFill>
                <a:latin typeface="Helvetica" pitchFamily="34" charset="0"/>
              </a:rPr>
              <a:t>Bioactivation</a:t>
            </a:r>
            <a:r>
              <a:rPr lang="en-US" sz="2400" b="1" dirty="0" smtClean="0">
                <a:solidFill>
                  <a:srgbClr val="FF0066"/>
                </a:solidFill>
                <a:latin typeface="Helvetica" pitchFamily="34" charset="0"/>
              </a:rPr>
              <a:t>: </a:t>
            </a:r>
            <a:r>
              <a:rPr lang="en-US" sz="2400" b="1" dirty="0" err="1" smtClean="0">
                <a:solidFill>
                  <a:srgbClr val="FF0066"/>
                </a:solidFill>
                <a:latin typeface="Helvetica" pitchFamily="34" charset="0"/>
              </a:rPr>
              <a:t>Prodrugs</a:t>
            </a:r>
            <a:r>
              <a:rPr lang="en-US" sz="2400" b="1" dirty="0" smtClean="0">
                <a:solidFill>
                  <a:srgbClr val="FF0066"/>
                </a:solidFill>
                <a:latin typeface="Helvetica" pitchFamily="34" charset="0"/>
              </a:rPr>
              <a:t> are converted into therapeutically active compounds</a:t>
            </a:r>
          </a:p>
          <a:p>
            <a:pPr marL="114300" indent="-114300" eaLnBrk="0" fontAlgn="base" hangingPunct="0">
              <a:spcBef>
                <a:spcPct val="0"/>
              </a:spcBef>
              <a:spcAft>
                <a:spcPct val="0"/>
              </a:spcAft>
            </a:pPr>
            <a:endParaRPr lang="en-US" sz="2400" b="1" dirty="0" smtClean="0">
              <a:solidFill>
                <a:srgbClr val="FF0066"/>
              </a:solidFill>
              <a:latin typeface="Helvetica" pitchFamily="34" charset="0"/>
            </a:endParaRPr>
          </a:p>
          <a:p>
            <a:pPr lvl="1" eaLnBrk="0" fontAlgn="base" hangingPunct="0">
              <a:spcBef>
                <a:spcPct val="0"/>
              </a:spcBef>
              <a:spcAft>
                <a:spcPct val="0"/>
              </a:spcAft>
              <a:buFontTx/>
              <a:buChar char="•"/>
            </a:pPr>
            <a:endParaRPr lang="en-US" sz="2400" dirty="0" smtClean="0">
              <a:solidFill>
                <a:srgbClr val="000000"/>
              </a:solidFill>
              <a:latin typeface="Helvetic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32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328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ctrTitle" idx="4294967295"/>
          </p:nvPr>
        </p:nvSpPr>
        <p:spPr bwMode="auto">
          <a:xfrm>
            <a:off x="457200" y="533400"/>
            <a:ext cx="8001000" cy="1143000"/>
          </a:xfrm>
          <a:prstGeom prst="rect">
            <a:avLst/>
          </a:prstGeom>
          <a:ln>
            <a:miter lim="800000"/>
            <a:headEnd/>
            <a:tailEnd/>
          </a:ln>
        </p:spPr>
        <p:txBody>
          <a:bodyPr/>
          <a:lstStyle/>
          <a:p>
            <a:pPr algn="ctr">
              <a:lnSpc>
                <a:spcPct val="120000"/>
              </a:lnSpc>
              <a:defRPr/>
            </a:pPr>
            <a:r>
              <a:rPr lang="en-US" altLang="en-US" sz="2400" b="1" dirty="0" err="1" smtClean="0">
                <a:solidFill>
                  <a:schemeClr val="bg2"/>
                </a:solidFill>
                <a:latin typeface="Helvetica" pitchFamily="34" charset="0"/>
              </a:rPr>
              <a:t>Cytochrome</a:t>
            </a:r>
            <a:r>
              <a:rPr lang="en-US" altLang="en-US" sz="2400" b="1" dirty="0" smtClean="0">
                <a:solidFill>
                  <a:schemeClr val="bg2"/>
                </a:solidFill>
                <a:latin typeface="Helvetica" pitchFamily="34" charset="0"/>
              </a:rPr>
              <a:t> P450 Enzymes</a:t>
            </a:r>
            <a:endParaRPr lang="en-US" altLang="en-US" sz="4000" dirty="0" smtClean="0">
              <a:solidFill>
                <a:srgbClr val="00CCCC"/>
              </a:solidFill>
            </a:endParaRPr>
          </a:p>
        </p:txBody>
      </p:sp>
      <p:sp>
        <p:nvSpPr>
          <p:cNvPr id="18435" name="Line 4"/>
          <p:cNvSpPr>
            <a:spLocks noChangeShapeType="1"/>
          </p:cNvSpPr>
          <p:nvPr/>
        </p:nvSpPr>
        <p:spPr bwMode="auto">
          <a:xfrm>
            <a:off x="304800" y="1143000"/>
            <a:ext cx="8253413" cy="0"/>
          </a:xfrm>
          <a:prstGeom prst="line">
            <a:avLst/>
          </a:prstGeom>
          <a:noFill/>
          <a:ln w="50800">
            <a:solidFill>
              <a:srgbClr val="33CCCC"/>
            </a:solidFill>
            <a:round/>
            <a:headEnd/>
            <a:tailEn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189448" name="Text Box 8"/>
          <p:cNvSpPr txBox="1">
            <a:spLocks noChangeArrowheads="1"/>
          </p:cNvSpPr>
          <p:nvPr/>
        </p:nvSpPr>
        <p:spPr bwMode="auto">
          <a:xfrm>
            <a:off x="685800" y="1295400"/>
            <a:ext cx="7467600" cy="5203825"/>
          </a:xfrm>
          <a:prstGeom prst="rect">
            <a:avLst/>
          </a:prstGeom>
          <a:noFill/>
          <a:ln w="9525">
            <a:noFill/>
            <a:miter lim="800000"/>
            <a:headEnd/>
            <a:tailEnd/>
          </a:ln>
        </p:spPr>
        <p:txBody>
          <a:bodyPr>
            <a:spAutoFit/>
          </a:bodyPr>
          <a:lstStyle/>
          <a:p>
            <a:pPr marL="114300" indent="-114300" eaLnBrk="0" fontAlgn="base" hangingPunct="0">
              <a:spcBef>
                <a:spcPct val="0"/>
              </a:spcBef>
              <a:spcAft>
                <a:spcPct val="0"/>
              </a:spcAft>
              <a:buFontTx/>
              <a:buChar char="•"/>
            </a:pPr>
            <a:r>
              <a:rPr lang="en-US" sz="2400" dirty="0" smtClean="0">
                <a:solidFill>
                  <a:srgbClr val="000000"/>
                </a:solidFill>
                <a:latin typeface="Helvetica" pitchFamily="34" charset="0"/>
              </a:rPr>
              <a:t>Supergene family</a:t>
            </a:r>
          </a:p>
          <a:p>
            <a:pPr marL="114300" indent="-114300" eaLnBrk="0" fontAlgn="base" hangingPunct="0">
              <a:spcBef>
                <a:spcPct val="0"/>
              </a:spcBef>
              <a:spcAft>
                <a:spcPct val="0"/>
              </a:spcAft>
              <a:buFontTx/>
              <a:buChar char="•"/>
            </a:pPr>
            <a:r>
              <a:rPr lang="en-US" sz="2400" dirty="0" smtClean="0">
                <a:solidFill>
                  <a:srgbClr val="000000"/>
                </a:solidFill>
                <a:latin typeface="Helvetica" pitchFamily="34" charset="0"/>
              </a:rPr>
              <a:t>Active in the liver and small intestine</a:t>
            </a:r>
          </a:p>
          <a:p>
            <a:pPr marL="114300" indent="-114300" eaLnBrk="0" fontAlgn="base" hangingPunct="0">
              <a:spcBef>
                <a:spcPct val="0"/>
              </a:spcBef>
              <a:spcAft>
                <a:spcPct val="0"/>
              </a:spcAft>
              <a:buFontTx/>
              <a:buChar char="•"/>
            </a:pPr>
            <a:r>
              <a:rPr lang="en-US" sz="2400" dirty="0" smtClean="0">
                <a:solidFill>
                  <a:srgbClr val="000000"/>
                </a:solidFill>
                <a:latin typeface="Helvetica" pitchFamily="34" charset="0"/>
              </a:rPr>
              <a:t>Named for the characteristic  absorption spectra of the protein products (450 nm)</a:t>
            </a:r>
          </a:p>
          <a:p>
            <a:pPr marL="114300" indent="-114300" eaLnBrk="0" fontAlgn="base" hangingPunct="0">
              <a:spcBef>
                <a:spcPct val="0"/>
              </a:spcBef>
              <a:spcAft>
                <a:spcPct val="0"/>
              </a:spcAft>
              <a:buFontTx/>
              <a:buChar char="•"/>
            </a:pPr>
            <a:r>
              <a:rPr lang="en-US" sz="2400" dirty="0" smtClean="0">
                <a:solidFill>
                  <a:srgbClr val="000000"/>
                </a:solidFill>
                <a:latin typeface="Helvetica" pitchFamily="34" charset="0"/>
              </a:rPr>
              <a:t>Human genome:  57 CYP genes</a:t>
            </a:r>
          </a:p>
          <a:p>
            <a:pPr marL="571500" lvl="1" indent="-114300" eaLnBrk="0" fontAlgn="base" hangingPunct="0">
              <a:spcBef>
                <a:spcPct val="0"/>
              </a:spcBef>
              <a:spcAft>
                <a:spcPct val="0"/>
              </a:spcAft>
              <a:buFontTx/>
              <a:buChar char="•"/>
            </a:pPr>
            <a:r>
              <a:rPr lang="en-US" sz="2400" dirty="0" smtClean="0">
                <a:solidFill>
                  <a:srgbClr val="FF0066"/>
                </a:solidFill>
                <a:latin typeface="Helvetica" pitchFamily="34" charset="0"/>
              </a:rPr>
              <a:t>15 genes involved in metabolism of </a:t>
            </a:r>
            <a:r>
              <a:rPr lang="en-US" sz="2400" dirty="0" err="1" smtClean="0">
                <a:solidFill>
                  <a:srgbClr val="FF0066"/>
                </a:solidFill>
                <a:latin typeface="Helvetica" pitchFamily="34" charset="0"/>
              </a:rPr>
              <a:t>xenobiotics</a:t>
            </a:r>
            <a:endParaRPr lang="en-US" sz="2400" dirty="0" smtClean="0">
              <a:solidFill>
                <a:srgbClr val="FF0066"/>
              </a:solidFill>
              <a:latin typeface="Helvetica" pitchFamily="34" charset="0"/>
            </a:endParaRPr>
          </a:p>
          <a:p>
            <a:pPr lvl="2" eaLnBrk="0" fontAlgn="base" hangingPunct="0">
              <a:spcBef>
                <a:spcPct val="0"/>
              </a:spcBef>
              <a:spcAft>
                <a:spcPct val="0"/>
              </a:spcAft>
              <a:buFontTx/>
              <a:buChar char="•"/>
            </a:pPr>
            <a:r>
              <a:rPr lang="en-US" sz="2400" dirty="0" smtClean="0">
                <a:solidFill>
                  <a:srgbClr val="FF0066"/>
                </a:solidFill>
                <a:latin typeface="Helvetica" pitchFamily="34" charset="0"/>
              </a:rPr>
              <a:t>75% of total metabolism of drugs</a:t>
            </a:r>
          </a:p>
          <a:p>
            <a:pPr marL="571500" lvl="1" indent="-114300" eaLnBrk="0" fontAlgn="base" hangingPunct="0">
              <a:spcBef>
                <a:spcPct val="0"/>
              </a:spcBef>
              <a:spcAft>
                <a:spcPct val="0"/>
              </a:spcAft>
              <a:buFontTx/>
              <a:buChar char="•"/>
            </a:pPr>
            <a:r>
              <a:rPr lang="en-US" sz="2400" dirty="0" smtClean="0">
                <a:solidFill>
                  <a:srgbClr val="000000"/>
                </a:solidFill>
                <a:latin typeface="Helvetica" pitchFamily="34" charset="0"/>
              </a:rPr>
              <a:t>14 genes involved in metabolism of sterols</a:t>
            </a:r>
          </a:p>
          <a:p>
            <a:pPr marL="571500" lvl="1" indent="-114300" eaLnBrk="0" fontAlgn="base" hangingPunct="0">
              <a:spcBef>
                <a:spcPct val="0"/>
              </a:spcBef>
              <a:spcAft>
                <a:spcPct val="0"/>
              </a:spcAft>
              <a:buFontTx/>
              <a:buChar char="•"/>
            </a:pPr>
            <a:r>
              <a:rPr lang="en-US" sz="2400" dirty="0" smtClean="0">
                <a:solidFill>
                  <a:srgbClr val="000000"/>
                </a:solidFill>
                <a:latin typeface="Helvetica" pitchFamily="34" charset="0"/>
              </a:rPr>
              <a:t>4 genes oxidize fat-soluble vitamins</a:t>
            </a:r>
          </a:p>
          <a:p>
            <a:pPr marL="571500" lvl="1" indent="-114300" eaLnBrk="0" fontAlgn="base" hangingPunct="0">
              <a:spcBef>
                <a:spcPct val="0"/>
              </a:spcBef>
              <a:spcAft>
                <a:spcPct val="0"/>
              </a:spcAft>
              <a:buFontTx/>
              <a:buChar char="•"/>
            </a:pPr>
            <a:r>
              <a:rPr lang="en-US" sz="2400" dirty="0" smtClean="0">
                <a:solidFill>
                  <a:srgbClr val="000000"/>
                </a:solidFill>
                <a:latin typeface="Helvetica" pitchFamily="34" charset="0"/>
              </a:rPr>
              <a:t>9 involved in metabolism of fatty acids and </a:t>
            </a:r>
            <a:r>
              <a:rPr lang="en-US" sz="2400" dirty="0" err="1" smtClean="0">
                <a:solidFill>
                  <a:srgbClr val="000000"/>
                </a:solidFill>
                <a:latin typeface="Helvetica" pitchFamily="34" charset="0"/>
              </a:rPr>
              <a:t>eicosanoids</a:t>
            </a:r>
            <a:endParaRPr lang="en-US" sz="2400" dirty="0" smtClean="0">
              <a:solidFill>
                <a:srgbClr val="000000"/>
              </a:solidFill>
              <a:latin typeface="Helvetica" pitchFamily="34" charset="0"/>
            </a:endParaRPr>
          </a:p>
          <a:p>
            <a:pPr marL="571500" lvl="1" indent="-114300" eaLnBrk="0" fontAlgn="base" hangingPunct="0">
              <a:spcBef>
                <a:spcPct val="0"/>
              </a:spcBef>
              <a:spcAft>
                <a:spcPct val="0"/>
              </a:spcAft>
              <a:buFontTx/>
              <a:buChar char="•"/>
            </a:pPr>
            <a:r>
              <a:rPr lang="en-US" sz="2400" dirty="0" smtClean="0">
                <a:solidFill>
                  <a:srgbClr val="000000"/>
                </a:solidFill>
                <a:latin typeface="Helvetica" pitchFamily="34" charset="0"/>
              </a:rPr>
              <a:t>15 unknown function</a:t>
            </a:r>
          </a:p>
          <a:p>
            <a:pPr marL="114300" indent="-114300" eaLnBrk="0" fontAlgn="base" hangingPunct="0">
              <a:spcBef>
                <a:spcPct val="0"/>
              </a:spcBef>
              <a:spcAft>
                <a:spcPct val="0"/>
              </a:spcAft>
            </a:pPr>
            <a:endParaRPr lang="en-US" sz="2400" dirty="0" smtClean="0">
              <a:solidFill>
                <a:srgbClr val="000000"/>
              </a:solidFill>
              <a:latin typeface="Helvetica" pitchFamily="34" charset="0"/>
            </a:endParaRPr>
          </a:p>
          <a:p>
            <a:pPr marL="571500" lvl="1" indent="-114300" eaLnBrk="0" fontAlgn="base" hangingPunct="0">
              <a:spcBef>
                <a:spcPct val="0"/>
              </a:spcBef>
              <a:spcAft>
                <a:spcPct val="0"/>
              </a:spcAft>
              <a:buFontTx/>
              <a:buChar char="•"/>
            </a:pPr>
            <a:endParaRPr lang="en-US" sz="2400" dirty="0" smtClean="0">
              <a:solidFill>
                <a:srgbClr val="000000"/>
              </a:solidFill>
              <a:latin typeface="Helvetic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4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94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94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94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94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944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9448">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9448">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9448">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944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316288" y="2101850"/>
            <a:ext cx="2600325" cy="579438"/>
          </a:xfrm>
          <a:prstGeom prst="rect">
            <a:avLst/>
          </a:prstGeom>
          <a:noFill/>
          <a:ln w="12700">
            <a:noFill/>
            <a:miter lim="800000"/>
            <a:headEnd/>
            <a:tailEnd/>
          </a:ln>
        </p:spPr>
        <p:txBody>
          <a:bodyPr wrap="none">
            <a:spAutoFit/>
          </a:bodyPr>
          <a:lstStyle/>
          <a:p>
            <a:pPr eaLnBrk="0" fontAlgn="base" hangingPunct="0">
              <a:spcBef>
                <a:spcPct val="0"/>
              </a:spcBef>
              <a:spcAft>
                <a:spcPct val="0"/>
              </a:spcAft>
            </a:pPr>
            <a:r>
              <a:rPr lang="en-US" sz="3200" b="1" smtClean="0">
                <a:solidFill>
                  <a:srgbClr val="000000"/>
                </a:solidFill>
                <a:latin typeface="Arial" charset="0"/>
              </a:rPr>
              <a:t>CYP</a:t>
            </a:r>
            <a:r>
              <a:rPr lang="en-US" sz="3200" b="1" smtClean="0">
                <a:solidFill>
                  <a:srgbClr val="FFFFFF"/>
                </a:solidFill>
                <a:latin typeface="Arial" charset="0"/>
              </a:rPr>
              <a:t> </a:t>
            </a:r>
            <a:r>
              <a:rPr lang="en-US" sz="3200" b="1" smtClean="0">
                <a:solidFill>
                  <a:srgbClr val="00CCCC"/>
                </a:solidFill>
                <a:latin typeface="Arial" charset="0"/>
              </a:rPr>
              <a:t>2</a:t>
            </a:r>
            <a:r>
              <a:rPr lang="en-US" sz="3200" b="1" smtClean="0">
                <a:solidFill>
                  <a:srgbClr val="FFFFFF"/>
                </a:solidFill>
                <a:latin typeface="Arial" charset="0"/>
              </a:rPr>
              <a:t> </a:t>
            </a:r>
            <a:r>
              <a:rPr lang="en-US" sz="3200" b="1" smtClean="0">
                <a:solidFill>
                  <a:srgbClr val="FF6A05"/>
                </a:solidFill>
                <a:latin typeface="Arial" charset="0"/>
              </a:rPr>
              <a:t>D</a:t>
            </a:r>
            <a:r>
              <a:rPr lang="en-US" sz="3200" b="1" smtClean="0">
                <a:solidFill>
                  <a:srgbClr val="FFFFFF"/>
                </a:solidFill>
                <a:latin typeface="Arial" charset="0"/>
              </a:rPr>
              <a:t> </a:t>
            </a:r>
            <a:r>
              <a:rPr lang="en-US" sz="3200" b="1" smtClean="0">
                <a:solidFill>
                  <a:srgbClr val="FF3399"/>
                </a:solidFill>
                <a:latin typeface="Arial" charset="0"/>
              </a:rPr>
              <a:t>6</a:t>
            </a:r>
            <a:r>
              <a:rPr lang="en-US" sz="3200" b="1" smtClean="0">
                <a:solidFill>
                  <a:srgbClr val="FFFFFF"/>
                </a:solidFill>
                <a:latin typeface="Arial" charset="0"/>
              </a:rPr>
              <a:t> </a:t>
            </a:r>
            <a:r>
              <a:rPr lang="en-US" sz="3200" b="1" smtClean="0">
                <a:solidFill>
                  <a:srgbClr val="009900"/>
                </a:solidFill>
                <a:latin typeface="Arial" charset="0"/>
              </a:rPr>
              <a:t>*1</a:t>
            </a:r>
            <a:endParaRPr lang="en-US" sz="2800" smtClean="0">
              <a:solidFill>
                <a:srgbClr val="009900"/>
              </a:solidFill>
              <a:latin typeface="Arial" charset="0"/>
            </a:endParaRPr>
          </a:p>
        </p:txBody>
      </p:sp>
      <p:grpSp>
        <p:nvGrpSpPr>
          <p:cNvPr id="2" name="Group 3"/>
          <p:cNvGrpSpPr>
            <a:grpSpLocks/>
          </p:cNvGrpSpPr>
          <p:nvPr/>
        </p:nvGrpSpPr>
        <p:grpSpPr bwMode="auto">
          <a:xfrm>
            <a:off x="914400" y="2667000"/>
            <a:ext cx="2917825" cy="620713"/>
            <a:chOff x="558" y="1676"/>
            <a:chExt cx="1838" cy="391"/>
          </a:xfrm>
        </p:grpSpPr>
        <p:sp>
          <p:nvSpPr>
            <p:cNvPr id="19479" name="Line 4"/>
            <p:cNvSpPr>
              <a:spLocks noChangeShapeType="1"/>
            </p:cNvSpPr>
            <p:nvPr/>
          </p:nvSpPr>
          <p:spPr bwMode="auto">
            <a:xfrm>
              <a:off x="2299" y="1918"/>
              <a:ext cx="97" cy="0"/>
            </a:xfrm>
            <a:prstGeom prst="line">
              <a:avLst/>
            </a:prstGeom>
            <a:noFill/>
            <a:ln w="38100">
              <a:solidFill>
                <a:schemeClr val="bg2"/>
              </a:solidFill>
              <a:round/>
              <a:headEnd/>
              <a:tailEn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19480" name="Line 5"/>
            <p:cNvSpPr>
              <a:spLocks noChangeShapeType="1"/>
            </p:cNvSpPr>
            <p:nvPr/>
          </p:nvSpPr>
          <p:spPr bwMode="auto">
            <a:xfrm flipV="1">
              <a:off x="2396" y="1676"/>
              <a:ext cx="0" cy="246"/>
            </a:xfrm>
            <a:prstGeom prst="line">
              <a:avLst/>
            </a:prstGeom>
            <a:noFill/>
            <a:ln w="38100">
              <a:solidFill>
                <a:schemeClr val="bg2"/>
              </a:solidFill>
              <a:round/>
              <a:headEnd/>
              <a:tailEnd type="triangle" w="med" len="me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19481" name="Text Box 6"/>
            <p:cNvSpPr txBox="1">
              <a:spLocks noChangeArrowheads="1"/>
            </p:cNvSpPr>
            <p:nvPr/>
          </p:nvSpPr>
          <p:spPr bwMode="auto">
            <a:xfrm>
              <a:off x="558" y="1773"/>
              <a:ext cx="1722" cy="294"/>
            </a:xfrm>
            <a:prstGeom prst="rect">
              <a:avLst/>
            </a:prstGeom>
            <a:noFill/>
            <a:ln w="9525">
              <a:solidFill>
                <a:schemeClr val="bg2"/>
              </a:solidFill>
              <a:miter lim="800000"/>
              <a:headEnd/>
              <a:tailEnd/>
            </a:ln>
          </p:spPr>
          <p:txBody>
            <a:bodyPr wrap="none">
              <a:spAutoFit/>
            </a:bodyPr>
            <a:lstStyle/>
            <a:p>
              <a:pPr eaLnBrk="0" fontAlgn="base" hangingPunct="0">
                <a:spcBef>
                  <a:spcPct val="0"/>
                </a:spcBef>
                <a:spcAft>
                  <a:spcPct val="0"/>
                </a:spcAft>
              </a:pPr>
              <a:r>
                <a:rPr lang="en-US" sz="2400" b="1" smtClean="0">
                  <a:solidFill>
                    <a:srgbClr val="000000"/>
                  </a:solidFill>
                  <a:latin typeface="Arial" charset="0"/>
                </a:rPr>
                <a:t>Supergene family</a:t>
              </a:r>
              <a:endParaRPr lang="en-US" sz="2800" b="1" smtClean="0">
                <a:solidFill>
                  <a:srgbClr val="000000"/>
                </a:solidFill>
                <a:latin typeface="Arial" charset="0"/>
              </a:endParaRPr>
            </a:p>
          </p:txBody>
        </p:sp>
      </p:grpSp>
      <p:grpSp>
        <p:nvGrpSpPr>
          <p:cNvPr id="3" name="Group 7"/>
          <p:cNvGrpSpPr>
            <a:grpSpLocks/>
          </p:cNvGrpSpPr>
          <p:nvPr/>
        </p:nvGrpSpPr>
        <p:grpSpPr bwMode="auto">
          <a:xfrm>
            <a:off x="1408113" y="2709863"/>
            <a:ext cx="3048000" cy="1195387"/>
            <a:chOff x="887" y="1707"/>
            <a:chExt cx="1920" cy="753"/>
          </a:xfrm>
        </p:grpSpPr>
        <p:sp>
          <p:nvSpPr>
            <p:cNvPr id="19476" name="Line 8"/>
            <p:cNvSpPr>
              <a:spLocks noChangeShapeType="1"/>
            </p:cNvSpPr>
            <p:nvPr/>
          </p:nvSpPr>
          <p:spPr bwMode="auto">
            <a:xfrm>
              <a:off x="1622" y="2329"/>
              <a:ext cx="1185" cy="17"/>
            </a:xfrm>
            <a:prstGeom prst="line">
              <a:avLst/>
            </a:prstGeom>
            <a:noFill/>
            <a:ln w="38100">
              <a:solidFill>
                <a:schemeClr val="tx2"/>
              </a:solidFill>
              <a:round/>
              <a:headEnd/>
              <a:tailEn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19477" name="Line 9"/>
            <p:cNvSpPr>
              <a:spLocks noChangeShapeType="1"/>
            </p:cNvSpPr>
            <p:nvPr/>
          </p:nvSpPr>
          <p:spPr bwMode="auto">
            <a:xfrm flipV="1">
              <a:off x="2807" y="1707"/>
              <a:ext cx="0" cy="639"/>
            </a:xfrm>
            <a:prstGeom prst="line">
              <a:avLst/>
            </a:prstGeom>
            <a:noFill/>
            <a:ln w="38100">
              <a:solidFill>
                <a:schemeClr val="tx2"/>
              </a:solidFill>
              <a:round/>
              <a:headEnd/>
              <a:tailEnd type="triangle" w="med" len="me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19478" name="Text Box 10"/>
            <p:cNvSpPr txBox="1">
              <a:spLocks noChangeArrowheads="1"/>
            </p:cNvSpPr>
            <p:nvPr/>
          </p:nvSpPr>
          <p:spPr bwMode="auto">
            <a:xfrm>
              <a:off x="887" y="2148"/>
              <a:ext cx="748" cy="312"/>
            </a:xfrm>
            <a:prstGeom prst="rect">
              <a:avLst/>
            </a:prstGeom>
            <a:noFill/>
            <a:ln w="38100">
              <a:solidFill>
                <a:schemeClr val="tx2"/>
              </a:solidFill>
              <a:miter lim="800000"/>
              <a:headEnd/>
              <a:tailEnd/>
            </a:ln>
          </p:spPr>
          <p:txBody>
            <a:bodyPr wrap="none">
              <a:spAutoFit/>
            </a:bodyPr>
            <a:lstStyle/>
            <a:p>
              <a:pPr eaLnBrk="0" fontAlgn="base" hangingPunct="0">
                <a:spcBef>
                  <a:spcPct val="0"/>
                </a:spcBef>
                <a:spcAft>
                  <a:spcPct val="0"/>
                </a:spcAft>
              </a:pPr>
              <a:r>
                <a:rPr lang="en-US" sz="2400" b="1" smtClean="0">
                  <a:solidFill>
                    <a:srgbClr val="00CCCC"/>
                  </a:solidFill>
                  <a:latin typeface="Arial" charset="0"/>
                </a:rPr>
                <a:t>Family</a:t>
              </a:r>
              <a:endParaRPr lang="en-US" sz="2800" b="1" smtClean="0">
                <a:solidFill>
                  <a:srgbClr val="00CCCC"/>
                </a:solidFill>
                <a:latin typeface="Arial" charset="0"/>
              </a:endParaRPr>
            </a:p>
          </p:txBody>
        </p:sp>
      </p:grpSp>
      <p:grpSp>
        <p:nvGrpSpPr>
          <p:cNvPr id="4" name="Group 11"/>
          <p:cNvGrpSpPr>
            <a:grpSpLocks/>
          </p:cNvGrpSpPr>
          <p:nvPr/>
        </p:nvGrpSpPr>
        <p:grpSpPr bwMode="auto">
          <a:xfrm>
            <a:off x="1806575" y="2698750"/>
            <a:ext cx="2994025" cy="1819275"/>
            <a:chOff x="1138" y="1700"/>
            <a:chExt cx="1886" cy="1146"/>
          </a:xfrm>
        </p:grpSpPr>
        <p:sp>
          <p:nvSpPr>
            <p:cNvPr id="19473" name="Line 12"/>
            <p:cNvSpPr>
              <a:spLocks noChangeShapeType="1"/>
            </p:cNvSpPr>
            <p:nvPr/>
          </p:nvSpPr>
          <p:spPr bwMode="auto">
            <a:xfrm flipV="1">
              <a:off x="2203" y="2732"/>
              <a:ext cx="821" cy="9"/>
            </a:xfrm>
            <a:prstGeom prst="line">
              <a:avLst/>
            </a:prstGeom>
            <a:noFill/>
            <a:ln w="38100">
              <a:solidFill>
                <a:srgbClr val="FF6A05"/>
              </a:solidFill>
              <a:round/>
              <a:headEnd/>
              <a:tailEn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19474" name="Line 13"/>
            <p:cNvSpPr>
              <a:spLocks noChangeShapeType="1"/>
            </p:cNvSpPr>
            <p:nvPr/>
          </p:nvSpPr>
          <p:spPr bwMode="auto">
            <a:xfrm flipV="1">
              <a:off x="3024" y="1700"/>
              <a:ext cx="0" cy="1032"/>
            </a:xfrm>
            <a:prstGeom prst="line">
              <a:avLst/>
            </a:prstGeom>
            <a:noFill/>
            <a:ln w="38100">
              <a:solidFill>
                <a:srgbClr val="FF6A05"/>
              </a:solidFill>
              <a:round/>
              <a:headEnd/>
              <a:tailEnd type="triangle" w="med" len="me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19475" name="Text Box 14"/>
            <p:cNvSpPr txBox="1">
              <a:spLocks noChangeArrowheads="1"/>
            </p:cNvSpPr>
            <p:nvPr/>
          </p:nvSpPr>
          <p:spPr bwMode="auto">
            <a:xfrm>
              <a:off x="1138" y="2534"/>
              <a:ext cx="1057" cy="312"/>
            </a:xfrm>
            <a:prstGeom prst="rect">
              <a:avLst/>
            </a:prstGeom>
            <a:noFill/>
            <a:ln w="38100">
              <a:solidFill>
                <a:srgbClr val="FF6A05"/>
              </a:solidFill>
              <a:miter lim="800000"/>
              <a:headEnd/>
              <a:tailEnd/>
            </a:ln>
          </p:spPr>
          <p:txBody>
            <a:bodyPr wrap="none">
              <a:spAutoFit/>
            </a:bodyPr>
            <a:lstStyle/>
            <a:p>
              <a:pPr eaLnBrk="0" fontAlgn="base" hangingPunct="0">
                <a:spcBef>
                  <a:spcPct val="0"/>
                </a:spcBef>
                <a:spcAft>
                  <a:spcPct val="0"/>
                </a:spcAft>
              </a:pPr>
              <a:r>
                <a:rPr lang="en-US" sz="2400" b="1" smtClean="0">
                  <a:solidFill>
                    <a:srgbClr val="FF6A05"/>
                  </a:solidFill>
                  <a:latin typeface="Arial" charset="0"/>
                </a:rPr>
                <a:t>Subfamily</a:t>
              </a:r>
              <a:endParaRPr lang="en-US" sz="2800" b="1" smtClean="0">
                <a:solidFill>
                  <a:srgbClr val="FF6A05"/>
                </a:solidFill>
                <a:latin typeface="Arial" charset="0"/>
              </a:endParaRPr>
            </a:p>
          </p:txBody>
        </p:sp>
      </p:grpSp>
      <p:grpSp>
        <p:nvGrpSpPr>
          <p:cNvPr id="5" name="Group 15"/>
          <p:cNvGrpSpPr>
            <a:grpSpLocks/>
          </p:cNvGrpSpPr>
          <p:nvPr/>
        </p:nvGrpSpPr>
        <p:grpSpPr bwMode="auto">
          <a:xfrm>
            <a:off x="2370138" y="2709863"/>
            <a:ext cx="2816225" cy="2441575"/>
            <a:chOff x="1493" y="1707"/>
            <a:chExt cx="1774" cy="1538"/>
          </a:xfrm>
        </p:grpSpPr>
        <p:sp>
          <p:nvSpPr>
            <p:cNvPr id="19470" name="Line 16"/>
            <p:cNvSpPr>
              <a:spLocks noChangeShapeType="1"/>
            </p:cNvSpPr>
            <p:nvPr/>
          </p:nvSpPr>
          <p:spPr bwMode="auto">
            <a:xfrm flipV="1">
              <a:off x="3267" y="1707"/>
              <a:ext cx="0" cy="1473"/>
            </a:xfrm>
            <a:prstGeom prst="line">
              <a:avLst/>
            </a:prstGeom>
            <a:noFill/>
            <a:ln w="38100">
              <a:solidFill>
                <a:srgbClr val="FF3399"/>
              </a:solidFill>
              <a:round/>
              <a:headEnd/>
              <a:tailEnd type="triangle" w="med" len="me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19471" name="Line 17"/>
            <p:cNvSpPr>
              <a:spLocks noChangeShapeType="1"/>
            </p:cNvSpPr>
            <p:nvPr/>
          </p:nvSpPr>
          <p:spPr bwMode="auto">
            <a:xfrm flipH="1" flipV="1">
              <a:off x="2614" y="3176"/>
              <a:ext cx="653" cy="4"/>
            </a:xfrm>
            <a:prstGeom prst="line">
              <a:avLst/>
            </a:prstGeom>
            <a:noFill/>
            <a:ln w="38100">
              <a:solidFill>
                <a:srgbClr val="FF3399"/>
              </a:solidFill>
              <a:round/>
              <a:headEnd/>
              <a:tailEn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19472" name="Text Box 18"/>
            <p:cNvSpPr txBox="1">
              <a:spLocks noChangeArrowheads="1"/>
            </p:cNvSpPr>
            <p:nvPr/>
          </p:nvSpPr>
          <p:spPr bwMode="auto">
            <a:xfrm>
              <a:off x="1493" y="2933"/>
              <a:ext cx="1122" cy="312"/>
            </a:xfrm>
            <a:prstGeom prst="rect">
              <a:avLst/>
            </a:prstGeom>
            <a:noFill/>
            <a:ln w="38100">
              <a:solidFill>
                <a:srgbClr val="FF3399"/>
              </a:solidFill>
              <a:miter lim="800000"/>
              <a:headEnd/>
              <a:tailEnd/>
            </a:ln>
          </p:spPr>
          <p:txBody>
            <a:bodyPr wrap="none">
              <a:spAutoFit/>
            </a:bodyPr>
            <a:lstStyle/>
            <a:p>
              <a:pPr eaLnBrk="0" fontAlgn="base" hangingPunct="0">
                <a:spcBef>
                  <a:spcPct val="0"/>
                </a:spcBef>
                <a:spcAft>
                  <a:spcPct val="0"/>
                </a:spcAft>
              </a:pPr>
              <a:r>
                <a:rPr lang="en-US" sz="2400" b="1" smtClean="0">
                  <a:solidFill>
                    <a:srgbClr val="FF3399"/>
                  </a:solidFill>
                  <a:latin typeface="Arial" charset="0"/>
                </a:rPr>
                <a:t>Isoenzyme</a:t>
              </a:r>
              <a:endParaRPr lang="en-US" sz="2800" b="1" smtClean="0">
                <a:solidFill>
                  <a:srgbClr val="FFFFFF"/>
                </a:solidFill>
                <a:latin typeface="Arial" charset="0"/>
              </a:endParaRPr>
            </a:p>
          </p:txBody>
        </p:sp>
      </p:grpSp>
      <p:grpSp>
        <p:nvGrpSpPr>
          <p:cNvPr id="6" name="Group 19"/>
          <p:cNvGrpSpPr>
            <a:grpSpLocks/>
          </p:cNvGrpSpPr>
          <p:nvPr/>
        </p:nvGrpSpPr>
        <p:grpSpPr bwMode="auto">
          <a:xfrm>
            <a:off x="2921000" y="2709863"/>
            <a:ext cx="2765425" cy="3087687"/>
            <a:chOff x="1840" y="1707"/>
            <a:chExt cx="1742" cy="1945"/>
          </a:xfrm>
        </p:grpSpPr>
        <p:sp>
          <p:nvSpPr>
            <p:cNvPr id="19467" name="Line 20"/>
            <p:cNvSpPr>
              <a:spLocks noChangeShapeType="1"/>
            </p:cNvSpPr>
            <p:nvPr/>
          </p:nvSpPr>
          <p:spPr bwMode="auto">
            <a:xfrm flipV="1">
              <a:off x="3582" y="1707"/>
              <a:ext cx="0" cy="1817"/>
            </a:xfrm>
            <a:prstGeom prst="line">
              <a:avLst/>
            </a:prstGeom>
            <a:noFill/>
            <a:ln w="38100">
              <a:solidFill>
                <a:srgbClr val="009900"/>
              </a:solidFill>
              <a:round/>
              <a:headEnd/>
              <a:tailEnd type="triangle" w="med" len="me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19468" name="Line 21"/>
            <p:cNvSpPr>
              <a:spLocks noChangeShapeType="1"/>
            </p:cNvSpPr>
            <p:nvPr/>
          </p:nvSpPr>
          <p:spPr bwMode="auto">
            <a:xfrm flipH="1" flipV="1">
              <a:off x="3219" y="3515"/>
              <a:ext cx="363" cy="9"/>
            </a:xfrm>
            <a:prstGeom prst="line">
              <a:avLst/>
            </a:prstGeom>
            <a:noFill/>
            <a:ln w="38100">
              <a:solidFill>
                <a:srgbClr val="009900"/>
              </a:solidFill>
              <a:round/>
              <a:headEnd/>
              <a:tailEn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19469" name="Text Box 22"/>
            <p:cNvSpPr txBox="1">
              <a:spLocks noChangeArrowheads="1"/>
            </p:cNvSpPr>
            <p:nvPr/>
          </p:nvSpPr>
          <p:spPr bwMode="auto">
            <a:xfrm>
              <a:off x="1840" y="3340"/>
              <a:ext cx="1388" cy="312"/>
            </a:xfrm>
            <a:prstGeom prst="rect">
              <a:avLst/>
            </a:prstGeom>
            <a:noFill/>
            <a:ln w="38100">
              <a:solidFill>
                <a:srgbClr val="009900"/>
              </a:solidFill>
              <a:miter lim="800000"/>
              <a:headEnd/>
              <a:tailEnd/>
            </a:ln>
          </p:spPr>
          <p:txBody>
            <a:bodyPr wrap="none">
              <a:spAutoFit/>
            </a:bodyPr>
            <a:lstStyle/>
            <a:p>
              <a:pPr eaLnBrk="0" fontAlgn="base" hangingPunct="0">
                <a:spcBef>
                  <a:spcPct val="0"/>
                </a:spcBef>
                <a:spcAft>
                  <a:spcPct val="0"/>
                </a:spcAft>
              </a:pPr>
              <a:r>
                <a:rPr lang="en-US" sz="2400" b="1" smtClean="0">
                  <a:solidFill>
                    <a:srgbClr val="009900"/>
                  </a:solidFill>
                  <a:latin typeface="Arial" charset="0"/>
                </a:rPr>
                <a:t>Allelic variant</a:t>
              </a:r>
              <a:endParaRPr lang="en-US" sz="2800" b="1" smtClean="0">
                <a:solidFill>
                  <a:srgbClr val="009900"/>
                </a:solidFill>
                <a:latin typeface="Arial" charset="0"/>
              </a:endParaRPr>
            </a:p>
          </p:txBody>
        </p:sp>
      </p:grpSp>
      <p:sp>
        <p:nvSpPr>
          <p:cNvPr id="19464" name="Line 24"/>
          <p:cNvSpPr>
            <a:spLocks noChangeShapeType="1"/>
          </p:cNvSpPr>
          <p:nvPr/>
        </p:nvSpPr>
        <p:spPr bwMode="auto">
          <a:xfrm>
            <a:off x="304800" y="1219200"/>
            <a:ext cx="8253413" cy="0"/>
          </a:xfrm>
          <a:prstGeom prst="line">
            <a:avLst/>
          </a:prstGeom>
          <a:noFill/>
          <a:ln w="50800">
            <a:solidFill>
              <a:srgbClr val="33CCCC"/>
            </a:solidFill>
            <a:round/>
            <a:headEnd/>
            <a:tailEn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19465" name="Rectangle 26"/>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a:r>
              <a:rPr lang="en-US" sz="3200" b="1" smtClean="0">
                <a:solidFill>
                  <a:schemeClr val="bg2"/>
                </a:solidFill>
                <a:latin typeface="Helvetica" pitchFamily="34" charset="0"/>
              </a:rPr>
              <a:t>CYP Nomenclature</a:t>
            </a:r>
          </a:p>
        </p:txBody>
      </p:sp>
      <p:sp>
        <p:nvSpPr>
          <p:cNvPr id="354332" name="Text Box 28"/>
          <p:cNvSpPr txBox="1">
            <a:spLocks noChangeArrowheads="1"/>
          </p:cNvSpPr>
          <p:nvPr/>
        </p:nvSpPr>
        <p:spPr bwMode="auto">
          <a:xfrm>
            <a:off x="6248400" y="2590800"/>
            <a:ext cx="2300288" cy="33655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600" b="1" smtClean="0">
                <a:solidFill>
                  <a:srgbClr val="000000"/>
                </a:solidFill>
                <a:latin typeface="Helvetica" pitchFamily="34" charset="0"/>
              </a:rPr>
              <a:t>*1 is usually wild-type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1" presetClass="entr" presetSubtype="0" fill="hold" nodeType="afterEffect">
                                  <p:stCondLst>
                                    <p:cond delay="0"/>
                                  </p:stCondLst>
                                  <p:childTnLst>
                                    <p:set>
                                      <p:cBhvr>
                                        <p:cTn id="35" dur="1" fill="hold">
                                          <p:stCondLst>
                                            <p:cond delay="0"/>
                                          </p:stCondLst>
                                        </p:cTn>
                                        <p:tgtEl>
                                          <p:spTgt spid="3543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ctrTitle" idx="4294967295"/>
          </p:nvPr>
        </p:nvSpPr>
        <p:spPr bwMode="auto">
          <a:xfrm>
            <a:off x="381000" y="609600"/>
            <a:ext cx="8001000" cy="1143000"/>
          </a:xfrm>
          <a:prstGeom prst="rect">
            <a:avLst/>
          </a:prstGeom>
          <a:ln>
            <a:miter lim="800000"/>
            <a:headEnd/>
            <a:tailEnd/>
          </a:ln>
        </p:spPr>
        <p:txBody>
          <a:bodyPr/>
          <a:lstStyle/>
          <a:p>
            <a:pPr algn="ctr">
              <a:lnSpc>
                <a:spcPct val="120000"/>
              </a:lnSpc>
              <a:defRPr/>
            </a:pPr>
            <a:r>
              <a:rPr lang="en-US" altLang="en-US" sz="3200" b="1" dirty="0" err="1" smtClean="0">
                <a:solidFill>
                  <a:schemeClr val="bg2"/>
                </a:solidFill>
                <a:latin typeface="Helvetica" pitchFamily="34" charset="0"/>
              </a:rPr>
              <a:t>Tamoxifen</a:t>
            </a:r>
            <a:r>
              <a:rPr lang="en-US" altLang="en-US" sz="3200" b="1" dirty="0" smtClean="0">
                <a:solidFill>
                  <a:schemeClr val="bg2"/>
                </a:solidFill>
                <a:latin typeface="Helvetica" pitchFamily="34" charset="0"/>
              </a:rPr>
              <a:t> </a:t>
            </a:r>
            <a:endParaRPr lang="en-US" altLang="en-US" sz="3200" dirty="0" smtClean="0">
              <a:solidFill>
                <a:srgbClr val="00CCCC"/>
              </a:solidFill>
            </a:endParaRPr>
          </a:p>
        </p:txBody>
      </p:sp>
      <p:sp>
        <p:nvSpPr>
          <p:cNvPr id="372739" name="Rectangle 3"/>
          <p:cNvSpPr>
            <a:spLocks noGrp="1" noChangeArrowheads="1"/>
          </p:cNvSpPr>
          <p:nvPr>
            <p:ph type="subTitle" idx="4294967295"/>
          </p:nvPr>
        </p:nvSpPr>
        <p:spPr bwMode="auto">
          <a:xfrm>
            <a:off x="457200" y="2209800"/>
            <a:ext cx="8001000" cy="3200400"/>
          </a:xfrm>
          <a:prstGeom prst="rect">
            <a:avLst/>
          </a:prstGeom>
          <a:noFill/>
          <a:ln>
            <a:miter lim="800000"/>
            <a:headEnd/>
            <a:tailEnd/>
          </a:ln>
        </p:spPr>
        <p:txBody>
          <a:bodyPr/>
          <a:lstStyle/>
          <a:p>
            <a:pPr>
              <a:buClr>
                <a:schemeClr val="bg2"/>
              </a:buClr>
              <a:buFont typeface="Wingdings" pitchFamily="2" charset="2"/>
              <a:buChar char="§"/>
            </a:pPr>
            <a:r>
              <a:rPr lang="en-US" altLang="en-US" sz="2800" b="1" dirty="0" smtClean="0">
                <a:solidFill>
                  <a:schemeClr val="bg2"/>
                </a:solidFill>
                <a:effectLst/>
                <a:latin typeface="Helvetica" pitchFamily="34" charset="0"/>
              </a:rPr>
              <a:t>Approved by the US FDA for the treatment and prevention of breast cancer</a:t>
            </a:r>
          </a:p>
          <a:p>
            <a:pPr>
              <a:buClr>
                <a:schemeClr val="bg2"/>
              </a:buClr>
              <a:buFont typeface="Wingdings" pitchFamily="2" charset="2"/>
              <a:buChar char="§"/>
            </a:pPr>
            <a:r>
              <a:rPr lang="en-US" altLang="en-US" sz="2800" b="1" dirty="0" smtClean="0">
                <a:solidFill>
                  <a:schemeClr val="bg2"/>
                </a:solidFill>
                <a:effectLst/>
                <a:latin typeface="Helvetica" pitchFamily="34" charset="0"/>
              </a:rPr>
              <a:t>Anti-estrogen</a:t>
            </a:r>
          </a:p>
          <a:p>
            <a:pPr marL="457200" lvl="1" indent="0">
              <a:buClr>
                <a:schemeClr val="bg2"/>
              </a:buClr>
              <a:buFont typeface="Wingdings" pitchFamily="2" charset="2"/>
              <a:buChar char="§"/>
            </a:pPr>
            <a:r>
              <a:rPr lang="en-US" altLang="en-US" sz="2800" b="1" dirty="0" smtClean="0">
                <a:solidFill>
                  <a:schemeClr val="bg2"/>
                </a:solidFill>
                <a:effectLst/>
                <a:latin typeface="Helvetica" pitchFamily="34" charset="0"/>
              </a:rPr>
              <a:t>SERM: selective estrogen receptor modulator</a:t>
            </a:r>
          </a:p>
          <a:p>
            <a:pPr>
              <a:buClr>
                <a:schemeClr val="bg2"/>
              </a:buClr>
              <a:buFont typeface="Wingdings" pitchFamily="2" charset="2"/>
              <a:buChar char="§"/>
            </a:pPr>
            <a:endParaRPr lang="en-US" altLang="en-US" sz="2800" b="1" dirty="0" smtClean="0">
              <a:solidFill>
                <a:schemeClr val="bg2"/>
              </a:solidFill>
              <a:effectLst/>
              <a:latin typeface="Helvetica" pitchFamily="34" charset="0"/>
            </a:endParaRPr>
          </a:p>
        </p:txBody>
      </p:sp>
      <p:sp>
        <p:nvSpPr>
          <p:cNvPr id="20484" name="Line 4"/>
          <p:cNvSpPr>
            <a:spLocks noChangeShapeType="1"/>
          </p:cNvSpPr>
          <p:nvPr/>
        </p:nvSpPr>
        <p:spPr bwMode="auto">
          <a:xfrm>
            <a:off x="304800" y="1676400"/>
            <a:ext cx="8253413" cy="0"/>
          </a:xfrm>
          <a:prstGeom prst="line">
            <a:avLst/>
          </a:prstGeom>
          <a:noFill/>
          <a:ln w="50800">
            <a:solidFill>
              <a:srgbClr val="33CCCC"/>
            </a:solidFill>
            <a:round/>
            <a:headEnd/>
            <a:tailEn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27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273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27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457200" y="0"/>
            <a:ext cx="8534400" cy="1219200"/>
          </a:xfrm>
          <a:prstGeom prst="rect">
            <a:avLst/>
          </a:prstGeom>
          <a:noFill/>
          <a:ln w="9525">
            <a:noFill/>
            <a:miter lim="800000"/>
            <a:headEnd/>
            <a:tailEnd/>
          </a:ln>
        </p:spPr>
        <p:txBody>
          <a:bodyPr anchor="ctr"/>
          <a:lstStyle/>
          <a:p>
            <a:pPr algn="ctr" eaLnBrk="0" fontAlgn="base" hangingPunct="0">
              <a:spcBef>
                <a:spcPct val="0"/>
              </a:spcBef>
              <a:spcAft>
                <a:spcPct val="0"/>
              </a:spcAft>
            </a:pPr>
            <a:r>
              <a:rPr lang="en-US" sz="3200" b="1" smtClean="0">
                <a:solidFill>
                  <a:srgbClr val="000000"/>
                </a:solidFill>
                <a:latin typeface="Helvetica" pitchFamily="34" charset="0"/>
              </a:rPr>
              <a:t>Tamoxifen: </a:t>
            </a:r>
            <a:br>
              <a:rPr lang="en-US" sz="3200" b="1" smtClean="0">
                <a:solidFill>
                  <a:srgbClr val="000000"/>
                </a:solidFill>
                <a:latin typeface="Helvetica" pitchFamily="34" charset="0"/>
              </a:rPr>
            </a:br>
            <a:r>
              <a:rPr lang="en-US" sz="3200" b="1" smtClean="0">
                <a:solidFill>
                  <a:srgbClr val="000000"/>
                </a:solidFill>
                <a:latin typeface="Helvetica" pitchFamily="34" charset="0"/>
              </a:rPr>
              <a:t>A Prodrug Requiring Extensive Metabolism</a:t>
            </a:r>
          </a:p>
        </p:txBody>
      </p:sp>
      <p:sp>
        <p:nvSpPr>
          <p:cNvPr id="375811" name="Rectangle 3"/>
          <p:cNvSpPr>
            <a:spLocks noChangeArrowheads="1"/>
          </p:cNvSpPr>
          <p:nvPr/>
        </p:nvSpPr>
        <p:spPr bwMode="auto">
          <a:xfrm>
            <a:off x="3962400" y="6248400"/>
            <a:ext cx="4951413" cy="304800"/>
          </a:xfrm>
          <a:prstGeom prst="rect">
            <a:avLst/>
          </a:prstGeom>
          <a:noFill/>
          <a:ln w="9525">
            <a:noFill/>
            <a:miter lim="800000"/>
            <a:headEnd/>
            <a:tailEnd/>
          </a:ln>
        </p:spPr>
        <p:txBody>
          <a:bodyPr wrap="none">
            <a:spAutoFit/>
          </a:bodyPr>
          <a:lstStyle/>
          <a:p>
            <a:pPr algn="ctr" eaLnBrk="0" fontAlgn="base" hangingPunct="0">
              <a:spcBef>
                <a:spcPct val="50000"/>
              </a:spcBef>
              <a:spcAft>
                <a:spcPct val="0"/>
              </a:spcAft>
            </a:pPr>
            <a:r>
              <a:rPr lang="en-GB" sz="1400" smtClean="0">
                <a:solidFill>
                  <a:srgbClr val="000000"/>
                </a:solidFill>
              </a:rPr>
              <a:t>Adapted from Goetz, M. P. et al. J Clin Oncol; 23:9312-9318 2005</a:t>
            </a:r>
            <a:endParaRPr lang="en-US" sz="1400" smtClean="0">
              <a:solidFill>
                <a:srgbClr val="000000"/>
              </a:solidFill>
            </a:endParaRPr>
          </a:p>
        </p:txBody>
      </p:sp>
      <p:sp>
        <p:nvSpPr>
          <p:cNvPr id="375812" name="Oval 4"/>
          <p:cNvSpPr>
            <a:spLocks noChangeArrowheads="1"/>
          </p:cNvSpPr>
          <p:nvPr/>
        </p:nvSpPr>
        <p:spPr bwMode="auto">
          <a:xfrm>
            <a:off x="1500188" y="1662113"/>
            <a:ext cx="2111375" cy="652462"/>
          </a:xfrm>
          <a:prstGeom prst="ellipse">
            <a:avLst/>
          </a:prstGeom>
          <a:solidFill>
            <a:srgbClr val="00FF00"/>
          </a:solidFill>
          <a:ln w="9525" algn="ctr">
            <a:solidFill>
              <a:schemeClr val="tx1"/>
            </a:solidFill>
            <a:round/>
            <a:headEnd/>
            <a:tailEnd/>
          </a:ln>
        </p:spPr>
        <p:txBody>
          <a:bodyPr wrap="none" anchor="ctr"/>
          <a:lstStyle/>
          <a:p>
            <a:pPr algn="ctr" eaLnBrk="0" fontAlgn="base" hangingPunct="0">
              <a:spcBef>
                <a:spcPct val="0"/>
              </a:spcBef>
              <a:spcAft>
                <a:spcPct val="0"/>
              </a:spcAft>
            </a:pPr>
            <a:r>
              <a:rPr lang="en-US" sz="2400" b="1" smtClean="0">
                <a:solidFill>
                  <a:srgbClr val="000000"/>
                </a:solidFill>
                <a:latin typeface="Arial" charset="0"/>
              </a:rPr>
              <a:t>Tamoxifen</a:t>
            </a:r>
          </a:p>
        </p:txBody>
      </p:sp>
      <p:sp>
        <p:nvSpPr>
          <p:cNvPr id="375813" name="Line 5"/>
          <p:cNvSpPr>
            <a:spLocks noChangeShapeType="1"/>
          </p:cNvSpPr>
          <p:nvPr/>
        </p:nvSpPr>
        <p:spPr bwMode="auto">
          <a:xfrm>
            <a:off x="2382838" y="2660650"/>
            <a:ext cx="0" cy="1689100"/>
          </a:xfrm>
          <a:prstGeom prst="line">
            <a:avLst/>
          </a:prstGeom>
          <a:noFill/>
          <a:ln w="254000">
            <a:solidFill>
              <a:schemeClr val="bg2"/>
            </a:solidFill>
            <a:round/>
            <a:headEnd/>
            <a:tailEnd type="triangle" w="sm" len="sm"/>
          </a:ln>
        </p:spPr>
        <p:txBody>
          <a:bodyP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375814" name="Oval 6"/>
          <p:cNvSpPr>
            <a:spLocks noChangeArrowheads="1"/>
          </p:cNvSpPr>
          <p:nvPr/>
        </p:nvSpPr>
        <p:spPr bwMode="auto">
          <a:xfrm>
            <a:off x="1384300" y="4543425"/>
            <a:ext cx="2227263" cy="690563"/>
          </a:xfrm>
          <a:prstGeom prst="ellipse">
            <a:avLst/>
          </a:prstGeom>
          <a:solidFill>
            <a:srgbClr val="FFFF00"/>
          </a:solidFill>
          <a:ln w="9525" algn="ctr">
            <a:solidFill>
              <a:schemeClr val="tx1"/>
            </a:solidFill>
            <a:round/>
            <a:headEnd/>
            <a:tailEnd/>
          </a:ln>
        </p:spPr>
        <p:txBody>
          <a:bodyPr wrap="none" anchor="ctr"/>
          <a:lstStyle/>
          <a:p>
            <a:pPr algn="ctr" eaLnBrk="0" fontAlgn="base" hangingPunct="0">
              <a:spcBef>
                <a:spcPct val="0"/>
              </a:spcBef>
              <a:spcAft>
                <a:spcPct val="0"/>
              </a:spcAft>
            </a:pPr>
            <a:r>
              <a:rPr lang="en-US" b="1" smtClean="0">
                <a:solidFill>
                  <a:srgbClr val="000000"/>
                </a:solidFill>
                <a:latin typeface="Arial" charset="0"/>
              </a:rPr>
              <a:t>N-desmethylTAM</a:t>
            </a:r>
          </a:p>
        </p:txBody>
      </p:sp>
      <p:sp>
        <p:nvSpPr>
          <p:cNvPr id="375815" name="Line 7"/>
          <p:cNvSpPr>
            <a:spLocks noChangeShapeType="1"/>
          </p:cNvSpPr>
          <p:nvPr/>
        </p:nvSpPr>
        <p:spPr bwMode="auto">
          <a:xfrm>
            <a:off x="3765550" y="1968500"/>
            <a:ext cx="1766888" cy="0"/>
          </a:xfrm>
          <a:prstGeom prst="line">
            <a:avLst/>
          </a:prstGeom>
          <a:noFill/>
          <a:ln w="50800">
            <a:solidFill>
              <a:schemeClr val="bg1"/>
            </a:solidFill>
            <a:round/>
            <a:headEnd/>
            <a:tailEnd type="triangle" w="med" len="med"/>
          </a:ln>
        </p:spPr>
        <p:txBody>
          <a:bodyP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375816" name="Text Box 8"/>
          <p:cNvSpPr txBox="1">
            <a:spLocks noChangeArrowheads="1"/>
          </p:cNvSpPr>
          <p:nvPr/>
        </p:nvSpPr>
        <p:spPr bwMode="auto">
          <a:xfrm>
            <a:off x="2536825" y="3006725"/>
            <a:ext cx="1385888" cy="396875"/>
          </a:xfrm>
          <a:prstGeom prst="rect">
            <a:avLst/>
          </a:prstGeom>
          <a:noFill/>
          <a:ln w="9525" algn="ctr">
            <a:noFill/>
            <a:miter lim="800000"/>
            <a:headEnd/>
            <a:tailEnd/>
          </a:ln>
        </p:spPr>
        <p:txBody>
          <a:bodyPr wrap="none">
            <a:spAutoFit/>
          </a:bodyPr>
          <a:lstStyle/>
          <a:p>
            <a:pPr algn="ctr" eaLnBrk="0" fontAlgn="base" hangingPunct="0">
              <a:spcBef>
                <a:spcPct val="0"/>
              </a:spcBef>
              <a:spcAft>
                <a:spcPct val="0"/>
              </a:spcAft>
            </a:pPr>
            <a:r>
              <a:rPr lang="en-US" sz="2000" b="1" smtClean="0">
                <a:solidFill>
                  <a:srgbClr val="000000"/>
                </a:solidFill>
                <a:latin typeface="Arial" charset="0"/>
              </a:rPr>
              <a:t>CYP3A4/5</a:t>
            </a:r>
          </a:p>
        </p:txBody>
      </p:sp>
      <p:sp>
        <p:nvSpPr>
          <p:cNvPr id="375817" name="Text Box 9"/>
          <p:cNvSpPr txBox="1">
            <a:spLocks noChangeArrowheads="1"/>
          </p:cNvSpPr>
          <p:nvPr/>
        </p:nvSpPr>
        <p:spPr bwMode="auto">
          <a:xfrm>
            <a:off x="3995738" y="2046288"/>
            <a:ext cx="1174750" cy="396875"/>
          </a:xfrm>
          <a:prstGeom prst="rect">
            <a:avLst/>
          </a:prstGeom>
          <a:noFill/>
          <a:ln w="9525" algn="ctr">
            <a:noFill/>
            <a:miter lim="800000"/>
            <a:headEnd/>
            <a:tailEnd/>
          </a:ln>
        </p:spPr>
        <p:txBody>
          <a:bodyPr wrap="none">
            <a:spAutoFit/>
          </a:bodyPr>
          <a:lstStyle/>
          <a:p>
            <a:pPr algn="ctr" eaLnBrk="0" fontAlgn="base" hangingPunct="0">
              <a:spcBef>
                <a:spcPct val="0"/>
              </a:spcBef>
              <a:spcAft>
                <a:spcPct val="0"/>
              </a:spcAft>
            </a:pPr>
            <a:r>
              <a:rPr lang="en-US" sz="2000" b="1" smtClean="0">
                <a:solidFill>
                  <a:srgbClr val="0000FF"/>
                </a:solidFill>
                <a:latin typeface="Arial" charset="0"/>
              </a:rPr>
              <a:t>CYP2D6</a:t>
            </a:r>
          </a:p>
        </p:txBody>
      </p:sp>
      <p:sp>
        <p:nvSpPr>
          <p:cNvPr id="375818" name="Oval 10"/>
          <p:cNvSpPr>
            <a:spLocks noChangeArrowheads="1"/>
          </p:cNvSpPr>
          <p:nvPr/>
        </p:nvSpPr>
        <p:spPr bwMode="auto">
          <a:xfrm>
            <a:off x="5686425" y="1585913"/>
            <a:ext cx="2227263" cy="690562"/>
          </a:xfrm>
          <a:prstGeom prst="ellipse">
            <a:avLst/>
          </a:prstGeom>
          <a:solidFill>
            <a:schemeClr val="accent1"/>
          </a:solidFill>
          <a:ln w="9525" algn="ctr">
            <a:solidFill>
              <a:schemeClr val="tx1"/>
            </a:solidFill>
            <a:round/>
            <a:headEnd/>
            <a:tailEnd/>
          </a:ln>
        </p:spPr>
        <p:txBody>
          <a:bodyPr wrap="none" anchor="ctr"/>
          <a:lstStyle/>
          <a:p>
            <a:pPr algn="ctr" eaLnBrk="0" fontAlgn="base" hangingPunct="0">
              <a:spcBef>
                <a:spcPct val="0"/>
              </a:spcBef>
              <a:spcAft>
                <a:spcPct val="0"/>
              </a:spcAft>
            </a:pPr>
            <a:r>
              <a:rPr lang="en-US" b="1" smtClean="0">
                <a:solidFill>
                  <a:srgbClr val="000000"/>
                </a:solidFill>
                <a:latin typeface="Arial" charset="0"/>
              </a:rPr>
              <a:t>4-hydroxyTAM</a:t>
            </a:r>
          </a:p>
        </p:txBody>
      </p:sp>
      <p:sp>
        <p:nvSpPr>
          <p:cNvPr id="375819" name="Line 11"/>
          <p:cNvSpPr>
            <a:spLocks noChangeShapeType="1"/>
          </p:cNvSpPr>
          <p:nvPr/>
        </p:nvSpPr>
        <p:spPr bwMode="auto">
          <a:xfrm>
            <a:off x="6799263" y="2852738"/>
            <a:ext cx="0" cy="1651000"/>
          </a:xfrm>
          <a:prstGeom prst="line">
            <a:avLst/>
          </a:prstGeom>
          <a:noFill/>
          <a:ln w="19050">
            <a:solidFill>
              <a:schemeClr val="bg2"/>
            </a:solidFill>
            <a:round/>
            <a:headEnd/>
            <a:tailEnd type="triangle" w="med" len="lg"/>
          </a:ln>
        </p:spPr>
        <p:txBody>
          <a:bodyP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375820" name="Line 12"/>
          <p:cNvSpPr>
            <a:spLocks noChangeShapeType="1"/>
          </p:cNvSpPr>
          <p:nvPr/>
        </p:nvSpPr>
        <p:spPr bwMode="auto">
          <a:xfrm>
            <a:off x="3765550" y="5003800"/>
            <a:ext cx="1766888" cy="0"/>
          </a:xfrm>
          <a:prstGeom prst="line">
            <a:avLst/>
          </a:prstGeom>
          <a:noFill/>
          <a:ln w="127000">
            <a:solidFill>
              <a:schemeClr val="bg1"/>
            </a:solidFill>
            <a:round/>
            <a:headEnd/>
            <a:tailEnd type="triangle" w="med" len="med"/>
          </a:ln>
        </p:spPr>
        <p:txBody>
          <a:bodyP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375821" name="Text Box 13"/>
          <p:cNvSpPr txBox="1">
            <a:spLocks noChangeArrowheads="1"/>
          </p:cNvSpPr>
          <p:nvPr/>
        </p:nvSpPr>
        <p:spPr bwMode="auto">
          <a:xfrm>
            <a:off x="3919538" y="4427538"/>
            <a:ext cx="1174750" cy="396875"/>
          </a:xfrm>
          <a:prstGeom prst="rect">
            <a:avLst/>
          </a:prstGeom>
          <a:noFill/>
          <a:ln w="9525" algn="ctr">
            <a:noFill/>
            <a:miter lim="800000"/>
            <a:headEnd/>
            <a:tailEnd/>
          </a:ln>
        </p:spPr>
        <p:txBody>
          <a:bodyPr wrap="none">
            <a:spAutoFit/>
          </a:bodyPr>
          <a:lstStyle/>
          <a:p>
            <a:pPr algn="ctr" eaLnBrk="0" fontAlgn="base" hangingPunct="0">
              <a:spcBef>
                <a:spcPct val="0"/>
              </a:spcBef>
              <a:spcAft>
                <a:spcPct val="0"/>
              </a:spcAft>
            </a:pPr>
            <a:r>
              <a:rPr lang="en-US" sz="2000" b="1" smtClean="0">
                <a:solidFill>
                  <a:srgbClr val="0000FF"/>
                </a:solidFill>
                <a:latin typeface="Arial" charset="0"/>
              </a:rPr>
              <a:t>CYP2D6</a:t>
            </a:r>
          </a:p>
        </p:txBody>
      </p:sp>
      <p:sp>
        <p:nvSpPr>
          <p:cNvPr id="375822" name="Oval 14"/>
          <p:cNvSpPr>
            <a:spLocks noChangeArrowheads="1"/>
          </p:cNvSpPr>
          <p:nvPr/>
        </p:nvSpPr>
        <p:spPr bwMode="auto">
          <a:xfrm>
            <a:off x="5686425" y="4581525"/>
            <a:ext cx="2111375" cy="652463"/>
          </a:xfrm>
          <a:prstGeom prst="ellipse">
            <a:avLst/>
          </a:prstGeom>
          <a:solidFill>
            <a:srgbClr val="FFC2AA"/>
          </a:solidFill>
          <a:ln w="9525" algn="ctr">
            <a:solidFill>
              <a:schemeClr val="tx1"/>
            </a:solidFill>
            <a:round/>
            <a:headEnd/>
            <a:tailEnd/>
          </a:ln>
        </p:spPr>
        <p:txBody>
          <a:bodyPr wrap="none" anchor="ctr"/>
          <a:lstStyle/>
          <a:p>
            <a:pPr algn="ctr" eaLnBrk="0" fontAlgn="base" hangingPunct="0">
              <a:spcBef>
                <a:spcPct val="0"/>
              </a:spcBef>
              <a:spcAft>
                <a:spcPct val="0"/>
              </a:spcAft>
            </a:pPr>
            <a:r>
              <a:rPr lang="en-US" sz="2400" b="1" smtClean="0">
                <a:solidFill>
                  <a:srgbClr val="000000"/>
                </a:solidFill>
                <a:latin typeface="Arial" charset="0"/>
              </a:rPr>
              <a:t>Endoxifen</a:t>
            </a:r>
          </a:p>
        </p:txBody>
      </p:sp>
      <p:sp>
        <p:nvSpPr>
          <p:cNvPr id="375823" name="Text Box 15"/>
          <p:cNvSpPr txBox="1">
            <a:spLocks noChangeArrowheads="1"/>
          </p:cNvSpPr>
          <p:nvPr/>
        </p:nvSpPr>
        <p:spPr bwMode="auto">
          <a:xfrm>
            <a:off x="5378450" y="3659188"/>
            <a:ext cx="1385888" cy="396875"/>
          </a:xfrm>
          <a:prstGeom prst="rect">
            <a:avLst/>
          </a:prstGeom>
          <a:noFill/>
          <a:ln w="9525" algn="ctr">
            <a:noFill/>
            <a:miter lim="800000"/>
            <a:headEnd/>
            <a:tailEnd/>
          </a:ln>
        </p:spPr>
        <p:txBody>
          <a:bodyPr wrap="none">
            <a:spAutoFit/>
          </a:bodyPr>
          <a:lstStyle/>
          <a:p>
            <a:pPr algn="ctr" eaLnBrk="0" fontAlgn="base" hangingPunct="0">
              <a:spcBef>
                <a:spcPct val="0"/>
              </a:spcBef>
              <a:spcAft>
                <a:spcPct val="0"/>
              </a:spcAft>
            </a:pPr>
            <a:r>
              <a:rPr lang="en-US" sz="2000" b="1" smtClean="0">
                <a:solidFill>
                  <a:srgbClr val="000000"/>
                </a:solidFill>
                <a:latin typeface="Arial" charset="0"/>
              </a:rPr>
              <a:t>CYP3A4/5</a:t>
            </a:r>
          </a:p>
        </p:txBody>
      </p:sp>
      <p:sp>
        <p:nvSpPr>
          <p:cNvPr id="23568" name="Text Box 17"/>
          <p:cNvSpPr txBox="1">
            <a:spLocks noChangeArrowheads="1"/>
          </p:cNvSpPr>
          <p:nvPr/>
        </p:nvSpPr>
        <p:spPr bwMode="auto">
          <a:xfrm>
            <a:off x="2098675" y="5387975"/>
            <a:ext cx="1244600" cy="579438"/>
          </a:xfrm>
          <a:prstGeom prst="rect">
            <a:avLst/>
          </a:prstGeom>
          <a:noFill/>
          <a:ln w="12700" algn="ctr">
            <a:noFill/>
            <a:miter lim="800000"/>
            <a:headEnd/>
            <a:tailEnd/>
          </a:ln>
        </p:spPr>
        <p:txBody>
          <a:bodyPr>
            <a:spAutoFit/>
          </a:bodyPr>
          <a:lstStyle/>
          <a:p>
            <a:pPr eaLnBrk="0" fontAlgn="base" hangingPunct="0">
              <a:spcBef>
                <a:spcPct val="0"/>
              </a:spcBef>
              <a:spcAft>
                <a:spcPct val="0"/>
              </a:spcAft>
            </a:pPr>
            <a:endParaRPr lang="en-US" sz="3200" b="1" smtClean="0">
              <a:solidFill>
                <a:srgbClr val="DDDDDD"/>
              </a:solidFill>
              <a:latin typeface="Arial" charset="0"/>
            </a:endParaRPr>
          </a:p>
        </p:txBody>
      </p:sp>
      <p:sp>
        <p:nvSpPr>
          <p:cNvPr id="375826" name="Text Box 18"/>
          <p:cNvSpPr txBox="1">
            <a:spLocks noChangeArrowheads="1"/>
          </p:cNvSpPr>
          <p:nvPr/>
        </p:nvSpPr>
        <p:spPr bwMode="auto">
          <a:xfrm>
            <a:off x="1614488" y="5195888"/>
            <a:ext cx="1920875" cy="549275"/>
          </a:xfrm>
          <a:prstGeom prst="rect">
            <a:avLst/>
          </a:prstGeom>
          <a:noFill/>
          <a:ln w="12700" algn="ctr">
            <a:noFill/>
            <a:miter lim="800000"/>
            <a:headEnd/>
            <a:tailEnd/>
          </a:ln>
        </p:spPr>
        <p:txBody>
          <a:bodyPr>
            <a:spAutoFit/>
          </a:bodyPr>
          <a:lstStyle/>
          <a:p>
            <a:pPr algn="ctr" eaLnBrk="0" fontAlgn="base" hangingPunct="0">
              <a:spcBef>
                <a:spcPct val="50000"/>
              </a:spcBef>
              <a:spcAft>
                <a:spcPct val="0"/>
              </a:spcAft>
            </a:pPr>
            <a:r>
              <a:rPr lang="en-US" sz="1200" b="1" smtClean="0">
                <a:solidFill>
                  <a:srgbClr val="000000"/>
                </a:solidFill>
                <a:latin typeface="Arial" charset="0"/>
              </a:rPr>
              <a:t>MAJOR METABOLITE-</a:t>
            </a:r>
          </a:p>
          <a:p>
            <a:pPr algn="ctr" eaLnBrk="0" fontAlgn="base" hangingPunct="0">
              <a:spcBef>
                <a:spcPct val="50000"/>
              </a:spcBef>
              <a:spcAft>
                <a:spcPct val="0"/>
              </a:spcAft>
            </a:pPr>
            <a:r>
              <a:rPr lang="en-US" sz="1200" b="1" smtClean="0">
                <a:solidFill>
                  <a:srgbClr val="000000"/>
                </a:solidFill>
                <a:latin typeface="Arial" charset="0"/>
              </a:rPr>
              <a:t>SAME POTENCY</a:t>
            </a:r>
          </a:p>
        </p:txBody>
      </p:sp>
      <p:sp>
        <p:nvSpPr>
          <p:cNvPr id="23570" name="Text Box 19"/>
          <p:cNvSpPr txBox="1">
            <a:spLocks noChangeArrowheads="1"/>
          </p:cNvSpPr>
          <p:nvPr/>
        </p:nvSpPr>
        <p:spPr bwMode="auto">
          <a:xfrm>
            <a:off x="6300788" y="2622550"/>
            <a:ext cx="1727200" cy="304800"/>
          </a:xfrm>
          <a:prstGeom prst="rect">
            <a:avLst/>
          </a:prstGeom>
          <a:noFill/>
          <a:ln w="12700" algn="ctr">
            <a:noFill/>
            <a:miter lim="800000"/>
            <a:headEnd/>
            <a:tailEnd/>
          </a:ln>
        </p:spPr>
        <p:txBody>
          <a:bodyPr>
            <a:spAutoFit/>
          </a:bodyPr>
          <a:lstStyle/>
          <a:p>
            <a:pPr eaLnBrk="0" fontAlgn="base" hangingPunct="0">
              <a:spcBef>
                <a:spcPct val="50000"/>
              </a:spcBef>
              <a:spcAft>
                <a:spcPct val="0"/>
              </a:spcAft>
            </a:pPr>
            <a:endParaRPr lang="en-US" sz="1400" b="1" smtClean="0">
              <a:solidFill>
                <a:srgbClr val="DDDDDD"/>
              </a:solidFill>
              <a:latin typeface="Arial" charset="0"/>
            </a:endParaRPr>
          </a:p>
        </p:txBody>
      </p:sp>
      <p:sp>
        <p:nvSpPr>
          <p:cNvPr id="375828" name="Text Box 20"/>
          <p:cNvSpPr txBox="1">
            <a:spLocks noChangeArrowheads="1"/>
          </p:cNvSpPr>
          <p:nvPr/>
        </p:nvSpPr>
        <p:spPr bwMode="auto">
          <a:xfrm>
            <a:off x="5686425" y="2314575"/>
            <a:ext cx="2649538" cy="457200"/>
          </a:xfrm>
          <a:prstGeom prst="rect">
            <a:avLst/>
          </a:prstGeom>
          <a:noFill/>
          <a:ln w="12700" algn="ctr">
            <a:noFill/>
            <a:miter lim="800000"/>
            <a:headEnd/>
            <a:tailEnd/>
          </a:ln>
        </p:spPr>
        <p:txBody>
          <a:bodyPr>
            <a:spAutoFit/>
          </a:bodyPr>
          <a:lstStyle/>
          <a:p>
            <a:pPr algn="ctr" eaLnBrk="0" fontAlgn="base" hangingPunct="0">
              <a:spcBef>
                <a:spcPct val="0"/>
              </a:spcBef>
              <a:spcAft>
                <a:spcPct val="0"/>
              </a:spcAft>
            </a:pPr>
            <a:r>
              <a:rPr lang="en-US" sz="1200" b="1" smtClean="0">
                <a:solidFill>
                  <a:srgbClr val="000000"/>
                </a:solidFill>
                <a:latin typeface="Arial" charset="0"/>
              </a:rPr>
              <a:t>MINOR METABOLITE -</a:t>
            </a:r>
          </a:p>
          <a:p>
            <a:pPr algn="ctr" eaLnBrk="0" fontAlgn="base" hangingPunct="0">
              <a:spcBef>
                <a:spcPct val="0"/>
              </a:spcBef>
              <a:spcAft>
                <a:spcPct val="0"/>
              </a:spcAft>
            </a:pPr>
            <a:r>
              <a:rPr lang="en-US" sz="1200" b="1" smtClean="0">
                <a:solidFill>
                  <a:srgbClr val="000000"/>
                </a:solidFill>
                <a:latin typeface="Arial" charset="0"/>
              </a:rPr>
              <a:t>100X POTENCY</a:t>
            </a:r>
          </a:p>
        </p:txBody>
      </p:sp>
      <p:sp>
        <p:nvSpPr>
          <p:cNvPr id="375829" name="Rectangle 21"/>
          <p:cNvSpPr>
            <a:spLocks noChangeArrowheads="1"/>
          </p:cNvSpPr>
          <p:nvPr/>
        </p:nvSpPr>
        <p:spPr bwMode="auto">
          <a:xfrm>
            <a:off x="5686425" y="5195888"/>
            <a:ext cx="2341563" cy="457200"/>
          </a:xfrm>
          <a:prstGeom prst="rect">
            <a:avLst/>
          </a:prstGeom>
          <a:noFill/>
          <a:ln w="12700" algn="ctr">
            <a:noFill/>
            <a:miter lim="800000"/>
            <a:headEnd/>
            <a:tailEnd/>
          </a:ln>
        </p:spPr>
        <p:txBody>
          <a:bodyPr>
            <a:spAutoFit/>
          </a:bodyPr>
          <a:lstStyle/>
          <a:p>
            <a:pPr algn="ctr" eaLnBrk="0" fontAlgn="base" hangingPunct="0">
              <a:spcBef>
                <a:spcPct val="0"/>
              </a:spcBef>
              <a:spcAft>
                <a:spcPct val="0"/>
              </a:spcAft>
            </a:pPr>
            <a:r>
              <a:rPr lang="en-US" sz="1200" b="1" smtClean="0">
                <a:solidFill>
                  <a:srgbClr val="000000"/>
                </a:solidFill>
                <a:latin typeface="Arial" charset="0"/>
              </a:rPr>
              <a:t>MODERATE METABOLITE-</a:t>
            </a:r>
          </a:p>
          <a:p>
            <a:pPr algn="ctr" eaLnBrk="0" fontAlgn="base" hangingPunct="0">
              <a:spcBef>
                <a:spcPct val="0"/>
              </a:spcBef>
              <a:spcAft>
                <a:spcPct val="0"/>
              </a:spcAft>
            </a:pPr>
            <a:r>
              <a:rPr lang="en-US" sz="1200" b="1" smtClean="0">
                <a:solidFill>
                  <a:srgbClr val="000000"/>
                </a:solidFill>
                <a:latin typeface="Arial" charset="0"/>
              </a:rPr>
              <a:t>100X POTENCY</a:t>
            </a:r>
          </a:p>
        </p:txBody>
      </p:sp>
      <p:sp>
        <p:nvSpPr>
          <p:cNvPr id="375830" name="Text Box 22"/>
          <p:cNvSpPr txBox="1">
            <a:spLocks noChangeArrowheads="1"/>
          </p:cNvSpPr>
          <p:nvPr/>
        </p:nvSpPr>
        <p:spPr bwMode="auto">
          <a:xfrm>
            <a:off x="1600200" y="5715000"/>
            <a:ext cx="5867400" cy="517525"/>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1400" b="1" smtClean="0">
                <a:solidFill>
                  <a:srgbClr val="FF0066"/>
                </a:solidFill>
                <a:latin typeface="Helvetica" pitchFamily="34" charset="0"/>
              </a:rPr>
              <a:t>Genetic variants of CYP2D6 and drugs that modulate this enzyme significantly affect outcome in tamoxifen-treated patients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58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58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58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58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58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58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58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58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58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58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58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58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58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758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58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75830">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58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1" grpId="0"/>
      <p:bldP spid="375812" grpId="0" animBg="1"/>
      <p:bldP spid="375813" grpId="0" animBg="1"/>
      <p:bldP spid="375814" grpId="0" animBg="1"/>
      <p:bldP spid="375815" grpId="0" animBg="1"/>
      <p:bldP spid="375816" grpId="0"/>
      <p:bldP spid="375817" grpId="0"/>
      <p:bldP spid="375818" grpId="0" animBg="1"/>
      <p:bldP spid="375819" grpId="0" animBg="1"/>
      <p:bldP spid="375820" grpId="0" animBg="1"/>
      <p:bldP spid="375821" grpId="0"/>
      <p:bldP spid="375822" grpId="0" animBg="1"/>
      <p:bldP spid="375823" grpId="0"/>
      <p:bldP spid="375826" grpId="0"/>
      <p:bldP spid="375828" grpId="0"/>
      <p:bldP spid="37582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ctrTitle" idx="4294967295"/>
          </p:nvPr>
        </p:nvSpPr>
        <p:spPr bwMode="auto">
          <a:xfrm>
            <a:off x="457200" y="152400"/>
            <a:ext cx="8001000" cy="1143000"/>
          </a:xfrm>
          <a:prstGeom prst="rect">
            <a:avLst/>
          </a:prstGeom>
          <a:ln>
            <a:miter lim="800000"/>
            <a:headEnd/>
            <a:tailEnd/>
          </a:ln>
        </p:spPr>
        <p:txBody>
          <a:bodyPr/>
          <a:lstStyle/>
          <a:p>
            <a:pPr algn="ctr">
              <a:lnSpc>
                <a:spcPct val="120000"/>
              </a:lnSpc>
              <a:defRPr/>
            </a:pPr>
            <a:r>
              <a:rPr lang="en-US" altLang="en-US" sz="2800" b="1" dirty="0" smtClean="0">
                <a:solidFill>
                  <a:schemeClr val="bg2"/>
                </a:solidFill>
                <a:latin typeface="Helvetica" pitchFamily="34" charset="0"/>
              </a:rPr>
              <a:t>CYP2D6 and </a:t>
            </a:r>
            <a:r>
              <a:rPr lang="en-US" altLang="en-US" sz="2800" b="1" dirty="0" err="1" smtClean="0">
                <a:solidFill>
                  <a:schemeClr val="bg2"/>
                </a:solidFill>
                <a:latin typeface="Helvetica" pitchFamily="34" charset="0"/>
              </a:rPr>
              <a:t>Tamoxifen</a:t>
            </a:r>
            <a:endParaRPr lang="en-US" altLang="en-US" sz="2800" dirty="0" smtClean="0">
              <a:solidFill>
                <a:srgbClr val="00CCCC"/>
              </a:solidFill>
            </a:endParaRPr>
          </a:p>
        </p:txBody>
      </p:sp>
      <p:sp>
        <p:nvSpPr>
          <p:cNvPr id="24579" name="Line 3"/>
          <p:cNvSpPr>
            <a:spLocks noChangeShapeType="1"/>
          </p:cNvSpPr>
          <p:nvPr/>
        </p:nvSpPr>
        <p:spPr bwMode="auto">
          <a:xfrm>
            <a:off x="228600" y="990600"/>
            <a:ext cx="8253413" cy="0"/>
          </a:xfrm>
          <a:prstGeom prst="line">
            <a:avLst/>
          </a:prstGeom>
          <a:noFill/>
          <a:ln w="50800">
            <a:solidFill>
              <a:srgbClr val="33CCCC"/>
            </a:solidFill>
            <a:round/>
            <a:headEnd/>
            <a:tailEn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376836" name="Text Box 4"/>
          <p:cNvSpPr txBox="1">
            <a:spLocks noChangeArrowheads="1"/>
          </p:cNvSpPr>
          <p:nvPr/>
        </p:nvSpPr>
        <p:spPr bwMode="auto">
          <a:xfrm>
            <a:off x="762000" y="1371600"/>
            <a:ext cx="7467600" cy="5026025"/>
          </a:xfrm>
          <a:prstGeom prst="rect">
            <a:avLst/>
          </a:prstGeom>
          <a:noFill/>
          <a:ln w="9525">
            <a:noFill/>
            <a:miter lim="800000"/>
            <a:headEnd/>
            <a:tailEnd/>
          </a:ln>
        </p:spPr>
        <p:txBody>
          <a:bodyPr>
            <a:spAutoFit/>
          </a:bodyPr>
          <a:lstStyle/>
          <a:p>
            <a:pPr marL="114300" indent="-114300" eaLnBrk="0" fontAlgn="base" hangingPunct="0">
              <a:spcBef>
                <a:spcPct val="0"/>
              </a:spcBef>
              <a:spcAft>
                <a:spcPct val="0"/>
              </a:spcAft>
              <a:buFontTx/>
              <a:buChar char="•"/>
            </a:pPr>
            <a:r>
              <a:rPr lang="en-US" sz="2400" dirty="0" smtClean="0">
                <a:solidFill>
                  <a:srgbClr val="000000"/>
                </a:solidFill>
                <a:latin typeface="Helvetica" pitchFamily="34" charset="0"/>
              </a:rPr>
              <a:t>At least 70 CYP2D6 allelic variants</a:t>
            </a:r>
          </a:p>
          <a:p>
            <a:pPr marL="114300" indent="-114300" eaLnBrk="0" fontAlgn="base" hangingPunct="0">
              <a:spcBef>
                <a:spcPct val="0"/>
              </a:spcBef>
              <a:spcAft>
                <a:spcPct val="0"/>
              </a:spcAft>
              <a:buFontTx/>
              <a:buChar char="•"/>
            </a:pPr>
            <a:r>
              <a:rPr lang="en-US" sz="2400" dirty="0" smtClean="0">
                <a:solidFill>
                  <a:srgbClr val="000000"/>
                </a:solidFill>
                <a:latin typeface="Helvetica" pitchFamily="34" charset="0"/>
              </a:rPr>
              <a:t>Reduced activity of CYP2D6 </a:t>
            </a:r>
          </a:p>
          <a:p>
            <a:pPr marL="571500" lvl="1" indent="-114300" eaLnBrk="0" fontAlgn="base" hangingPunct="0">
              <a:spcBef>
                <a:spcPct val="0"/>
              </a:spcBef>
              <a:spcAft>
                <a:spcPct val="0"/>
              </a:spcAft>
            </a:pPr>
            <a:r>
              <a:rPr lang="en-US" sz="2400" dirty="0" smtClean="0">
                <a:solidFill>
                  <a:srgbClr val="000000"/>
                </a:solidFill>
                <a:latin typeface="Helvetica" pitchFamily="34" charset="0"/>
              </a:rPr>
              <a:t>→ reduced metabolism of </a:t>
            </a:r>
            <a:r>
              <a:rPr lang="en-US" sz="2400" dirty="0" err="1" smtClean="0">
                <a:solidFill>
                  <a:srgbClr val="000000"/>
                </a:solidFill>
                <a:latin typeface="Helvetica" pitchFamily="34" charset="0"/>
              </a:rPr>
              <a:t>tamoxifen</a:t>
            </a:r>
            <a:r>
              <a:rPr lang="en-US" sz="2400" dirty="0" smtClean="0">
                <a:solidFill>
                  <a:srgbClr val="000000"/>
                </a:solidFill>
                <a:latin typeface="Helvetica" pitchFamily="34" charset="0"/>
              </a:rPr>
              <a:t> </a:t>
            </a:r>
          </a:p>
          <a:p>
            <a:pPr marL="571500" lvl="1" indent="-114300" eaLnBrk="0" fontAlgn="base" hangingPunct="0">
              <a:spcBef>
                <a:spcPct val="0"/>
              </a:spcBef>
              <a:spcAft>
                <a:spcPct val="0"/>
              </a:spcAft>
            </a:pPr>
            <a:r>
              <a:rPr lang="en-US" sz="2400" dirty="0" smtClean="0">
                <a:solidFill>
                  <a:srgbClr val="000000"/>
                </a:solidFill>
                <a:latin typeface="Helvetica" pitchFamily="34" charset="0"/>
              </a:rPr>
              <a:t>→ poor response to </a:t>
            </a:r>
            <a:r>
              <a:rPr lang="en-US" sz="2400" dirty="0" err="1" smtClean="0">
                <a:solidFill>
                  <a:srgbClr val="000000"/>
                </a:solidFill>
                <a:latin typeface="Helvetica" pitchFamily="34" charset="0"/>
              </a:rPr>
              <a:t>tamoxifen</a:t>
            </a:r>
            <a:endParaRPr lang="en-US" sz="2400" dirty="0" smtClean="0">
              <a:solidFill>
                <a:srgbClr val="000000"/>
              </a:solidFill>
              <a:latin typeface="Helvetica" pitchFamily="34" charset="0"/>
            </a:endParaRPr>
          </a:p>
          <a:p>
            <a:pPr marL="114300" indent="-114300" eaLnBrk="0" fontAlgn="base" hangingPunct="0">
              <a:spcBef>
                <a:spcPct val="0"/>
              </a:spcBef>
              <a:spcAft>
                <a:spcPct val="0"/>
              </a:spcAft>
              <a:buFontTx/>
              <a:buChar char="•"/>
            </a:pPr>
            <a:r>
              <a:rPr lang="en-US" sz="2400" dirty="0" smtClean="0">
                <a:solidFill>
                  <a:srgbClr val="000000"/>
                </a:solidFill>
                <a:latin typeface="Helvetica" pitchFamily="34" charset="0"/>
              </a:rPr>
              <a:t>Classification of alleles</a:t>
            </a:r>
          </a:p>
          <a:p>
            <a:pPr marL="571500" lvl="1" indent="-114300" eaLnBrk="0" fontAlgn="base" hangingPunct="0">
              <a:spcBef>
                <a:spcPct val="0"/>
              </a:spcBef>
              <a:spcAft>
                <a:spcPct val="0"/>
              </a:spcAft>
              <a:buFontTx/>
              <a:buChar char="•"/>
            </a:pPr>
            <a:r>
              <a:rPr lang="en-US" sz="2000" dirty="0" smtClean="0">
                <a:solidFill>
                  <a:srgbClr val="FF0066"/>
                </a:solidFill>
                <a:latin typeface="Helvetica" pitchFamily="34" charset="0"/>
              </a:rPr>
              <a:t>Poor</a:t>
            </a:r>
            <a:r>
              <a:rPr lang="en-US" sz="2000" dirty="0" smtClean="0">
                <a:solidFill>
                  <a:srgbClr val="000000"/>
                </a:solidFill>
                <a:latin typeface="Helvetica" pitchFamily="34" charset="0"/>
              </a:rPr>
              <a:t> </a:t>
            </a:r>
            <a:r>
              <a:rPr lang="en-US" sz="2000" dirty="0" err="1" smtClean="0">
                <a:solidFill>
                  <a:srgbClr val="000000"/>
                </a:solidFill>
                <a:latin typeface="Helvetica" pitchFamily="34" charset="0"/>
              </a:rPr>
              <a:t>metabolizers</a:t>
            </a:r>
            <a:endParaRPr lang="en-US" sz="2000" dirty="0" smtClean="0">
              <a:solidFill>
                <a:srgbClr val="000000"/>
              </a:solidFill>
              <a:latin typeface="Helvetica" pitchFamily="34" charset="0"/>
            </a:endParaRPr>
          </a:p>
          <a:p>
            <a:pPr marL="571500" lvl="1" indent="-114300" eaLnBrk="0" fontAlgn="base" hangingPunct="0">
              <a:spcBef>
                <a:spcPct val="0"/>
              </a:spcBef>
              <a:spcAft>
                <a:spcPct val="0"/>
              </a:spcAft>
              <a:buFontTx/>
              <a:buChar char="•"/>
            </a:pPr>
            <a:r>
              <a:rPr lang="en-US" sz="2000" dirty="0" smtClean="0">
                <a:solidFill>
                  <a:srgbClr val="FF0066"/>
                </a:solidFill>
                <a:latin typeface="Helvetica" pitchFamily="34" charset="0"/>
              </a:rPr>
              <a:t>Intermediate</a:t>
            </a:r>
            <a:r>
              <a:rPr lang="en-US" sz="2000" dirty="0" smtClean="0">
                <a:solidFill>
                  <a:srgbClr val="000000"/>
                </a:solidFill>
                <a:latin typeface="Helvetica" pitchFamily="34" charset="0"/>
              </a:rPr>
              <a:t> </a:t>
            </a:r>
            <a:r>
              <a:rPr lang="en-US" sz="2000" dirty="0" err="1" smtClean="0">
                <a:solidFill>
                  <a:srgbClr val="000000"/>
                </a:solidFill>
                <a:latin typeface="Helvetica" pitchFamily="34" charset="0"/>
              </a:rPr>
              <a:t>metabolizers</a:t>
            </a:r>
            <a:endParaRPr lang="en-US" sz="2000" dirty="0" smtClean="0">
              <a:solidFill>
                <a:srgbClr val="000000"/>
              </a:solidFill>
              <a:latin typeface="Helvetica" pitchFamily="34" charset="0"/>
            </a:endParaRPr>
          </a:p>
          <a:p>
            <a:pPr marL="571500" lvl="1" indent="-114300" eaLnBrk="0" fontAlgn="base" hangingPunct="0">
              <a:spcBef>
                <a:spcPct val="0"/>
              </a:spcBef>
              <a:spcAft>
                <a:spcPct val="0"/>
              </a:spcAft>
              <a:buFontTx/>
              <a:buChar char="•"/>
            </a:pPr>
            <a:r>
              <a:rPr lang="en-US" sz="2000" dirty="0" smtClean="0">
                <a:solidFill>
                  <a:srgbClr val="FF0066"/>
                </a:solidFill>
                <a:latin typeface="Helvetica" pitchFamily="34" charset="0"/>
              </a:rPr>
              <a:t>Extensive</a:t>
            </a:r>
            <a:r>
              <a:rPr lang="en-US" sz="2000" dirty="0" smtClean="0">
                <a:solidFill>
                  <a:srgbClr val="000000"/>
                </a:solidFill>
                <a:latin typeface="Helvetica" pitchFamily="34" charset="0"/>
              </a:rPr>
              <a:t> </a:t>
            </a:r>
            <a:r>
              <a:rPr lang="en-US" sz="2000" dirty="0" err="1" smtClean="0">
                <a:solidFill>
                  <a:srgbClr val="000000"/>
                </a:solidFill>
                <a:latin typeface="Helvetica" pitchFamily="34" charset="0"/>
              </a:rPr>
              <a:t>metabolizers</a:t>
            </a:r>
            <a:endParaRPr lang="en-US" sz="2000" dirty="0" smtClean="0">
              <a:solidFill>
                <a:srgbClr val="000000"/>
              </a:solidFill>
              <a:latin typeface="Helvetica" pitchFamily="34" charset="0"/>
            </a:endParaRPr>
          </a:p>
          <a:p>
            <a:pPr marL="571500" lvl="1" indent="-114300" eaLnBrk="0" fontAlgn="base" hangingPunct="0">
              <a:spcBef>
                <a:spcPct val="0"/>
              </a:spcBef>
              <a:spcAft>
                <a:spcPct val="0"/>
              </a:spcAft>
              <a:buFontTx/>
              <a:buChar char="•"/>
            </a:pPr>
            <a:r>
              <a:rPr lang="en-US" sz="2000" dirty="0" err="1" smtClean="0">
                <a:solidFill>
                  <a:srgbClr val="FF0066"/>
                </a:solidFill>
                <a:latin typeface="Helvetica" pitchFamily="34" charset="0"/>
              </a:rPr>
              <a:t>Ultrarapid</a:t>
            </a:r>
            <a:r>
              <a:rPr lang="en-US" sz="2000" dirty="0" smtClean="0">
                <a:solidFill>
                  <a:srgbClr val="000000"/>
                </a:solidFill>
                <a:latin typeface="Helvetica" pitchFamily="34" charset="0"/>
              </a:rPr>
              <a:t> </a:t>
            </a:r>
            <a:r>
              <a:rPr lang="en-US" sz="2000" dirty="0" err="1" smtClean="0">
                <a:solidFill>
                  <a:srgbClr val="000000"/>
                </a:solidFill>
                <a:latin typeface="Helvetica" pitchFamily="34" charset="0"/>
              </a:rPr>
              <a:t>metabolizers</a:t>
            </a:r>
            <a:endParaRPr lang="en-US" sz="2000" dirty="0" smtClean="0">
              <a:solidFill>
                <a:srgbClr val="000000"/>
              </a:solidFill>
              <a:latin typeface="Helvetica" pitchFamily="34" charset="0"/>
            </a:endParaRPr>
          </a:p>
          <a:p>
            <a:pPr marL="114300" indent="-114300" eaLnBrk="0" fontAlgn="base" hangingPunct="0">
              <a:spcBef>
                <a:spcPct val="0"/>
              </a:spcBef>
              <a:spcAft>
                <a:spcPct val="0"/>
              </a:spcAft>
              <a:buFontTx/>
              <a:buChar char="•"/>
            </a:pPr>
            <a:r>
              <a:rPr lang="en-US" sz="2400" dirty="0" smtClean="0">
                <a:solidFill>
                  <a:srgbClr val="000000"/>
                </a:solidFill>
                <a:latin typeface="Helvetica" pitchFamily="34" charset="0"/>
              </a:rPr>
              <a:t>Ethnic variation – </a:t>
            </a:r>
          </a:p>
          <a:p>
            <a:pPr marL="571500" lvl="1" indent="-114300" eaLnBrk="0" fontAlgn="base" hangingPunct="0">
              <a:spcBef>
                <a:spcPct val="0"/>
              </a:spcBef>
              <a:spcAft>
                <a:spcPct val="0"/>
              </a:spcAft>
              <a:buFontTx/>
              <a:buChar char="•"/>
            </a:pPr>
            <a:r>
              <a:rPr lang="en-US" sz="2000" dirty="0" smtClean="0">
                <a:solidFill>
                  <a:srgbClr val="0000FF"/>
                </a:solidFill>
                <a:latin typeface="Helvetica" pitchFamily="34" charset="0"/>
              </a:rPr>
              <a:t>CYP2D6*4 – poor </a:t>
            </a:r>
            <a:r>
              <a:rPr lang="en-US" sz="2000" dirty="0" err="1" smtClean="0">
                <a:solidFill>
                  <a:srgbClr val="0000FF"/>
                </a:solidFill>
                <a:latin typeface="Helvetica" pitchFamily="34" charset="0"/>
              </a:rPr>
              <a:t>metabolizer</a:t>
            </a:r>
            <a:r>
              <a:rPr lang="en-US" sz="2000" dirty="0" smtClean="0">
                <a:solidFill>
                  <a:srgbClr val="0000FF"/>
                </a:solidFill>
                <a:latin typeface="Helvetica" pitchFamily="34" charset="0"/>
              </a:rPr>
              <a:t> </a:t>
            </a:r>
          </a:p>
          <a:p>
            <a:pPr lvl="2" eaLnBrk="0" fontAlgn="base" hangingPunct="0">
              <a:spcBef>
                <a:spcPct val="0"/>
              </a:spcBef>
              <a:spcAft>
                <a:spcPct val="0"/>
              </a:spcAft>
              <a:buFontTx/>
              <a:buChar char="•"/>
            </a:pPr>
            <a:r>
              <a:rPr lang="en-US" sz="2000" dirty="0" smtClean="0">
                <a:solidFill>
                  <a:srgbClr val="000000"/>
                </a:solidFill>
                <a:latin typeface="Helvetica" pitchFamily="34" charset="0"/>
              </a:rPr>
              <a:t>12% - 21% Northern Europeans</a:t>
            </a:r>
          </a:p>
          <a:p>
            <a:pPr lvl="2" eaLnBrk="0" fontAlgn="base" hangingPunct="0">
              <a:spcBef>
                <a:spcPct val="0"/>
              </a:spcBef>
              <a:spcAft>
                <a:spcPct val="0"/>
              </a:spcAft>
              <a:buFontTx/>
              <a:buChar char="•"/>
            </a:pPr>
            <a:r>
              <a:rPr lang="en-US" sz="2000" dirty="0" smtClean="0">
                <a:solidFill>
                  <a:srgbClr val="000000"/>
                </a:solidFill>
                <a:latin typeface="Helvetica" pitchFamily="34" charset="0"/>
              </a:rPr>
              <a:t>1% - 2% Asians and Black Africans</a:t>
            </a:r>
          </a:p>
          <a:p>
            <a:pPr marL="571500" lvl="1" indent="-114300" eaLnBrk="0" fontAlgn="base" hangingPunct="0">
              <a:spcBef>
                <a:spcPct val="0"/>
              </a:spcBef>
              <a:spcAft>
                <a:spcPct val="0"/>
              </a:spcAft>
              <a:buFontTx/>
              <a:buChar char="•"/>
            </a:pPr>
            <a:r>
              <a:rPr lang="en-US" sz="2000" dirty="0" smtClean="0">
                <a:solidFill>
                  <a:srgbClr val="0000FF"/>
                </a:solidFill>
                <a:latin typeface="Helvetica" pitchFamily="34" charset="0"/>
              </a:rPr>
              <a:t>CYP2D6*10 – intermediate </a:t>
            </a:r>
            <a:r>
              <a:rPr lang="en-US" sz="2000" dirty="0" err="1" smtClean="0">
                <a:solidFill>
                  <a:srgbClr val="0000FF"/>
                </a:solidFill>
                <a:latin typeface="Helvetica" pitchFamily="34" charset="0"/>
              </a:rPr>
              <a:t>metabolizer</a:t>
            </a:r>
            <a:endParaRPr lang="en-US" sz="2000" dirty="0" smtClean="0">
              <a:solidFill>
                <a:srgbClr val="0000FF"/>
              </a:solidFill>
              <a:latin typeface="Helvetica" pitchFamily="34" charset="0"/>
            </a:endParaRPr>
          </a:p>
          <a:p>
            <a:pPr lvl="2" eaLnBrk="0" fontAlgn="base" hangingPunct="0">
              <a:spcBef>
                <a:spcPct val="0"/>
              </a:spcBef>
              <a:spcAft>
                <a:spcPct val="0"/>
              </a:spcAft>
              <a:buFontTx/>
              <a:buChar char="•"/>
            </a:pPr>
            <a:r>
              <a:rPr lang="en-US" sz="2000" dirty="0" smtClean="0">
                <a:solidFill>
                  <a:srgbClr val="000000"/>
                </a:solidFill>
                <a:latin typeface="Helvetica" pitchFamily="34" charset="0"/>
              </a:rPr>
              <a:t>Most common allele in Asians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683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683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6836">
                                            <p:txEl>
                                              <p:pRg st="3" end="3"/>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376836">
                                            <p:txEl>
                                              <p:pRg st="1" end="1"/>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376836">
                                            <p:txEl>
                                              <p:pRg st="2" end="2"/>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376836">
                                            <p:txEl>
                                              <p:pRg st="3" end="3"/>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376836">
                                            <p:txEl>
                                              <p:pRg st="1" end="1"/>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376836">
                                            <p:txEl>
                                              <p:pRg st="2" end="2"/>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376836">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76836">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76836">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76836">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76836">
                                            <p:txEl>
                                              <p:pRg st="7" end="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6836">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76836">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76836">
                                            <p:txEl>
                                              <p:pRg st="10" end="10"/>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76836">
                                            <p:txEl>
                                              <p:pRg st="11" end="11"/>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76836">
                                            <p:txEl>
                                              <p:pRg st="12" end="1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76836">
                                            <p:txEl>
                                              <p:pRg st="13" end="13"/>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7683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ctrTitle" idx="4294967295"/>
          </p:nvPr>
        </p:nvSpPr>
        <p:spPr bwMode="auto">
          <a:xfrm>
            <a:off x="381000" y="609600"/>
            <a:ext cx="8001000" cy="1143000"/>
          </a:xfrm>
          <a:prstGeom prst="rect">
            <a:avLst/>
          </a:prstGeom>
          <a:ln>
            <a:miter lim="800000"/>
            <a:headEnd/>
            <a:tailEnd/>
          </a:ln>
        </p:spPr>
        <p:txBody>
          <a:bodyPr/>
          <a:lstStyle/>
          <a:p>
            <a:pPr algn="ctr">
              <a:lnSpc>
                <a:spcPct val="120000"/>
              </a:lnSpc>
              <a:defRPr/>
            </a:pPr>
            <a:r>
              <a:rPr lang="en-US" altLang="en-US" sz="3200" b="1" dirty="0" err="1" smtClean="0">
                <a:solidFill>
                  <a:schemeClr val="bg2"/>
                </a:solidFill>
                <a:latin typeface="Helvetica" pitchFamily="34" charset="0"/>
              </a:rPr>
              <a:t>Tamoxifen</a:t>
            </a:r>
            <a:r>
              <a:rPr lang="en-US" altLang="en-US" sz="3200" b="1" dirty="0" smtClean="0">
                <a:solidFill>
                  <a:schemeClr val="bg2"/>
                </a:solidFill>
                <a:latin typeface="Helvetica" pitchFamily="34" charset="0"/>
              </a:rPr>
              <a:t> Side Effects</a:t>
            </a:r>
            <a:endParaRPr lang="en-US" altLang="en-US" sz="3200" dirty="0" smtClean="0">
              <a:solidFill>
                <a:srgbClr val="00CCCC"/>
              </a:solidFill>
            </a:endParaRPr>
          </a:p>
        </p:txBody>
      </p:sp>
      <p:sp>
        <p:nvSpPr>
          <p:cNvPr id="380931" name="Rectangle 3"/>
          <p:cNvSpPr>
            <a:spLocks noGrp="1" noChangeArrowheads="1"/>
          </p:cNvSpPr>
          <p:nvPr>
            <p:ph type="subTitle" idx="4294967295"/>
          </p:nvPr>
        </p:nvSpPr>
        <p:spPr bwMode="auto">
          <a:xfrm>
            <a:off x="457200" y="2209800"/>
            <a:ext cx="8001000" cy="3200400"/>
          </a:xfrm>
          <a:prstGeom prst="rect">
            <a:avLst/>
          </a:prstGeom>
          <a:noFill/>
          <a:ln>
            <a:miter lim="800000"/>
            <a:headEnd/>
            <a:tailEnd/>
          </a:ln>
        </p:spPr>
        <p:txBody>
          <a:bodyPr/>
          <a:lstStyle/>
          <a:p>
            <a:pPr marL="457200" lvl="1" indent="0">
              <a:buClr>
                <a:schemeClr val="bg2"/>
              </a:buClr>
              <a:buFont typeface="Wingdings" pitchFamily="2" charset="2"/>
              <a:buChar char="§"/>
            </a:pPr>
            <a:r>
              <a:rPr lang="en-US" altLang="en-US" sz="2800" b="1" smtClean="0">
                <a:solidFill>
                  <a:schemeClr val="bg2"/>
                </a:solidFill>
                <a:effectLst/>
                <a:latin typeface="Helvetica" pitchFamily="34" charset="0"/>
              </a:rPr>
              <a:t>Hot flashes</a:t>
            </a:r>
          </a:p>
          <a:p>
            <a:pPr marL="457200" lvl="1" indent="0">
              <a:buClr>
                <a:schemeClr val="bg2"/>
              </a:buClr>
              <a:buFont typeface="Wingdings" pitchFamily="2" charset="2"/>
              <a:buChar char="§"/>
            </a:pPr>
            <a:r>
              <a:rPr lang="en-US" altLang="en-US" sz="2800" b="1" smtClean="0">
                <a:solidFill>
                  <a:schemeClr val="bg2"/>
                </a:solidFill>
                <a:effectLst/>
                <a:latin typeface="Helvetica" pitchFamily="34" charset="0"/>
              </a:rPr>
              <a:t>Endometrial cancer</a:t>
            </a:r>
          </a:p>
          <a:p>
            <a:pPr marL="457200" lvl="1" indent="0">
              <a:buClr>
                <a:schemeClr val="bg2"/>
              </a:buClr>
              <a:buFont typeface="Wingdings" pitchFamily="2" charset="2"/>
              <a:buChar char="§"/>
            </a:pPr>
            <a:r>
              <a:rPr lang="en-US" altLang="en-US" sz="2800" b="1" smtClean="0">
                <a:solidFill>
                  <a:schemeClr val="bg2"/>
                </a:solidFill>
                <a:effectLst/>
                <a:latin typeface="Helvetica" pitchFamily="34" charset="0"/>
              </a:rPr>
              <a:t>Thromoembolic events</a:t>
            </a:r>
          </a:p>
          <a:p>
            <a:pPr>
              <a:buClr>
                <a:schemeClr val="bg2"/>
              </a:buClr>
              <a:buFont typeface="Wingdings" pitchFamily="2" charset="2"/>
              <a:buChar char="§"/>
            </a:pPr>
            <a:endParaRPr lang="en-US" altLang="en-US" sz="2800" b="1" smtClean="0">
              <a:solidFill>
                <a:schemeClr val="bg2"/>
              </a:solidFill>
              <a:effectLst/>
              <a:latin typeface="Helvetica" pitchFamily="34" charset="0"/>
            </a:endParaRPr>
          </a:p>
          <a:p>
            <a:pPr>
              <a:buClr>
                <a:schemeClr val="bg2"/>
              </a:buClr>
              <a:buFont typeface="Wingdings" pitchFamily="2" charset="2"/>
              <a:buChar char="§"/>
            </a:pPr>
            <a:endParaRPr lang="en-US" altLang="en-US" sz="2800" b="1" smtClean="0">
              <a:solidFill>
                <a:schemeClr val="bg2"/>
              </a:solidFill>
              <a:effectLst/>
              <a:latin typeface="Helvetica" pitchFamily="34" charset="0"/>
            </a:endParaRPr>
          </a:p>
        </p:txBody>
      </p:sp>
      <p:sp>
        <p:nvSpPr>
          <p:cNvPr id="25604" name="Line 4"/>
          <p:cNvSpPr>
            <a:spLocks noChangeShapeType="1"/>
          </p:cNvSpPr>
          <p:nvPr/>
        </p:nvSpPr>
        <p:spPr bwMode="auto">
          <a:xfrm>
            <a:off x="304800" y="1676400"/>
            <a:ext cx="8253413" cy="0"/>
          </a:xfrm>
          <a:prstGeom prst="line">
            <a:avLst/>
          </a:prstGeom>
          <a:noFill/>
          <a:ln w="50800">
            <a:solidFill>
              <a:srgbClr val="33CCCC"/>
            </a:solidFill>
            <a:round/>
            <a:headEnd/>
            <a:tailEn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09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09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09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E1007EE-FC3C-4BEE-B732-08880EA6211A}" type="slidenum">
              <a:rPr lang="en-US" smtClean="0">
                <a:solidFill>
                  <a:srgbClr val="000000">
                    <a:lumMod val="65000"/>
                    <a:lumOff val="35000"/>
                  </a:srgbClr>
                </a:solidFill>
              </a:rPr>
              <a:pPr/>
              <a:t>4</a:t>
            </a:fld>
            <a:endParaRPr lang="en-US">
              <a:solidFill>
                <a:srgbClr val="000000">
                  <a:lumMod val="65000"/>
                  <a:lumOff val="35000"/>
                </a:srgbClr>
              </a:solidFill>
            </a:endParaRPr>
          </a:p>
        </p:txBody>
      </p:sp>
      <p:sp>
        <p:nvSpPr>
          <p:cNvPr id="4" name="Rectangle 3"/>
          <p:cNvSpPr/>
          <p:nvPr/>
        </p:nvSpPr>
        <p:spPr>
          <a:xfrm>
            <a:off x="3468414" y="898635"/>
            <a:ext cx="5218386" cy="569386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eaLnBrk="0" fontAlgn="base" hangingPunct="0">
              <a:spcBef>
                <a:spcPct val="0"/>
              </a:spcBef>
              <a:spcAft>
                <a:spcPct val="0"/>
              </a:spcAft>
            </a:pPr>
            <a:r>
              <a:rPr lang="en-US" sz="3200" b="1" i="1" dirty="0" smtClean="0">
                <a:solidFill>
                  <a:srgbClr val="000000">
                    <a:lumMod val="65000"/>
                    <a:lumOff val="35000"/>
                  </a:srgbClr>
                </a:solidFill>
              </a:rPr>
              <a:t>To investigate the causes of death, to examine carefully the condition of organs, after such changes have gone on in them as to render existence impossible and to apply such knowledge to the prevention and treatment of disease, is one of the highest objects of the physician.</a:t>
            </a:r>
          </a:p>
          <a:p>
            <a:pPr eaLnBrk="0" fontAlgn="base" hangingPunct="0">
              <a:spcBef>
                <a:spcPts val="1200"/>
              </a:spcBef>
              <a:spcAft>
                <a:spcPct val="0"/>
              </a:spcAft>
            </a:pPr>
            <a:r>
              <a:rPr lang="en-US" sz="2000" i="1" dirty="0" smtClean="0">
                <a:solidFill>
                  <a:srgbClr val="5C5D54">
                    <a:lumMod val="75000"/>
                  </a:srgbClr>
                </a:solidFill>
              </a:rPr>
              <a:t>—Sir William Osler (1849–1919)</a:t>
            </a:r>
            <a:r>
              <a:rPr lang="en-US" i="1" dirty="0" smtClean="0">
                <a:solidFill>
                  <a:srgbClr val="5C5D54">
                    <a:lumMod val="75000"/>
                  </a:srgbClr>
                </a:solidFill>
              </a:rPr>
              <a:t/>
            </a:r>
            <a:br>
              <a:rPr lang="en-US" i="1" dirty="0" smtClean="0">
                <a:solidFill>
                  <a:srgbClr val="5C5D54">
                    <a:lumMod val="75000"/>
                  </a:srgbClr>
                </a:solidFill>
              </a:rPr>
            </a:br>
            <a:r>
              <a:rPr lang="en-US" sz="1400" i="1" dirty="0" smtClean="0">
                <a:solidFill>
                  <a:srgbClr val="5C5D54">
                    <a:lumMod val="75000"/>
                  </a:srgbClr>
                </a:solidFill>
              </a:rPr>
              <a:t>Extracted from his Graduation thesis “Pathologic Anatomy”</a:t>
            </a:r>
            <a:endParaRPr lang="en-US" dirty="0">
              <a:solidFill>
                <a:srgbClr val="5C5D54">
                  <a:lumMod val="75000"/>
                </a:srgbClr>
              </a:solidFill>
            </a:endParaRPr>
          </a:p>
        </p:txBody>
      </p:sp>
      <p:pic>
        <p:nvPicPr>
          <p:cNvPr id="479234" name="Picture 2" descr="http://www.collectionscanada.gc.ca/obj/030002/f1/nlc012024-v6.jpg"/>
          <p:cNvPicPr>
            <a:picLocks noChangeAspect="1" noChangeArrowheads="1"/>
          </p:cNvPicPr>
          <p:nvPr/>
        </p:nvPicPr>
        <p:blipFill>
          <a:blip r:embed="rId2" cstate="screen"/>
          <a:srcRect/>
          <a:stretch>
            <a:fillRect/>
          </a:stretch>
        </p:blipFill>
        <p:spPr bwMode="auto">
          <a:xfrm>
            <a:off x="488731" y="1856063"/>
            <a:ext cx="2727435" cy="340552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7858" name="Rectangle 2"/>
          <p:cNvSpPr>
            <a:spLocks noGrp="1" noChangeArrowheads="1"/>
          </p:cNvSpPr>
          <p:nvPr>
            <p:ph type="ctrTitle" idx="4294967295"/>
          </p:nvPr>
        </p:nvSpPr>
        <p:spPr bwMode="auto">
          <a:xfrm>
            <a:off x="457200" y="381000"/>
            <a:ext cx="8001000" cy="1143000"/>
          </a:xfrm>
          <a:prstGeom prst="rect">
            <a:avLst/>
          </a:prstGeom>
          <a:ln>
            <a:miter lim="800000"/>
            <a:headEnd/>
            <a:tailEnd/>
          </a:ln>
        </p:spPr>
        <p:txBody>
          <a:bodyPr/>
          <a:lstStyle/>
          <a:p>
            <a:pPr algn="ctr">
              <a:lnSpc>
                <a:spcPct val="120000"/>
              </a:lnSpc>
              <a:defRPr/>
            </a:pPr>
            <a:r>
              <a:rPr lang="en-US" altLang="en-US" sz="2800" b="1" dirty="0" smtClean="0">
                <a:solidFill>
                  <a:schemeClr val="bg2"/>
                </a:solidFill>
                <a:latin typeface="Helvetica" pitchFamily="34" charset="0"/>
              </a:rPr>
              <a:t>Side effects of </a:t>
            </a:r>
            <a:r>
              <a:rPr lang="en-US" altLang="en-US" sz="2800" b="1" dirty="0" err="1" smtClean="0">
                <a:solidFill>
                  <a:schemeClr val="bg2"/>
                </a:solidFill>
                <a:latin typeface="Helvetica" pitchFamily="34" charset="0"/>
              </a:rPr>
              <a:t>Tamoxifen</a:t>
            </a:r>
            <a:r>
              <a:rPr lang="en-US" altLang="en-US" sz="2800" b="1" dirty="0" smtClean="0">
                <a:solidFill>
                  <a:schemeClr val="bg2"/>
                </a:solidFill>
                <a:latin typeface="Helvetica" pitchFamily="34" charset="0"/>
              </a:rPr>
              <a:t> and </a:t>
            </a:r>
            <a:br>
              <a:rPr lang="en-US" altLang="en-US" sz="2800" b="1" dirty="0" smtClean="0">
                <a:solidFill>
                  <a:schemeClr val="bg2"/>
                </a:solidFill>
                <a:latin typeface="Helvetica" pitchFamily="34" charset="0"/>
              </a:rPr>
            </a:br>
            <a:r>
              <a:rPr lang="en-US" altLang="en-US" sz="2800" b="1" dirty="0" smtClean="0">
                <a:solidFill>
                  <a:schemeClr val="bg2"/>
                </a:solidFill>
                <a:latin typeface="Helvetica" pitchFamily="34" charset="0"/>
              </a:rPr>
              <a:t>Treatment with Antidepressants</a:t>
            </a:r>
            <a:endParaRPr lang="en-US" altLang="en-US" sz="2800" dirty="0" smtClean="0">
              <a:solidFill>
                <a:srgbClr val="00CCCC"/>
              </a:solidFill>
            </a:endParaRPr>
          </a:p>
        </p:txBody>
      </p:sp>
      <p:sp>
        <p:nvSpPr>
          <p:cNvPr id="29699" name="Line 3"/>
          <p:cNvSpPr>
            <a:spLocks noChangeShapeType="1"/>
          </p:cNvSpPr>
          <p:nvPr/>
        </p:nvSpPr>
        <p:spPr bwMode="auto">
          <a:xfrm>
            <a:off x="304800" y="1524000"/>
            <a:ext cx="8253413" cy="0"/>
          </a:xfrm>
          <a:prstGeom prst="line">
            <a:avLst/>
          </a:prstGeom>
          <a:noFill/>
          <a:ln w="50800">
            <a:solidFill>
              <a:srgbClr val="33CCCC"/>
            </a:solidFill>
            <a:round/>
            <a:headEnd/>
            <a:tailEn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377860" name="Text Box 4"/>
          <p:cNvSpPr txBox="1">
            <a:spLocks noChangeArrowheads="1"/>
          </p:cNvSpPr>
          <p:nvPr/>
        </p:nvSpPr>
        <p:spPr bwMode="auto">
          <a:xfrm>
            <a:off x="533400" y="1654175"/>
            <a:ext cx="8229600" cy="4893647"/>
          </a:xfrm>
          <a:prstGeom prst="rect">
            <a:avLst/>
          </a:prstGeom>
          <a:noFill/>
          <a:ln w="9525">
            <a:noFill/>
            <a:miter lim="800000"/>
            <a:headEnd/>
            <a:tailEnd/>
          </a:ln>
        </p:spPr>
        <p:txBody>
          <a:bodyPr wrap="square">
            <a:spAutoFit/>
          </a:bodyPr>
          <a:lstStyle/>
          <a:p>
            <a:pPr marL="114300" indent="-114300" eaLnBrk="0" fontAlgn="base" hangingPunct="0">
              <a:spcBef>
                <a:spcPct val="0"/>
              </a:spcBef>
              <a:spcAft>
                <a:spcPct val="0"/>
              </a:spcAft>
              <a:buFontTx/>
              <a:buChar char="•"/>
            </a:pPr>
            <a:r>
              <a:rPr lang="en-US" sz="2400" dirty="0" smtClean="0">
                <a:solidFill>
                  <a:srgbClr val="000000"/>
                </a:solidFill>
                <a:latin typeface="Helvetica" pitchFamily="34" charset="0"/>
              </a:rPr>
              <a:t>Hot flashes most common side effect</a:t>
            </a:r>
          </a:p>
          <a:p>
            <a:pPr marL="114300" indent="-114300" eaLnBrk="0" fontAlgn="base" hangingPunct="0">
              <a:spcBef>
                <a:spcPct val="0"/>
              </a:spcBef>
              <a:spcAft>
                <a:spcPct val="0"/>
              </a:spcAft>
              <a:buFontTx/>
              <a:buChar char="•"/>
            </a:pPr>
            <a:r>
              <a:rPr lang="en-US" sz="2400" dirty="0" smtClean="0">
                <a:solidFill>
                  <a:srgbClr val="000000"/>
                </a:solidFill>
                <a:latin typeface="Helvetica" pitchFamily="34" charset="0"/>
              </a:rPr>
              <a:t>Treated with antidepressants: </a:t>
            </a:r>
          </a:p>
          <a:p>
            <a:pPr marL="571500" lvl="1" indent="-114300" eaLnBrk="0" fontAlgn="base" hangingPunct="0">
              <a:spcBef>
                <a:spcPct val="0"/>
              </a:spcBef>
              <a:spcAft>
                <a:spcPct val="0"/>
              </a:spcAft>
              <a:buFontTx/>
              <a:buChar char="•"/>
            </a:pPr>
            <a:r>
              <a:rPr lang="en-US" sz="2400" dirty="0" smtClean="0">
                <a:solidFill>
                  <a:srgbClr val="000000"/>
                </a:solidFill>
                <a:latin typeface="Helvetica" pitchFamily="34" charset="0"/>
              </a:rPr>
              <a:t>SSRIs (selective serotonin reuptake inhibitors)</a:t>
            </a:r>
          </a:p>
          <a:p>
            <a:pPr marL="571500" lvl="1" indent="-114300" eaLnBrk="0" fontAlgn="base" hangingPunct="0">
              <a:spcBef>
                <a:spcPct val="0"/>
              </a:spcBef>
              <a:spcAft>
                <a:spcPct val="0"/>
              </a:spcAft>
              <a:buFontTx/>
              <a:buChar char="•"/>
            </a:pPr>
            <a:r>
              <a:rPr lang="en-US" sz="2400" dirty="0" smtClean="0">
                <a:solidFill>
                  <a:srgbClr val="000000"/>
                </a:solidFill>
                <a:latin typeface="Helvetica" pitchFamily="34" charset="0"/>
              </a:rPr>
              <a:t>Inhibit CYP2D6 activity</a:t>
            </a:r>
          </a:p>
          <a:p>
            <a:pPr marL="571500" lvl="1" indent="-114300" eaLnBrk="0" fontAlgn="base" hangingPunct="0">
              <a:spcBef>
                <a:spcPct val="0"/>
              </a:spcBef>
              <a:spcAft>
                <a:spcPct val="0"/>
              </a:spcAft>
              <a:buFontTx/>
              <a:buChar char="•"/>
            </a:pPr>
            <a:r>
              <a:rPr lang="en-US" sz="2400" dirty="0" smtClean="0">
                <a:solidFill>
                  <a:srgbClr val="000000"/>
                </a:solidFill>
                <a:latin typeface="Helvetica" pitchFamily="34" charset="0"/>
              </a:rPr>
              <a:t>Potent inhibitors (</a:t>
            </a:r>
            <a:r>
              <a:rPr lang="en-US" sz="2400" dirty="0" err="1" smtClean="0">
                <a:solidFill>
                  <a:srgbClr val="000000"/>
                </a:solidFill>
                <a:latin typeface="Helvetica" pitchFamily="34" charset="0"/>
              </a:rPr>
              <a:t>paroxetene</a:t>
            </a:r>
            <a:r>
              <a:rPr lang="en-US" sz="2400" dirty="0" smtClean="0">
                <a:solidFill>
                  <a:srgbClr val="000000"/>
                </a:solidFill>
                <a:latin typeface="Helvetica" pitchFamily="34" charset="0"/>
              </a:rPr>
              <a:t>, </a:t>
            </a:r>
            <a:r>
              <a:rPr lang="en-US" sz="2400" dirty="0" err="1" smtClean="0">
                <a:solidFill>
                  <a:srgbClr val="000000"/>
                </a:solidFill>
                <a:latin typeface="Helvetica" pitchFamily="34" charset="0"/>
              </a:rPr>
              <a:t>fluoxetine</a:t>
            </a:r>
            <a:r>
              <a:rPr lang="en-US" sz="2400" dirty="0" smtClean="0">
                <a:solidFill>
                  <a:srgbClr val="000000"/>
                </a:solidFill>
                <a:latin typeface="Helvetica" pitchFamily="34" charset="0"/>
              </a:rPr>
              <a:t>) reduce </a:t>
            </a:r>
            <a:r>
              <a:rPr lang="en-US" sz="2400" dirty="0" err="1" smtClean="0">
                <a:solidFill>
                  <a:srgbClr val="000000"/>
                </a:solidFill>
                <a:latin typeface="Helvetica" pitchFamily="34" charset="0"/>
              </a:rPr>
              <a:t>endoxifen</a:t>
            </a:r>
            <a:r>
              <a:rPr lang="en-US" sz="2400" dirty="0" smtClean="0">
                <a:solidFill>
                  <a:srgbClr val="000000"/>
                </a:solidFill>
                <a:latin typeface="Helvetica" pitchFamily="34" charset="0"/>
              </a:rPr>
              <a:t> levels</a:t>
            </a:r>
          </a:p>
          <a:p>
            <a:pPr marL="571500" lvl="1" indent="-114300" eaLnBrk="0" fontAlgn="base" hangingPunct="0">
              <a:spcBef>
                <a:spcPct val="0"/>
              </a:spcBef>
              <a:spcAft>
                <a:spcPct val="0"/>
              </a:spcAft>
              <a:buFontTx/>
              <a:buChar char="•"/>
            </a:pPr>
            <a:r>
              <a:rPr lang="en-US" sz="2400" dirty="0" smtClean="0">
                <a:solidFill>
                  <a:srgbClr val="000000"/>
                </a:solidFill>
                <a:latin typeface="Helvetica" pitchFamily="34" charset="0"/>
              </a:rPr>
              <a:t>Less potent inhibitors (</a:t>
            </a:r>
            <a:r>
              <a:rPr lang="en-US" sz="2400" dirty="0" err="1" smtClean="0">
                <a:solidFill>
                  <a:srgbClr val="000000"/>
                </a:solidFill>
                <a:latin typeface="Helvetica" pitchFamily="34" charset="0"/>
              </a:rPr>
              <a:t>venlafaxine</a:t>
            </a:r>
            <a:r>
              <a:rPr lang="en-US" sz="2400" dirty="0" smtClean="0">
                <a:solidFill>
                  <a:srgbClr val="000000"/>
                </a:solidFill>
                <a:latin typeface="Helvetica" pitchFamily="34" charset="0"/>
              </a:rPr>
              <a:t>) have little effect</a:t>
            </a:r>
          </a:p>
          <a:p>
            <a:pPr marL="114300" indent="-114300" eaLnBrk="0" fontAlgn="base" hangingPunct="0">
              <a:spcBef>
                <a:spcPct val="0"/>
              </a:spcBef>
              <a:spcAft>
                <a:spcPct val="0"/>
              </a:spcAft>
              <a:buFontTx/>
              <a:buChar char="•"/>
            </a:pPr>
            <a:r>
              <a:rPr lang="en-US" sz="2400" dirty="0" smtClean="0">
                <a:solidFill>
                  <a:srgbClr val="000000"/>
                </a:solidFill>
                <a:latin typeface="Helvetica" pitchFamily="34" charset="0"/>
              </a:rPr>
              <a:t>Patients with decreased metabolism:</a:t>
            </a:r>
          </a:p>
          <a:p>
            <a:pPr marL="571500" lvl="1" indent="-114300" eaLnBrk="0" fontAlgn="base" hangingPunct="0">
              <a:spcBef>
                <a:spcPct val="0"/>
              </a:spcBef>
              <a:spcAft>
                <a:spcPct val="0"/>
              </a:spcAft>
              <a:buFontTx/>
              <a:buChar char="•"/>
            </a:pPr>
            <a:r>
              <a:rPr lang="en-US" sz="2400" dirty="0" smtClean="0">
                <a:solidFill>
                  <a:srgbClr val="000000"/>
                </a:solidFill>
                <a:latin typeface="Helvetica" pitchFamily="34" charset="0"/>
              </a:rPr>
              <a:t>Shorter time to recurrence</a:t>
            </a:r>
          </a:p>
          <a:p>
            <a:pPr marL="571500" lvl="1" indent="-114300" eaLnBrk="0" fontAlgn="base" hangingPunct="0">
              <a:spcBef>
                <a:spcPct val="0"/>
              </a:spcBef>
              <a:spcAft>
                <a:spcPct val="0"/>
              </a:spcAft>
              <a:buFontTx/>
              <a:buChar char="•"/>
            </a:pPr>
            <a:r>
              <a:rPr lang="en-US" sz="2400" dirty="0" smtClean="0">
                <a:solidFill>
                  <a:srgbClr val="000000"/>
                </a:solidFill>
                <a:latin typeface="Helvetica" pitchFamily="34" charset="0"/>
              </a:rPr>
              <a:t>Worse relapse-free survival</a:t>
            </a:r>
          </a:p>
          <a:p>
            <a:pPr marL="114300" indent="-114300" eaLnBrk="0" fontAlgn="base" hangingPunct="0">
              <a:spcBef>
                <a:spcPct val="0"/>
              </a:spcBef>
              <a:spcAft>
                <a:spcPct val="0"/>
              </a:spcAft>
              <a:buFontTx/>
              <a:buChar char="•"/>
            </a:pPr>
            <a:r>
              <a:rPr lang="en-US" sz="2400" dirty="0" smtClean="0">
                <a:solidFill>
                  <a:srgbClr val="FF0066"/>
                </a:solidFill>
                <a:latin typeface="Helvetica" pitchFamily="34" charset="0"/>
              </a:rPr>
              <a:t>Potent CYP2D6 inhibitors such as certain SSRIs are contraindicated in </a:t>
            </a:r>
            <a:r>
              <a:rPr lang="en-US" sz="2400" dirty="0" err="1" smtClean="0">
                <a:solidFill>
                  <a:srgbClr val="FF0066"/>
                </a:solidFill>
                <a:latin typeface="Helvetica" pitchFamily="34" charset="0"/>
              </a:rPr>
              <a:t>tamoxifen</a:t>
            </a:r>
            <a:r>
              <a:rPr lang="en-US" sz="2400" dirty="0" smtClean="0">
                <a:solidFill>
                  <a:srgbClr val="FF0066"/>
                </a:solidFill>
                <a:latin typeface="Helvetica" pitchFamily="34" charset="0"/>
              </a:rPr>
              <a:t>-treated patients</a:t>
            </a:r>
            <a:r>
              <a:rPr lang="en-US" sz="2400" dirty="0" smtClean="0">
                <a:solidFill>
                  <a:srgbClr val="000000"/>
                </a:solidFill>
                <a:latin typeface="Helvetica" pitchFamily="34" charset="0"/>
              </a:rPr>
              <a:t> </a:t>
            </a:r>
          </a:p>
          <a:p>
            <a:pPr marL="114300" indent="-114300" eaLnBrk="0" fontAlgn="base" hangingPunct="0">
              <a:spcBef>
                <a:spcPct val="0"/>
              </a:spcBef>
              <a:spcAft>
                <a:spcPct val="0"/>
              </a:spcAft>
            </a:pPr>
            <a:endParaRPr lang="en-US" sz="2400" dirty="0" smtClean="0">
              <a:solidFill>
                <a:srgbClr val="000000"/>
              </a:solidFill>
              <a:latin typeface="Helvetic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786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7860">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377860">
                                            <p:txEl>
                                              <p:pRg st="3" end="3"/>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377860">
                                            <p:txEl>
                                              <p:pRg st="4" end="4"/>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377860">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77860">
                                            <p:txEl>
                                              <p:pRg st="6" end="6"/>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377860">
                                            <p:txEl>
                                              <p:pRg st="7" end="7"/>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377860">
                                            <p:txEl>
                                              <p:pRg st="8" end="8"/>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7786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ctrTitle" idx="4294967295"/>
          </p:nvPr>
        </p:nvSpPr>
        <p:spPr bwMode="auto">
          <a:xfrm>
            <a:off x="533400" y="304800"/>
            <a:ext cx="8001000" cy="1143000"/>
          </a:xfrm>
          <a:prstGeom prst="rect">
            <a:avLst/>
          </a:prstGeom>
          <a:ln>
            <a:miter lim="800000"/>
            <a:headEnd/>
            <a:tailEnd/>
          </a:ln>
        </p:spPr>
        <p:txBody>
          <a:bodyPr/>
          <a:lstStyle/>
          <a:p>
            <a:pPr algn="ctr">
              <a:lnSpc>
                <a:spcPct val="120000"/>
              </a:lnSpc>
              <a:defRPr/>
            </a:pPr>
            <a:r>
              <a:rPr lang="en-US" altLang="en-US" sz="2800" b="1" dirty="0" smtClean="0">
                <a:solidFill>
                  <a:schemeClr val="bg2"/>
                </a:solidFill>
                <a:latin typeface="Helvetica" pitchFamily="34" charset="0"/>
              </a:rPr>
              <a:t>CYP2D6 Poor </a:t>
            </a:r>
            <a:r>
              <a:rPr lang="en-US" altLang="en-US" sz="2800" b="1" dirty="0" err="1" smtClean="0">
                <a:solidFill>
                  <a:schemeClr val="bg2"/>
                </a:solidFill>
                <a:latin typeface="Helvetica" pitchFamily="34" charset="0"/>
              </a:rPr>
              <a:t>Metabolizers</a:t>
            </a:r>
            <a:endParaRPr lang="en-US" altLang="en-US" sz="2800" dirty="0" smtClean="0">
              <a:solidFill>
                <a:srgbClr val="00CCCC"/>
              </a:solidFill>
            </a:endParaRPr>
          </a:p>
        </p:txBody>
      </p:sp>
      <p:sp>
        <p:nvSpPr>
          <p:cNvPr id="30723" name="Line 3"/>
          <p:cNvSpPr>
            <a:spLocks noChangeShapeType="1"/>
          </p:cNvSpPr>
          <p:nvPr/>
        </p:nvSpPr>
        <p:spPr bwMode="auto">
          <a:xfrm>
            <a:off x="228600" y="1066800"/>
            <a:ext cx="8253413" cy="0"/>
          </a:xfrm>
          <a:prstGeom prst="line">
            <a:avLst/>
          </a:prstGeom>
          <a:noFill/>
          <a:ln w="50800">
            <a:solidFill>
              <a:srgbClr val="33CCCC"/>
            </a:solidFill>
            <a:round/>
            <a:headEnd/>
            <a:tailEn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378884" name="Text Box 4"/>
          <p:cNvSpPr txBox="1">
            <a:spLocks noChangeArrowheads="1"/>
          </p:cNvSpPr>
          <p:nvPr/>
        </p:nvSpPr>
        <p:spPr bwMode="auto">
          <a:xfrm>
            <a:off x="762000" y="1219200"/>
            <a:ext cx="7467600" cy="2677656"/>
          </a:xfrm>
          <a:prstGeom prst="rect">
            <a:avLst/>
          </a:prstGeom>
          <a:noFill/>
          <a:ln w="9525">
            <a:noFill/>
            <a:miter lim="800000"/>
            <a:headEnd/>
            <a:tailEnd/>
          </a:ln>
        </p:spPr>
        <p:txBody>
          <a:bodyPr>
            <a:spAutoFit/>
          </a:bodyPr>
          <a:lstStyle/>
          <a:p>
            <a:pPr marL="114300" indent="-114300" eaLnBrk="0" fontAlgn="base" hangingPunct="0">
              <a:spcBef>
                <a:spcPct val="0"/>
              </a:spcBef>
              <a:spcAft>
                <a:spcPct val="0"/>
              </a:spcAft>
            </a:pPr>
            <a:endParaRPr lang="en-US" sz="2400" dirty="0" smtClean="0">
              <a:solidFill>
                <a:srgbClr val="000000"/>
              </a:solidFill>
              <a:latin typeface="Helvetica" pitchFamily="34" charset="0"/>
            </a:endParaRPr>
          </a:p>
          <a:p>
            <a:pPr marL="114300" indent="-114300" eaLnBrk="0" fontAlgn="base" hangingPunct="0">
              <a:spcBef>
                <a:spcPct val="0"/>
              </a:spcBef>
              <a:spcAft>
                <a:spcPct val="0"/>
              </a:spcAft>
              <a:buFontTx/>
              <a:buChar char="•"/>
            </a:pPr>
            <a:r>
              <a:rPr lang="en-US" sz="2400" b="1" dirty="0" smtClean="0">
                <a:solidFill>
                  <a:srgbClr val="FF0000"/>
                </a:solidFill>
                <a:latin typeface="Helvetica" pitchFamily="34" charset="0"/>
              </a:rPr>
              <a:t>Patients diagnosed with breast cancer should be treated with alternatives to </a:t>
            </a:r>
            <a:r>
              <a:rPr lang="en-US" sz="2400" b="1" dirty="0" err="1" smtClean="0">
                <a:solidFill>
                  <a:srgbClr val="FF0000"/>
                </a:solidFill>
                <a:latin typeface="Helvetica" pitchFamily="34" charset="0"/>
              </a:rPr>
              <a:t>tamoxifen</a:t>
            </a:r>
            <a:r>
              <a:rPr lang="en-US" sz="2400" b="1" dirty="0" smtClean="0">
                <a:solidFill>
                  <a:srgbClr val="FF0000"/>
                </a:solidFill>
                <a:latin typeface="Helvetica" pitchFamily="34" charset="0"/>
              </a:rPr>
              <a:t> (e.g. </a:t>
            </a:r>
            <a:r>
              <a:rPr lang="en-US" sz="2400" b="1" dirty="0" err="1" smtClean="0">
                <a:solidFill>
                  <a:srgbClr val="FF0000"/>
                </a:solidFill>
                <a:latin typeface="Helvetica" pitchFamily="34" charset="0"/>
              </a:rPr>
              <a:t>aromatase</a:t>
            </a:r>
            <a:r>
              <a:rPr lang="en-US" sz="2400" b="1" dirty="0" smtClean="0">
                <a:solidFill>
                  <a:srgbClr val="FF0000"/>
                </a:solidFill>
                <a:latin typeface="Helvetica" pitchFamily="34" charset="0"/>
              </a:rPr>
              <a:t> inhibitors)</a:t>
            </a:r>
          </a:p>
          <a:p>
            <a:pPr marL="114300" indent="-114300" eaLnBrk="0" fontAlgn="base" hangingPunct="0">
              <a:spcBef>
                <a:spcPct val="0"/>
              </a:spcBef>
              <a:spcAft>
                <a:spcPct val="0"/>
              </a:spcAft>
            </a:pPr>
            <a:endParaRPr lang="en-US" sz="2400" b="1" dirty="0" smtClean="0">
              <a:solidFill>
                <a:srgbClr val="FF0066"/>
              </a:solidFill>
              <a:latin typeface="Helvetica" pitchFamily="34" charset="0"/>
            </a:endParaRPr>
          </a:p>
          <a:p>
            <a:pPr marL="114300" indent="-114300" eaLnBrk="0" fontAlgn="base" hangingPunct="0">
              <a:spcBef>
                <a:spcPct val="0"/>
              </a:spcBef>
              <a:spcAft>
                <a:spcPct val="0"/>
              </a:spcAft>
              <a:buFontTx/>
              <a:buChar char="•"/>
            </a:pPr>
            <a:r>
              <a:rPr lang="en-US" sz="2400" b="1" dirty="0" smtClean="0">
                <a:solidFill>
                  <a:schemeClr val="bg2"/>
                </a:solidFill>
                <a:latin typeface="Helvetica" pitchFamily="34" charset="0"/>
              </a:rPr>
              <a:t>For breast cancer prevention, </a:t>
            </a:r>
            <a:r>
              <a:rPr lang="en-US" sz="2400" b="1" dirty="0" err="1" smtClean="0">
                <a:solidFill>
                  <a:schemeClr val="bg2"/>
                </a:solidFill>
                <a:latin typeface="Helvetica" pitchFamily="34" charset="0"/>
              </a:rPr>
              <a:t>raloxifene</a:t>
            </a:r>
            <a:r>
              <a:rPr lang="en-US" sz="2400" b="1" dirty="0" smtClean="0">
                <a:solidFill>
                  <a:schemeClr val="bg2"/>
                </a:solidFill>
                <a:latin typeface="Helvetica" pitchFamily="34" charset="0"/>
              </a:rPr>
              <a:t> is a viable alternative to </a:t>
            </a:r>
            <a:r>
              <a:rPr lang="en-US" sz="2400" b="1" dirty="0" err="1" smtClean="0">
                <a:solidFill>
                  <a:schemeClr val="bg2"/>
                </a:solidFill>
                <a:latin typeface="Helvetica" pitchFamily="34" charset="0"/>
              </a:rPr>
              <a:t>tamoxifen</a:t>
            </a:r>
            <a:endParaRPr lang="en-US" sz="2000" b="1" dirty="0" smtClean="0">
              <a:solidFill>
                <a:schemeClr val="bg2"/>
              </a:solidFill>
              <a:latin typeface="Helvetica" pitchFamily="34" charset="0"/>
            </a:endParaRPr>
          </a:p>
        </p:txBody>
      </p:sp>
      <p:sp>
        <p:nvSpPr>
          <p:cNvPr id="5" name="Rectangle 4"/>
          <p:cNvSpPr/>
          <p:nvPr/>
        </p:nvSpPr>
        <p:spPr>
          <a:xfrm>
            <a:off x="1524000" y="4343400"/>
            <a:ext cx="6477000" cy="1477328"/>
          </a:xfrm>
          <a:prstGeom prst="rect">
            <a:avLst/>
          </a:prstGeom>
        </p:spPr>
        <p:txBody>
          <a:bodyPr wrap="square">
            <a:spAutoFit/>
          </a:bodyPr>
          <a:lstStyle/>
          <a:p>
            <a:pPr>
              <a:defRPr/>
            </a:pPr>
            <a:r>
              <a:rPr lang="en-US" altLang="en-US" b="1" u="sng" dirty="0" smtClean="0">
                <a:solidFill>
                  <a:schemeClr val="bg2"/>
                </a:solidFill>
                <a:latin typeface="Helvetica" pitchFamily="34" charset="0"/>
              </a:rPr>
              <a:t>Recommended reading</a:t>
            </a:r>
            <a:r>
              <a:rPr lang="en-US" altLang="en-US" b="1" dirty="0" smtClean="0">
                <a:solidFill>
                  <a:schemeClr val="bg2"/>
                </a:solidFill>
                <a:latin typeface="Helvetica" pitchFamily="34" charset="0"/>
              </a:rPr>
              <a:t>:  </a:t>
            </a:r>
          </a:p>
          <a:p>
            <a:pPr>
              <a:defRPr/>
            </a:pPr>
            <a:r>
              <a:rPr lang="en-US" altLang="en-US" b="1" dirty="0" err="1" smtClean="0">
                <a:solidFill>
                  <a:schemeClr val="bg2"/>
                </a:solidFill>
                <a:latin typeface="Helvetica" pitchFamily="34" charset="0"/>
              </a:rPr>
              <a:t>Snozek</a:t>
            </a:r>
            <a:r>
              <a:rPr lang="en-US" altLang="en-US" b="1" dirty="0" smtClean="0">
                <a:solidFill>
                  <a:schemeClr val="bg2"/>
                </a:solidFill>
                <a:latin typeface="Helvetica" pitchFamily="34" charset="0"/>
              </a:rPr>
              <a:t> CLH, </a:t>
            </a:r>
            <a:r>
              <a:rPr lang="en-US" altLang="en-US" b="1" dirty="0" err="1" smtClean="0">
                <a:solidFill>
                  <a:schemeClr val="bg2"/>
                </a:solidFill>
                <a:latin typeface="Helvetica" pitchFamily="34" charset="0"/>
              </a:rPr>
              <a:t>O’Kane</a:t>
            </a:r>
            <a:r>
              <a:rPr lang="en-US" altLang="en-US" b="1" dirty="0" smtClean="0">
                <a:solidFill>
                  <a:schemeClr val="bg2"/>
                </a:solidFill>
                <a:latin typeface="Helvetica" pitchFamily="34" charset="0"/>
              </a:rPr>
              <a:t> DJ, and Algeciras-</a:t>
            </a:r>
            <a:r>
              <a:rPr lang="en-US" altLang="en-US" b="1" dirty="0" err="1" smtClean="0">
                <a:solidFill>
                  <a:schemeClr val="bg2"/>
                </a:solidFill>
                <a:latin typeface="Helvetica" pitchFamily="34" charset="0"/>
              </a:rPr>
              <a:t>Schimnich</a:t>
            </a:r>
            <a:r>
              <a:rPr lang="en-US" altLang="en-US" b="1" dirty="0" smtClean="0">
                <a:solidFill>
                  <a:schemeClr val="bg2"/>
                </a:solidFill>
                <a:latin typeface="Helvetica" pitchFamily="34" charset="0"/>
              </a:rPr>
              <a:t> A.: </a:t>
            </a:r>
            <a:r>
              <a:rPr lang="en-US" altLang="en-US" b="1" dirty="0" err="1" smtClean="0">
                <a:solidFill>
                  <a:schemeClr val="bg2"/>
                </a:solidFill>
                <a:latin typeface="Helvetica" pitchFamily="34" charset="0"/>
              </a:rPr>
              <a:t>Pharmacogenetics</a:t>
            </a:r>
            <a:r>
              <a:rPr lang="en-US" altLang="en-US" b="1" dirty="0" smtClean="0">
                <a:solidFill>
                  <a:schemeClr val="bg2"/>
                </a:solidFill>
                <a:latin typeface="Helvetica" pitchFamily="34" charset="0"/>
              </a:rPr>
              <a:t> of Solid Tumors: Directed Therapy in </a:t>
            </a:r>
            <a:r>
              <a:rPr lang="en-US" altLang="en-US" b="1" dirty="0" err="1" smtClean="0">
                <a:solidFill>
                  <a:schemeClr val="bg2"/>
                </a:solidFill>
                <a:latin typeface="Helvetica" pitchFamily="34" charset="0"/>
              </a:rPr>
              <a:t>reat</a:t>
            </a:r>
            <a:r>
              <a:rPr lang="en-US" altLang="en-US" b="1" dirty="0" smtClean="0">
                <a:solidFill>
                  <a:schemeClr val="bg2"/>
                </a:solidFill>
                <a:latin typeface="Helvetica" pitchFamily="34" charset="0"/>
              </a:rPr>
              <a:t>, Lung, and Colorectal Cancer. </a:t>
            </a:r>
            <a:r>
              <a:rPr lang="en-US" altLang="en-US" b="1" i="1" dirty="0" smtClean="0">
                <a:solidFill>
                  <a:schemeClr val="bg2"/>
                </a:solidFill>
                <a:latin typeface="Helvetica" pitchFamily="34" charset="0"/>
              </a:rPr>
              <a:t>J Mol </a:t>
            </a:r>
            <a:r>
              <a:rPr lang="en-US" altLang="en-US" b="1" i="1" dirty="0" err="1" smtClean="0">
                <a:solidFill>
                  <a:schemeClr val="bg2"/>
                </a:solidFill>
                <a:latin typeface="Helvetica" pitchFamily="34" charset="0"/>
              </a:rPr>
              <a:t>Diagn</a:t>
            </a:r>
            <a:r>
              <a:rPr lang="en-US" altLang="en-US" b="1" dirty="0" smtClean="0">
                <a:solidFill>
                  <a:schemeClr val="bg2"/>
                </a:solidFill>
                <a:latin typeface="Helvetica" pitchFamily="34" charset="0"/>
              </a:rPr>
              <a:t> 2009, 11:381-389, DOI: 10.2353/jmoldx.2009.090003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88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88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8229600" cy="4678204"/>
          </a:xfrm>
          <a:prstGeom prst="rect">
            <a:avLst/>
          </a:prstGeom>
          <a:noFill/>
        </p:spPr>
        <p:txBody>
          <a:bodyPr wrap="square" rtlCol="0">
            <a:spAutoFit/>
          </a:bodyPr>
          <a:lstStyle/>
          <a:p>
            <a:pPr algn="ctr"/>
            <a:r>
              <a:rPr lang="en-US" sz="3600" b="1" dirty="0" smtClean="0">
                <a:solidFill>
                  <a:prstClr val="black"/>
                </a:solidFill>
              </a:rPr>
              <a:t>Clinical Diagnostic Genome </a:t>
            </a:r>
            <a:r>
              <a:rPr lang="en-US" sz="3600" b="1" dirty="0" smtClean="0">
                <a:solidFill>
                  <a:prstClr val="black"/>
                </a:solidFill>
              </a:rPr>
              <a:t>Sequencing</a:t>
            </a:r>
            <a:endParaRPr lang="en-US" sz="3600" b="1" dirty="0" smtClean="0">
              <a:solidFill>
                <a:prstClr val="black"/>
              </a:solidFill>
            </a:endParaRPr>
          </a:p>
          <a:p>
            <a:pPr algn="ctr"/>
            <a:endParaRPr lang="en-US" sz="3200" b="1" dirty="0" smtClean="0">
              <a:solidFill>
                <a:prstClr val="black"/>
              </a:solidFill>
            </a:endParaRPr>
          </a:p>
          <a:p>
            <a:pPr algn="ctr"/>
            <a:endParaRPr lang="en-US" sz="3200" b="1" dirty="0" smtClean="0">
              <a:solidFill>
                <a:prstClr val="black"/>
              </a:solidFill>
            </a:endParaRPr>
          </a:p>
          <a:p>
            <a:r>
              <a:rPr lang="en-US" sz="3600" b="1" dirty="0" smtClean="0">
                <a:solidFill>
                  <a:prstClr val="black"/>
                </a:solidFill>
              </a:rPr>
              <a:t>The introduction of high-throughput, next-generation sequencing (NGS) in 2005 heralded a critical and </a:t>
            </a:r>
            <a:r>
              <a:rPr lang="en-US" sz="3600" b="1" u="sng" dirty="0" smtClean="0">
                <a:solidFill>
                  <a:prstClr val="black"/>
                </a:solidFill>
              </a:rPr>
              <a:t>transformative</a:t>
            </a:r>
            <a:r>
              <a:rPr lang="en-US" sz="3600" b="1" dirty="0" smtClean="0">
                <a:solidFill>
                  <a:prstClr val="black"/>
                </a:solidFill>
              </a:rPr>
              <a:t> step in the history of DNA sequencing.</a:t>
            </a:r>
          </a:p>
          <a:p>
            <a:endParaRPr lang="en-US" sz="3600" b="1" dirty="0" smtClean="0">
              <a:solidFill>
                <a:prstClr val="black"/>
              </a:solidFill>
            </a:endParaRPr>
          </a:p>
          <a:p>
            <a:endParaRPr lang="en-US" b="1" dirty="0" smtClean="0">
              <a:solidFill>
                <a:prstClr val="black"/>
              </a:solidFill>
            </a:endParaRPr>
          </a:p>
        </p:txBody>
      </p:sp>
      <p:sp>
        <p:nvSpPr>
          <p:cNvPr id="3" name="Line 4"/>
          <p:cNvSpPr>
            <a:spLocks noChangeShapeType="1"/>
          </p:cNvSpPr>
          <p:nvPr/>
        </p:nvSpPr>
        <p:spPr bwMode="auto">
          <a:xfrm>
            <a:off x="381000" y="12954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Jones.eps"/>
          <p:cNvPicPr>
            <a:picLocks noChangeAspect="1"/>
          </p:cNvPicPr>
          <p:nvPr/>
        </p:nvPicPr>
        <p:blipFill rotWithShape="1">
          <a:blip r:embed="rId3" cstate="print"/>
          <a:srcRect l="8928" t="10162" r="8704" b="66180"/>
          <a:stretch/>
        </p:blipFill>
        <p:spPr>
          <a:xfrm>
            <a:off x="854075" y="1600200"/>
            <a:ext cx="3497263" cy="1338262"/>
          </a:xfrm>
          <a:prstGeom prst="rect">
            <a:avLst/>
          </a:prstGeom>
          <a:solidFill>
            <a:schemeClr val="bg1"/>
          </a:solidFill>
          <a:ln w="6350" cmpd="sng">
            <a:solidFill>
              <a:schemeClr val="tx1"/>
            </a:solidFill>
          </a:ln>
          <a:effectLst/>
        </p:spPr>
      </p:pic>
      <p:pic>
        <p:nvPicPr>
          <p:cNvPr id="8" name="Picture 7" descr="Welch.eps"/>
          <p:cNvPicPr>
            <a:picLocks noChangeAspect="1"/>
          </p:cNvPicPr>
          <p:nvPr/>
        </p:nvPicPr>
        <p:blipFill rotWithShape="1">
          <a:blip r:embed="rId4" cstate="print"/>
          <a:srcRect l="7800" t="19843" r="9573" b="57360"/>
          <a:stretch/>
        </p:blipFill>
        <p:spPr>
          <a:xfrm>
            <a:off x="854075" y="3111500"/>
            <a:ext cx="3497263" cy="1249363"/>
          </a:xfrm>
          <a:prstGeom prst="rect">
            <a:avLst/>
          </a:prstGeom>
          <a:solidFill>
            <a:schemeClr val="bg1"/>
          </a:solidFill>
          <a:ln w="6350" cmpd="sng">
            <a:solidFill>
              <a:schemeClr val="tx1"/>
            </a:solidFill>
          </a:ln>
          <a:effectLst/>
        </p:spPr>
      </p:pic>
      <p:pic>
        <p:nvPicPr>
          <p:cNvPr id="9" name="Picture 8" descr="Lifton.eps"/>
          <p:cNvPicPr>
            <a:picLocks noChangeAspect="1"/>
          </p:cNvPicPr>
          <p:nvPr/>
        </p:nvPicPr>
        <p:blipFill rotWithShape="1">
          <a:blip r:embed="rId5" cstate="print"/>
          <a:srcRect l="4267" t="7976" r="17270" b="75309"/>
          <a:stretch/>
        </p:blipFill>
        <p:spPr>
          <a:xfrm>
            <a:off x="4691063" y="2963863"/>
            <a:ext cx="3497262" cy="963612"/>
          </a:xfrm>
          <a:prstGeom prst="rect">
            <a:avLst/>
          </a:prstGeom>
          <a:solidFill>
            <a:schemeClr val="bg1"/>
          </a:solidFill>
          <a:ln w="6350" cmpd="sng">
            <a:solidFill>
              <a:schemeClr val="tx1"/>
            </a:solidFill>
          </a:ln>
          <a:effectLst/>
        </p:spPr>
      </p:pic>
      <p:pic>
        <p:nvPicPr>
          <p:cNvPr id="10" name="Picture 9" descr="Mardis.eps"/>
          <p:cNvPicPr>
            <a:picLocks noChangeAspect="1"/>
          </p:cNvPicPr>
          <p:nvPr/>
        </p:nvPicPr>
        <p:blipFill rotWithShape="1">
          <a:blip r:embed="rId6" cstate="print"/>
          <a:srcRect l="7021" t="14968" r="18732" b="65620"/>
          <a:stretch/>
        </p:blipFill>
        <p:spPr>
          <a:xfrm>
            <a:off x="4691063" y="1590675"/>
            <a:ext cx="3486150" cy="1179513"/>
          </a:xfrm>
          <a:prstGeom prst="rect">
            <a:avLst/>
          </a:prstGeom>
          <a:solidFill>
            <a:schemeClr val="bg1"/>
          </a:solidFill>
          <a:ln w="6350" cmpd="sng">
            <a:solidFill>
              <a:schemeClr val="tx1"/>
            </a:solidFill>
          </a:ln>
          <a:effectLst/>
        </p:spPr>
      </p:pic>
      <p:pic>
        <p:nvPicPr>
          <p:cNvPr id="11" name="Picture 10" descr="Worthey.eps"/>
          <p:cNvPicPr>
            <a:picLocks noChangeAspect="1"/>
          </p:cNvPicPr>
          <p:nvPr/>
        </p:nvPicPr>
        <p:blipFill rotWithShape="1">
          <a:blip r:embed="rId7" cstate="print"/>
          <a:srcRect l="6998" t="11396" r="7109" b="68773"/>
          <a:stretch/>
        </p:blipFill>
        <p:spPr>
          <a:xfrm>
            <a:off x="4724400" y="4038600"/>
            <a:ext cx="3503612" cy="1122363"/>
          </a:xfrm>
          <a:prstGeom prst="rect">
            <a:avLst/>
          </a:prstGeom>
          <a:solidFill>
            <a:schemeClr val="bg1"/>
          </a:solidFill>
          <a:ln w="6350" cmpd="sng">
            <a:solidFill>
              <a:schemeClr val="tx1"/>
            </a:solidFill>
          </a:ln>
          <a:effectLst/>
        </p:spPr>
      </p:pic>
      <p:pic>
        <p:nvPicPr>
          <p:cNvPr id="13" name="Picture 12" descr="Screen shot 2011-05-18 at 7.06.23 PM.png"/>
          <p:cNvPicPr>
            <a:picLocks noChangeAspect="1"/>
          </p:cNvPicPr>
          <p:nvPr/>
        </p:nvPicPr>
        <p:blipFill>
          <a:blip r:embed="rId8" cstate="print"/>
          <a:stretch>
            <a:fillRect/>
          </a:stretch>
        </p:blipFill>
        <p:spPr>
          <a:xfrm>
            <a:off x="4691062" y="5435600"/>
            <a:ext cx="3538537" cy="900113"/>
          </a:xfrm>
          <a:prstGeom prst="rect">
            <a:avLst/>
          </a:prstGeom>
          <a:solidFill>
            <a:schemeClr val="bg1"/>
          </a:solidFill>
          <a:ln w="6350" cmpd="sng">
            <a:solidFill>
              <a:schemeClr val="tx1"/>
            </a:solidFill>
          </a:ln>
          <a:effectLst/>
        </p:spPr>
      </p:pic>
      <p:sp>
        <p:nvSpPr>
          <p:cNvPr id="4104" name="Title 14"/>
          <p:cNvSpPr>
            <a:spLocks noGrp="1"/>
          </p:cNvSpPr>
          <p:nvPr>
            <p:ph type="title"/>
          </p:nvPr>
        </p:nvSpPr>
        <p:spPr>
          <a:xfrm>
            <a:off x="450850" y="228600"/>
            <a:ext cx="8229600" cy="1143000"/>
          </a:xfrm>
        </p:spPr>
        <p:txBody>
          <a:bodyPr/>
          <a:lstStyle/>
          <a:p>
            <a:r>
              <a:rPr lang="en-US" dirty="0" smtClean="0"/>
              <a:t>Coming to a clinic near you…</a:t>
            </a:r>
          </a:p>
        </p:txBody>
      </p:sp>
      <p:pic>
        <p:nvPicPr>
          <p:cNvPr id="16" name="Picture 3"/>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58839" y="4575175"/>
            <a:ext cx="3484562" cy="121126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991998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8229600" cy="5293757"/>
          </a:xfrm>
          <a:prstGeom prst="rect">
            <a:avLst/>
          </a:prstGeom>
          <a:noFill/>
        </p:spPr>
        <p:txBody>
          <a:bodyPr wrap="square" rtlCol="0">
            <a:spAutoFit/>
          </a:bodyPr>
          <a:lstStyle/>
          <a:p>
            <a:pPr algn="ctr"/>
            <a:r>
              <a:rPr lang="en-US" sz="3600" b="1" dirty="0" smtClean="0">
                <a:solidFill>
                  <a:prstClr val="black"/>
                </a:solidFill>
              </a:rPr>
              <a:t>NGS Technology</a:t>
            </a:r>
          </a:p>
          <a:p>
            <a:pPr algn="ctr"/>
            <a:endParaRPr lang="en-US" sz="3200" b="1" dirty="0" smtClean="0">
              <a:solidFill>
                <a:prstClr val="black"/>
              </a:solidFill>
            </a:endParaRPr>
          </a:p>
          <a:p>
            <a:r>
              <a:rPr lang="en-US" sz="3600" b="1" dirty="0" smtClean="0">
                <a:solidFill>
                  <a:prstClr val="black"/>
                </a:solidFill>
              </a:rPr>
              <a:t>All NGS technologies offer the ability to simultaneously sequence thousands to millions of relatively short nucleic acid sequences in parallel.  They can provide orders of magnitude more information, at competitive costs, when large regions of the genome are sequenced.  </a:t>
            </a:r>
          </a:p>
          <a:p>
            <a:endParaRPr lang="en-US" b="1" dirty="0" smtClean="0">
              <a:solidFill>
                <a:prstClr val="black"/>
              </a:solidFill>
            </a:endParaRPr>
          </a:p>
        </p:txBody>
      </p:sp>
      <p:sp>
        <p:nvSpPr>
          <p:cNvPr id="3" name="Line 4"/>
          <p:cNvSpPr>
            <a:spLocks noChangeShapeType="1"/>
          </p:cNvSpPr>
          <p:nvPr/>
        </p:nvSpPr>
        <p:spPr bwMode="auto">
          <a:xfrm>
            <a:off x="304800" y="13716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4191000"/>
            <a:ext cx="8763000" cy="2554545"/>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smtClean="0">
                <a:solidFill>
                  <a:prstClr val="black"/>
                </a:solidFill>
                <a:latin typeface="Times New Roman" pitchFamily="18" charset="0"/>
                <a:cs typeface="Times New Roman" pitchFamily="18" charset="0"/>
              </a:rPr>
              <a:t>This report of the Whole Genome Analysis group of the Association for Molecular Pathology illuminates the opportunities and challenges associated with clinical diagnostic genome sequencing. With the reality of clinical application of next-generation sequencing, technical aspects of molecular testing can be accomplished at greater speed and with higher volume, while much information is obtained. Although this testing is a next logical step for molecular pathology laboratories, the potential impact on the diagnostic process and clinical correlations is extraordinary and clinical interpretation will be challenging. We review the rapidly evolving technologies; provide application examples; discuss aspects of clinical utility, ethics, and consent; and address the analytic, </a:t>
            </a:r>
            <a:r>
              <a:rPr lang="en-US" sz="1600" b="1" dirty="0" err="1" smtClean="0">
                <a:solidFill>
                  <a:prstClr val="black"/>
                </a:solidFill>
                <a:latin typeface="Times New Roman" pitchFamily="18" charset="0"/>
                <a:cs typeface="Times New Roman" pitchFamily="18" charset="0"/>
              </a:rPr>
              <a:t>postanalytic</a:t>
            </a:r>
            <a:r>
              <a:rPr lang="en-US" sz="1600" b="1" dirty="0" smtClean="0">
                <a:solidFill>
                  <a:prstClr val="black"/>
                </a:solidFill>
                <a:latin typeface="Times New Roman" pitchFamily="18" charset="0"/>
                <a:cs typeface="Times New Roman" pitchFamily="18" charset="0"/>
              </a:rPr>
              <a:t>, and professional implications. </a:t>
            </a:r>
            <a:r>
              <a:rPr lang="en-US" sz="1600" b="1" i="1" dirty="0" smtClean="0">
                <a:solidFill>
                  <a:prstClr val="black"/>
                </a:solidFill>
                <a:latin typeface="Times New Roman" pitchFamily="18" charset="0"/>
                <a:cs typeface="Times New Roman" pitchFamily="18" charset="0"/>
              </a:rPr>
              <a:t>(J Mol </a:t>
            </a:r>
            <a:r>
              <a:rPr lang="en-US" sz="1600" b="1" i="1" dirty="0" err="1" smtClean="0">
                <a:solidFill>
                  <a:prstClr val="black"/>
                </a:solidFill>
                <a:latin typeface="Times New Roman" pitchFamily="18" charset="0"/>
                <a:cs typeface="Times New Roman" pitchFamily="18" charset="0"/>
              </a:rPr>
              <a:t>Diagn</a:t>
            </a:r>
            <a:r>
              <a:rPr lang="en-US" sz="1600" b="1" i="1" dirty="0" smtClean="0">
                <a:solidFill>
                  <a:prstClr val="black"/>
                </a:solidFill>
                <a:latin typeface="Times New Roman" pitchFamily="18" charset="0"/>
                <a:cs typeface="Times New Roman" pitchFamily="18" charset="0"/>
              </a:rPr>
              <a:t> 2012, 14:525540; http://dx.doi.org/10.1016/j.jmoldx.2012.04.006)</a:t>
            </a:r>
            <a:endParaRPr lang="en-US" sz="1600" dirty="0" smtClean="0">
              <a:solidFill>
                <a:prstClr val="black"/>
              </a:solidFill>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2" cstate="print"/>
          <a:srcRect/>
          <a:stretch>
            <a:fillRect/>
          </a:stretch>
        </p:blipFill>
        <p:spPr bwMode="auto">
          <a:xfrm>
            <a:off x="6553200" y="381000"/>
            <a:ext cx="2438400" cy="3238900"/>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3" cstate="print"/>
          <a:srcRect l="28500" t="31111" r="33000" b="25333"/>
          <a:stretch>
            <a:fillRect/>
          </a:stretch>
        </p:blipFill>
        <p:spPr bwMode="auto">
          <a:xfrm>
            <a:off x="76200" y="76199"/>
            <a:ext cx="6248400" cy="397625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The Potential of Tissue Based Analysis</a:t>
            </a:r>
            <a:endParaRPr lang="en-US" dirty="0">
              <a:solidFill>
                <a:schemeClr val="tx2"/>
              </a:solidFill>
            </a:endParaRPr>
          </a:p>
        </p:txBody>
      </p:sp>
      <p:sp>
        <p:nvSpPr>
          <p:cNvPr id="4" name="Slide Number Placeholder 3"/>
          <p:cNvSpPr>
            <a:spLocks noGrp="1"/>
          </p:cNvSpPr>
          <p:nvPr>
            <p:ph type="sldNum" sz="quarter" idx="10"/>
          </p:nvPr>
        </p:nvSpPr>
        <p:spPr/>
        <p:txBody>
          <a:bodyPr/>
          <a:lstStyle/>
          <a:p>
            <a:fld id="{2179B914-9453-44DC-94C2-6F7E52B1E2BD}" type="slidenum">
              <a:rPr lang="en-US" smtClean="0">
                <a:solidFill>
                  <a:srgbClr val="000000">
                    <a:lumMod val="65000"/>
                    <a:lumOff val="35000"/>
                  </a:srgbClr>
                </a:solidFill>
              </a:rPr>
              <a:pPr/>
              <a:t>46</a:t>
            </a:fld>
            <a:endParaRPr lang="en-US" dirty="0">
              <a:solidFill>
                <a:srgbClr val="000000">
                  <a:lumMod val="65000"/>
                  <a:lumOff val="35000"/>
                </a:srgbClr>
              </a:solidFill>
            </a:endParaRPr>
          </a:p>
        </p:txBody>
      </p:sp>
      <p:pic>
        <p:nvPicPr>
          <p:cNvPr id="5" name="Picture 4" descr="BBC News - Breast cancer rules rewritten in 'landmark' study.png"/>
          <p:cNvPicPr>
            <a:picLocks noChangeAspect="1"/>
          </p:cNvPicPr>
          <p:nvPr/>
        </p:nvPicPr>
        <p:blipFill>
          <a:blip r:embed="rId3" cstate="screen"/>
          <a:stretch>
            <a:fillRect/>
          </a:stretch>
        </p:blipFill>
        <p:spPr>
          <a:xfrm>
            <a:off x="3498195" y="1631189"/>
            <a:ext cx="5376863" cy="5226811"/>
          </a:xfrm>
          <a:prstGeom prst="rect">
            <a:avLst/>
          </a:prstGeom>
          <a:ln>
            <a:noFill/>
          </a:ln>
          <a:effectLst>
            <a:outerShdw blurRad="292100" dist="139700" dir="2700000" algn="tl" rotWithShape="0">
              <a:srgbClr val="333333">
                <a:alpha val="65000"/>
              </a:srgbClr>
            </a:outerShdw>
          </a:effectLst>
        </p:spPr>
      </p:pic>
      <p:pic>
        <p:nvPicPr>
          <p:cNvPr id="6" name="Picture 5" descr="The genomic and transcriptomic architecture of 2,000 breast tumours reveals novel subgroups - Nature - Nature Publishing Group.png"/>
          <p:cNvPicPr>
            <a:picLocks noChangeAspect="1"/>
          </p:cNvPicPr>
          <p:nvPr/>
        </p:nvPicPr>
        <p:blipFill>
          <a:blip r:embed="rId4" cstate="screen"/>
          <a:stretch>
            <a:fillRect/>
          </a:stretch>
        </p:blipFill>
        <p:spPr>
          <a:xfrm>
            <a:off x="255494" y="1237690"/>
            <a:ext cx="6172200" cy="51530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229600" cy="5663089"/>
          </a:xfrm>
          <a:prstGeom prst="rect">
            <a:avLst/>
          </a:prstGeom>
          <a:noFill/>
        </p:spPr>
        <p:txBody>
          <a:bodyPr wrap="square" rtlCol="0">
            <a:spAutoFit/>
          </a:bodyPr>
          <a:lstStyle/>
          <a:p>
            <a:pPr algn="ctr"/>
            <a:r>
              <a:rPr lang="en-US" sz="3600" b="1" dirty="0" smtClean="0">
                <a:solidFill>
                  <a:prstClr val="black"/>
                </a:solidFill>
              </a:rPr>
              <a:t>Basic Ethical Principles</a:t>
            </a:r>
          </a:p>
          <a:p>
            <a:pPr algn="ctr"/>
            <a:endParaRPr lang="en-US" sz="1200" b="1" dirty="0" smtClean="0">
              <a:solidFill>
                <a:prstClr val="black"/>
              </a:solidFill>
            </a:endParaRPr>
          </a:p>
          <a:p>
            <a:pPr algn="ctr"/>
            <a:r>
              <a:rPr lang="en-US" sz="3200" b="1" dirty="0" smtClean="0">
                <a:solidFill>
                  <a:prstClr val="black"/>
                </a:solidFill>
              </a:rPr>
              <a:t>Ideal of respect for persons</a:t>
            </a:r>
          </a:p>
          <a:p>
            <a:pPr>
              <a:buFont typeface="Arial" pitchFamily="34" charset="0"/>
              <a:buChar char="•"/>
            </a:pPr>
            <a:endParaRPr lang="en-US" sz="1200" b="1" dirty="0" smtClean="0">
              <a:solidFill>
                <a:prstClr val="black"/>
              </a:solidFill>
            </a:endParaRPr>
          </a:p>
          <a:p>
            <a:pPr>
              <a:buFont typeface="Arial" pitchFamily="34" charset="0"/>
              <a:buChar char="•"/>
            </a:pPr>
            <a:r>
              <a:rPr lang="en-US" sz="2800" b="1" dirty="0" smtClean="0">
                <a:solidFill>
                  <a:prstClr val="black"/>
                </a:solidFill>
              </a:rPr>
              <a:t>Public beneficence</a:t>
            </a:r>
          </a:p>
          <a:p>
            <a:pPr>
              <a:buFont typeface="Arial" pitchFamily="34" charset="0"/>
              <a:buChar char="•"/>
            </a:pPr>
            <a:endParaRPr lang="en-US" sz="2800" b="1" dirty="0" smtClean="0">
              <a:solidFill>
                <a:prstClr val="black"/>
              </a:solidFill>
            </a:endParaRPr>
          </a:p>
          <a:p>
            <a:pPr>
              <a:buFont typeface="Arial" pitchFamily="34" charset="0"/>
              <a:buChar char="•"/>
            </a:pPr>
            <a:r>
              <a:rPr lang="en-US" sz="2800" b="1" dirty="0" smtClean="0">
                <a:solidFill>
                  <a:prstClr val="black"/>
                </a:solidFill>
              </a:rPr>
              <a:t>Responsible stewardship</a:t>
            </a:r>
          </a:p>
          <a:p>
            <a:pPr>
              <a:buFont typeface="Arial" pitchFamily="34" charset="0"/>
              <a:buChar char="•"/>
            </a:pPr>
            <a:endParaRPr lang="en-US" sz="2800" b="1" dirty="0" smtClean="0">
              <a:solidFill>
                <a:prstClr val="black"/>
              </a:solidFill>
            </a:endParaRPr>
          </a:p>
          <a:p>
            <a:pPr>
              <a:buFont typeface="Arial" pitchFamily="34" charset="0"/>
              <a:buChar char="•"/>
            </a:pPr>
            <a:r>
              <a:rPr lang="en-US" sz="2800" b="1" dirty="0" smtClean="0">
                <a:solidFill>
                  <a:prstClr val="black"/>
                </a:solidFill>
              </a:rPr>
              <a:t>Intellectual freedom and responsibility</a:t>
            </a:r>
          </a:p>
          <a:p>
            <a:pPr>
              <a:buFont typeface="Arial" pitchFamily="34" charset="0"/>
              <a:buChar char="•"/>
            </a:pPr>
            <a:endParaRPr lang="en-US" sz="2800" b="1" dirty="0" smtClean="0">
              <a:solidFill>
                <a:prstClr val="black"/>
              </a:solidFill>
            </a:endParaRPr>
          </a:p>
          <a:p>
            <a:pPr>
              <a:buFont typeface="Arial" pitchFamily="34" charset="0"/>
              <a:buChar char="•"/>
            </a:pPr>
            <a:r>
              <a:rPr lang="en-US" sz="2800" b="1" dirty="0" smtClean="0">
                <a:solidFill>
                  <a:prstClr val="black"/>
                </a:solidFill>
              </a:rPr>
              <a:t>Democratic deliberation</a:t>
            </a:r>
          </a:p>
          <a:p>
            <a:pPr>
              <a:buFont typeface="Arial" pitchFamily="34" charset="0"/>
              <a:buChar char="•"/>
            </a:pPr>
            <a:endParaRPr lang="en-US" sz="2800" b="1" dirty="0" smtClean="0">
              <a:solidFill>
                <a:prstClr val="black"/>
              </a:solidFill>
            </a:endParaRPr>
          </a:p>
          <a:p>
            <a:pPr>
              <a:buFont typeface="Arial" pitchFamily="34" charset="0"/>
              <a:buChar char="•"/>
            </a:pPr>
            <a:r>
              <a:rPr lang="en-US" sz="2800" b="1" dirty="0" smtClean="0">
                <a:solidFill>
                  <a:prstClr val="black"/>
                </a:solidFill>
              </a:rPr>
              <a:t>Justice and fairness</a:t>
            </a:r>
          </a:p>
          <a:p>
            <a:endParaRPr lang="en-US" b="1" dirty="0" smtClean="0">
              <a:solidFill>
                <a:prstClr val="black"/>
              </a:solidFill>
            </a:endParaRPr>
          </a:p>
        </p:txBody>
      </p:sp>
      <p:sp>
        <p:nvSpPr>
          <p:cNvPr id="3" name="Line 8"/>
          <p:cNvSpPr>
            <a:spLocks noChangeShapeType="1"/>
          </p:cNvSpPr>
          <p:nvPr/>
        </p:nvSpPr>
        <p:spPr bwMode="auto">
          <a:xfrm>
            <a:off x="457200" y="914400"/>
            <a:ext cx="8329612" cy="0"/>
          </a:xfrm>
          <a:prstGeom prst="line">
            <a:avLst/>
          </a:prstGeom>
          <a:noFill/>
          <a:ln w="50800">
            <a:solidFill>
              <a:srgbClr val="33CCCC"/>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2438400"/>
          </a:xfrm>
        </p:spPr>
        <p:txBody>
          <a:bodyPr>
            <a:normAutofit/>
          </a:bodyPr>
          <a:lstStyle/>
          <a:p>
            <a:r>
              <a:rPr lang="en-US" b="1" dirty="0" smtClean="0">
                <a:solidFill>
                  <a:schemeClr val="tx1"/>
                </a:solidFill>
              </a:rPr>
              <a:t>Presidential Commission</a:t>
            </a:r>
          </a:p>
          <a:p>
            <a:r>
              <a:rPr lang="en-US" b="1" i="1" dirty="0" smtClean="0">
                <a:solidFill>
                  <a:schemeClr val="tx1"/>
                </a:solidFill>
              </a:rPr>
              <a:t>for the </a:t>
            </a:r>
            <a:r>
              <a:rPr lang="en-US" b="1" dirty="0" smtClean="0">
                <a:solidFill>
                  <a:schemeClr val="tx1"/>
                </a:solidFill>
              </a:rPr>
              <a:t>Study of Bioethical Issues</a:t>
            </a:r>
          </a:p>
          <a:p>
            <a:r>
              <a:rPr lang="en-US" sz="2200" b="1" dirty="0" smtClean="0">
                <a:solidFill>
                  <a:schemeClr val="tx1"/>
                </a:solidFill>
              </a:rPr>
              <a:t>Washington, DC</a:t>
            </a:r>
          </a:p>
          <a:p>
            <a:r>
              <a:rPr lang="en-US" sz="2200" b="1" dirty="0" smtClean="0">
                <a:solidFill>
                  <a:schemeClr val="tx1"/>
                </a:solidFill>
              </a:rPr>
              <a:t>October 2012</a:t>
            </a:r>
          </a:p>
          <a:p>
            <a:r>
              <a:rPr lang="en-US" sz="2200" b="1" dirty="0" smtClean="0">
                <a:solidFill>
                  <a:schemeClr val="tx1"/>
                </a:solidFill>
              </a:rPr>
              <a:t>http://www.bioethics.gov</a:t>
            </a:r>
            <a:endParaRPr lang="en-US" sz="2200" b="1" dirty="0">
              <a:solidFill>
                <a:schemeClr val="tx1"/>
              </a:solidFill>
            </a:endParaRPr>
          </a:p>
        </p:txBody>
      </p:sp>
      <p:pic>
        <p:nvPicPr>
          <p:cNvPr id="1026" name="Picture 2" descr="http://www.bioethics.gov/images/feature-photos/privacy-cover.png"/>
          <p:cNvPicPr>
            <a:picLocks noChangeAspect="1" noChangeArrowheads="1"/>
          </p:cNvPicPr>
          <p:nvPr/>
        </p:nvPicPr>
        <p:blipFill>
          <a:blip r:embed="rId2" cstate="print"/>
          <a:srcRect/>
          <a:stretch>
            <a:fillRect/>
          </a:stretch>
        </p:blipFill>
        <p:spPr bwMode="auto">
          <a:xfrm>
            <a:off x="2514600" y="533400"/>
            <a:ext cx="38100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lide1"/>
          <p:cNvPicPr>
            <a:picLocks noGrp="1" noChangeAspect="1" noChangeArrowheads="1"/>
          </p:cNvPicPr>
          <p:nvPr>
            <p:ph/>
          </p:nvPr>
        </p:nvPicPr>
        <p:blipFill>
          <a:blip r:embed="rId3" cstate="print"/>
          <a:srcRect/>
          <a:stretch>
            <a:fillRect/>
          </a:stretch>
        </p:blipFill>
        <p:spPr>
          <a:xfrm>
            <a:off x="0" y="-228600"/>
            <a:ext cx="9372600" cy="7499350"/>
          </a:xfrm>
          <a:noFill/>
        </p:spPr>
      </p:pic>
      <p:sp>
        <p:nvSpPr>
          <p:cNvPr id="3075" name="Text Box 3"/>
          <p:cNvSpPr txBox="1">
            <a:spLocks noChangeArrowheads="1"/>
          </p:cNvSpPr>
          <p:nvPr/>
        </p:nvSpPr>
        <p:spPr bwMode="auto">
          <a:xfrm>
            <a:off x="1524000" y="1066800"/>
            <a:ext cx="7620000" cy="4124325"/>
          </a:xfrm>
          <a:prstGeom prst="rect">
            <a:avLst/>
          </a:prstGeom>
          <a:noFill/>
          <a:ln w="9525">
            <a:noFill/>
            <a:miter lim="800000"/>
            <a:headEnd/>
            <a:tailEnd/>
          </a:ln>
        </p:spPr>
        <p:txBody>
          <a:bodyPr>
            <a:spAutoFit/>
          </a:bodyPr>
          <a:lstStyle/>
          <a:p>
            <a:pPr fontAlgn="base">
              <a:spcBef>
                <a:spcPct val="30000"/>
              </a:spcBef>
              <a:spcAft>
                <a:spcPct val="0"/>
              </a:spcAft>
            </a:pPr>
            <a:r>
              <a:rPr lang="en-US" sz="5400" dirty="0">
                <a:solidFill>
                  <a:srgbClr val="00B050"/>
                </a:solidFill>
                <a:latin typeface="Arial Black" pitchFamily="34" charset="0"/>
              </a:rPr>
              <a:t>	</a:t>
            </a:r>
            <a:r>
              <a:rPr lang="en-US" sz="4000" dirty="0">
                <a:solidFill>
                  <a:srgbClr val="FFFFFF"/>
                </a:solidFill>
                <a:latin typeface="Arial Black" pitchFamily="34" charset="0"/>
              </a:rPr>
              <a:t>International 	</a:t>
            </a:r>
          </a:p>
          <a:p>
            <a:pPr fontAlgn="base">
              <a:spcBef>
                <a:spcPct val="30000"/>
              </a:spcBef>
              <a:spcAft>
                <a:spcPct val="0"/>
              </a:spcAft>
            </a:pPr>
            <a:r>
              <a:rPr lang="en-US" sz="4000" dirty="0">
                <a:solidFill>
                  <a:srgbClr val="FFFFFF"/>
                </a:solidFill>
                <a:latin typeface="Arial Black" pitchFamily="34" charset="0"/>
              </a:rPr>
              <a:t>	Society for 	</a:t>
            </a:r>
          </a:p>
          <a:p>
            <a:pPr fontAlgn="base">
              <a:spcBef>
                <a:spcPct val="30000"/>
              </a:spcBef>
              <a:spcAft>
                <a:spcPct val="0"/>
              </a:spcAft>
            </a:pPr>
            <a:r>
              <a:rPr lang="en-US" sz="4000" dirty="0">
                <a:solidFill>
                  <a:srgbClr val="FFFFFF"/>
                </a:solidFill>
                <a:latin typeface="Arial Black" pitchFamily="34" charset="0"/>
              </a:rPr>
              <a:t>	Biological and 	</a:t>
            </a:r>
          </a:p>
          <a:p>
            <a:pPr fontAlgn="base">
              <a:spcBef>
                <a:spcPct val="30000"/>
              </a:spcBef>
              <a:spcAft>
                <a:spcPct val="0"/>
              </a:spcAft>
            </a:pPr>
            <a:r>
              <a:rPr lang="en-US" sz="4000" dirty="0">
                <a:solidFill>
                  <a:srgbClr val="FFFFFF"/>
                </a:solidFill>
                <a:latin typeface="Arial Black" pitchFamily="34" charset="0"/>
              </a:rPr>
              <a:t>	Environmental 	</a:t>
            </a:r>
          </a:p>
          <a:p>
            <a:pPr fontAlgn="base">
              <a:spcBef>
                <a:spcPct val="30000"/>
              </a:spcBef>
              <a:spcAft>
                <a:spcPct val="0"/>
              </a:spcAft>
            </a:pPr>
            <a:r>
              <a:rPr lang="en-US" sz="4000" dirty="0">
                <a:solidFill>
                  <a:srgbClr val="FFFFFF"/>
                </a:solidFill>
                <a:latin typeface="Arial Black" pitchFamily="34" charset="0"/>
              </a:rPr>
              <a:t>	Repositories</a:t>
            </a:r>
          </a:p>
        </p:txBody>
      </p:sp>
      <p:sp>
        <p:nvSpPr>
          <p:cNvPr id="3076" name="Text Box 4"/>
          <p:cNvSpPr txBox="1">
            <a:spLocks noChangeArrowheads="1"/>
          </p:cNvSpPr>
          <p:nvPr/>
        </p:nvSpPr>
        <p:spPr bwMode="auto">
          <a:xfrm>
            <a:off x="2895600" y="3429000"/>
            <a:ext cx="4267200" cy="369888"/>
          </a:xfrm>
          <a:prstGeom prst="rect">
            <a:avLst/>
          </a:prstGeom>
          <a:noFill/>
          <a:ln w="9525">
            <a:noFill/>
            <a:miter lim="800000"/>
            <a:headEnd/>
            <a:tailEnd/>
          </a:ln>
        </p:spPr>
        <p:txBody>
          <a:bodyPr>
            <a:spAutoFit/>
          </a:bodyPr>
          <a:lstStyle/>
          <a:p>
            <a:pPr eaLnBrk="0" fontAlgn="base" hangingPunct="0">
              <a:spcBef>
                <a:spcPct val="50000"/>
              </a:spcBef>
              <a:spcAft>
                <a:spcPct val="0"/>
              </a:spcAft>
            </a:pPr>
            <a:endParaRPr lang="en-US">
              <a:solidFill>
                <a:srgbClr val="005856"/>
              </a:solidFill>
            </a:endParaRPr>
          </a:p>
        </p:txBody>
      </p:sp>
      <p:pic>
        <p:nvPicPr>
          <p:cNvPr id="3077" name="Picture 5" descr="asiplogo.jpg"/>
          <p:cNvPicPr>
            <a:picLocks noChangeAspect="1"/>
          </p:cNvPicPr>
          <p:nvPr/>
        </p:nvPicPr>
        <p:blipFill>
          <a:blip r:embed="rId4" cstate="print"/>
          <a:srcRect/>
          <a:stretch>
            <a:fillRect/>
          </a:stretch>
        </p:blipFill>
        <p:spPr bwMode="auto">
          <a:xfrm>
            <a:off x="6934200" y="6292850"/>
            <a:ext cx="1981200" cy="565150"/>
          </a:xfrm>
          <a:prstGeom prst="rect">
            <a:avLst/>
          </a:prstGeom>
          <a:noFill/>
          <a:ln w="9525">
            <a:noFill/>
            <a:miter lim="800000"/>
            <a:headEnd/>
            <a:tailEnd/>
          </a:ln>
        </p:spPr>
      </p:pic>
      <p:sp>
        <p:nvSpPr>
          <p:cNvPr id="3078" name="TextBox 6"/>
          <p:cNvSpPr txBox="1">
            <a:spLocks noChangeArrowheads="1"/>
          </p:cNvSpPr>
          <p:nvPr/>
        </p:nvSpPr>
        <p:spPr bwMode="auto">
          <a:xfrm>
            <a:off x="762000" y="6581775"/>
            <a:ext cx="6248400" cy="307777"/>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en-US" sz="1400" b="1" dirty="0">
                <a:solidFill>
                  <a:srgbClr val="FFFFFF"/>
                </a:solidFill>
              </a:rPr>
              <a:t>A Division of American Society for Investigative Pathology </a:t>
            </a:r>
          </a:p>
        </p:txBody>
      </p:sp>
      <p:sp>
        <p:nvSpPr>
          <p:cNvPr id="8" name="TextBox 7"/>
          <p:cNvSpPr txBox="1"/>
          <p:nvPr/>
        </p:nvSpPr>
        <p:spPr>
          <a:xfrm>
            <a:off x="3581400" y="5029200"/>
            <a:ext cx="5562600" cy="1538883"/>
          </a:xfrm>
          <a:prstGeom prst="rect">
            <a:avLst/>
          </a:prstGeom>
          <a:noFill/>
        </p:spPr>
        <p:txBody>
          <a:bodyPr wrap="square" rtlCol="0">
            <a:spAutoFit/>
          </a:bodyPr>
          <a:lstStyle/>
          <a:p>
            <a:pPr eaLnBrk="0" fontAlgn="base" hangingPunct="0">
              <a:spcBef>
                <a:spcPct val="0"/>
              </a:spcBef>
              <a:spcAft>
                <a:spcPct val="0"/>
              </a:spcAft>
            </a:pPr>
            <a:r>
              <a:rPr lang="en-US" sz="2900" b="1" dirty="0" smtClean="0">
                <a:solidFill>
                  <a:srgbClr val="FFFFFF"/>
                </a:solidFill>
                <a:latin typeface="Arial"/>
              </a:rPr>
              <a:t>Communication among Repositories across the Globe</a:t>
            </a:r>
          </a:p>
          <a:p>
            <a:pPr eaLnBrk="0" fontAlgn="base" hangingPunct="0">
              <a:spcBef>
                <a:spcPct val="0"/>
              </a:spcBef>
              <a:spcAft>
                <a:spcPct val="0"/>
              </a:spcAft>
            </a:pPr>
            <a:endParaRPr lang="en-US" b="1" dirty="0" smtClean="0">
              <a:solidFill>
                <a:srgbClr val="005856"/>
              </a:solidFill>
            </a:endParaRPr>
          </a:p>
          <a:p>
            <a:pPr eaLnBrk="0" fontAlgn="base" hangingPunct="0">
              <a:spcBef>
                <a:spcPct val="0"/>
              </a:spcBef>
              <a:spcAft>
                <a:spcPct val="0"/>
              </a:spcAft>
            </a:pPr>
            <a:endParaRPr lang="en-US" dirty="0">
              <a:solidFill>
                <a:srgbClr val="005856"/>
              </a:solidFill>
            </a:endParaRPr>
          </a:p>
        </p:txBody>
      </p:sp>
      <p:sp>
        <p:nvSpPr>
          <p:cNvPr id="11" name="TextBox 10"/>
          <p:cNvSpPr txBox="1"/>
          <p:nvPr/>
        </p:nvSpPr>
        <p:spPr>
          <a:xfrm>
            <a:off x="3657600" y="6019800"/>
            <a:ext cx="3179075" cy="523220"/>
          </a:xfrm>
          <a:prstGeom prst="rect">
            <a:avLst/>
          </a:prstGeom>
          <a:noFill/>
        </p:spPr>
        <p:txBody>
          <a:bodyPr wrap="none" rtlCol="0">
            <a:spAutoFit/>
          </a:bodyPr>
          <a:lstStyle/>
          <a:p>
            <a:r>
              <a:rPr lang="en-US" sz="2800" b="1" dirty="0" smtClean="0">
                <a:solidFill>
                  <a:schemeClr val="bg1"/>
                </a:solidFill>
              </a:rPr>
              <a:t>www.isber.org</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8229600" cy="4678204"/>
          </a:xfrm>
          <a:prstGeom prst="rect">
            <a:avLst/>
          </a:prstGeom>
          <a:noFill/>
        </p:spPr>
        <p:txBody>
          <a:bodyPr wrap="square" rtlCol="0">
            <a:spAutoFit/>
          </a:bodyPr>
          <a:lstStyle/>
          <a:p>
            <a:pPr algn="ctr"/>
            <a:r>
              <a:rPr lang="en-US" sz="3600" b="1" dirty="0" smtClean="0">
                <a:solidFill>
                  <a:prstClr val="black"/>
                </a:solidFill>
              </a:rPr>
              <a:t>Clinical Diagnostic Genome </a:t>
            </a:r>
            <a:r>
              <a:rPr lang="en-US" sz="3600" b="1" dirty="0" smtClean="0">
                <a:solidFill>
                  <a:prstClr val="black"/>
                </a:solidFill>
              </a:rPr>
              <a:t>Sequencing</a:t>
            </a:r>
            <a:endParaRPr lang="en-US" sz="3600" b="1" dirty="0" smtClean="0">
              <a:solidFill>
                <a:prstClr val="black"/>
              </a:solidFill>
            </a:endParaRPr>
          </a:p>
          <a:p>
            <a:pPr algn="ctr"/>
            <a:endParaRPr lang="en-US" sz="3200" b="1" dirty="0" smtClean="0">
              <a:solidFill>
                <a:prstClr val="black"/>
              </a:solidFill>
            </a:endParaRPr>
          </a:p>
          <a:p>
            <a:pPr algn="ctr"/>
            <a:endParaRPr lang="en-US" sz="3200" b="1" dirty="0" smtClean="0">
              <a:solidFill>
                <a:prstClr val="black"/>
              </a:solidFill>
            </a:endParaRPr>
          </a:p>
          <a:p>
            <a:r>
              <a:rPr lang="en-US" sz="3600" b="1" dirty="0" smtClean="0">
                <a:solidFill>
                  <a:prstClr val="black"/>
                </a:solidFill>
              </a:rPr>
              <a:t>The introduction of high-throughput, next-generation sequencing (NGS) in 2005 heralded a critical and </a:t>
            </a:r>
            <a:r>
              <a:rPr lang="en-US" sz="3600" b="1" u="sng" dirty="0" smtClean="0">
                <a:solidFill>
                  <a:prstClr val="black"/>
                </a:solidFill>
              </a:rPr>
              <a:t>transformative</a:t>
            </a:r>
            <a:r>
              <a:rPr lang="en-US" sz="3600" b="1" dirty="0" smtClean="0">
                <a:solidFill>
                  <a:prstClr val="black"/>
                </a:solidFill>
              </a:rPr>
              <a:t> step in the history of DNA sequencing.</a:t>
            </a:r>
          </a:p>
          <a:p>
            <a:endParaRPr lang="en-US" sz="3600" b="1" dirty="0" smtClean="0">
              <a:solidFill>
                <a:prstClr val="black"/>
              </a:solidFill>
            </a:endParaRPr>
          </a:p>
          <a:p>
            <a:endParaRPr lang="en-US" b="1" dirty="0" smtClean="0">
              <a:solidFill>
                <a:prstClr val="black"/>
              </a:solidFill>
            </a:endParaRPr>
          </a:p>
        </p:txBody>
      </p:sp>
      <p:sp>
        <p:nvSpPr>
          <p:cNvPr id="3" name="Line 4"/>
          <p:cNvSpPr>
            <a:spLocks noChangeShapeType="1"/>
          </p:cNvSpPr>
          <p:nvPr/>
        </p:nvSpPr>
        <p:spPr bwMode="auto">
          <a:xfrm>
            <a:off x="381000" y="12954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p:txBody>
          <a:bodyPr/>
          <a:lstStyle/>
          <a:p>
            <a:pPr eaLnBrk="1" hangingPunct="1">
              <a:defRPr/>
            </a:pPr>
            <a:endParaRPr lang="en-US" smtClean="0"/>
          </a:p>
        </p:txBody>
      </p:sp>
      <p:pic>
        <p:nvPicPr>
          <p:cNvPr id="6147" name="Picture 4" descr="Slide3"/>
          <p:cNvPicPr>
            <a:picLocks noGrp="1" noChangeAspect="1" noChangeArrowheads="1"/>
          </p:cNvPicPr>
          <p:nvPr>
            <p:ph idx="4294967295"/>
          </p:nvPr>
        </p:nvPicPr>
        <p:blipFill>
          <a:blip r:embed="rId3" cstate="print"/>
          <a:srcRect/>
          <a:stretch>
            <a:fillRect/>
          </a:stretch>
        </p:blipFill>
        <p:spPr>
          <a:xfrm>
            <a:off x="0" y="0"/>
            <a:ext cx="9372600" cy="6858000"/>
          </a:xfrm>
          <a:noFill/>
        </p:spPr>
      </p:pic>
      <p:sp>
        <p:nvSpPr>
          <p:cNvPr id="66565" name="Rectangle 5"/>
          <p:cNvSpPr>
            <a:spLocks noChangeArrowheads="1"/>
          </p:cNvSpPr>
          <p:nvPr/>
        </p:nvSpPr>
        <p:spPr bwMode="auto">
          <a:xfrm>
            <a:off x="838200" y="1436688"/>
            <a:ext cx="7848600" cy="479425"/>
          </a:xfrm>
          <a:prstGeom prst="rect">
            <a:avLst/>
          </a:prstGeom>
          <a:noFill/>
          <a:ln w="9525">
            <a:noFill/>
            <a:miter lim="800000"/>
            <a:headEnd/>
            <a:tailEnd/>
          </a:ln>
          <a:effectLst/>
        </p:spPr>
        <p:txBody>
          <a:bodyPr>
            <a:spAutoFit/>
          </a:bodyPr>
          <a:lstStyle/>
          <a:p>
            <a:pPr fontAlgn="base">
              <a:lnSpc>
                <a:spcPct val="90000"/>
              </a:lnSpc>
              <a:spcBef>
                <a:spcPct val="50000"/>
              </a:spcBef>
              <a:spcAft>
                <a:spcPct val="0"/>
              </a:spcAft>
              <a:buClr>
                <a:srgbClr val="1ACE9F"/>
              </a:buClr>
              <a:buSzPct val="60000"/>
              <a:buFont typeface="Wingdings" pitchFamily="2" charset="2"/>
              <a:buNone/>
              <a:defRPr/>
            </a:pPr>
            <a:endParaRPr lang="en-US" sz="2800">
              <a:solidFill>
                <a:srgbClr val="005856"/>
              </a:solidFill>
              <a:effectLst>
                <a:outerShdw blurRad="38100" dist="38100" dir="2700000" algn="tl">
                  <a:srgbClr val="000000"/>
                </a:outerShdw>
              </a:effectLst>
              <a:latin typeface="Arial Black" pitchFamily="34" charset="0"/>
            </a:endParaRPr>
          </a:p>
        </p:txBody>
      </p:sp>
      <p:sp>
        <p:nvSpPr>
          <p:cNvPr id="7" name="Title 6"/>
          <p:cNvSpPr>
            <a:spLocks noGrp="1"/>
          </p:cNvSpPr>
          <p:nvPr>
            <p:ph type="title"/>
          </p:nvPr>
        </p:nvSpPr>
        <p:spPr>
          <a:xfrm>
            <a:off x="457200" y="1219200"/>
            <a:ext cx="8229600" cy="5894388"/>
          </a:xfrm>
        </p:spPr>
        <p:txBody>
          <a:bodyPr/>
          <a:lstStyle/>
          <a:p>
            <a:pPr>
              <a:defRPr/>
            </a:pPr>
            <a:r>
              <a:rPr lang="en-US" b="1" dirty="0" smtClean="0">
                <a:solidFill>
                  <a:srgbClr val="FFFF00"/>
                </a:solidFill>
              </a:rPr>
              <a:t>ISBER’s Mission </a:t>
            </a:r>
            <a:r>
              <a:rPr lang="en-US" dirty="0" smtClean="0"/>
              <a:t/>
            </a:r>
            <a:br>
              <a:rPr lang="en-US" dirty="0" smtClean="0"/>
            </a:br>
            <a:r>
              <a:rPr lang="en-US" dirty="0" smtClean="0">
                <a:solidFill>
                  <a:schemeClr val="bg1"/>
                </a:solidFill>
              </a:rPr>
              <a:t>ISBER creates opportunities for sharing ideas internationally and harmonizing approaches to evolving challenges in </a:t>
            </a:r>
            <a:r>
              <a:rPr lang="en-US" dirty="0" err="1" smtClean="0">
                <a:solidFill>
                  <a:schemeClr val="bg1"/>
                </a:solidFill>
              </a:rPr>
              <a:t>biobanking</a:t>
            </a:r>
            <a:r>
              <a:rPr lang="en-US" dirty="0" smtClean="0">
                <a:solidFill>
                  <a:schemeClr val="bg1"/>
                </a:solidFill>
              </a:rPr>
              <a:t> and repository operation. </a:t>
            </a:r>
            <a:r>
              <a:rPr lang="en-US" dirty="0" smtClean="0">
                <a:solidFill>
                  <a:schemeClr val="bg1"/>
                </a:solidFill>
              </a:rPr>
              <a:t/>
            </a:r>
            <a:br>
              <a:rPr lang="en-US" dirty="0" smtClean="0">
                <a:solidFill>
                  <a:schemeClr val="bg1"/>
                </a:solidFill>
              </a:rPr>
            </a:br>
            <a:r>
              <a:rPr lang="en-US" sz="2400" dirty="0" smtClean="0"/>
              <a:t/>
            </a:r>
            <a:br>
              <a:rPr lang="en-US" sz="2400" dirty="0" smtClean="0"/>
            </a:br>
            <a:r>
              <a:rPr lang="en-US" sz="2400" dirty="0" smtClean="0"/>
              <a:t/>
            </a:r>
            <a:br>
              <a:rPr lang="en-US" sz="2400" dirty="0" smtClean="0"/>
            </a:br>
            <a:endParaRPr lang="en-US" dirty="0" smtClean="0"/>
          </a:p>
        </p:txBody>
      </p:sp>
      <p:pic>
        <p:nvPicPr>
          <p:cNvPr id="6150" name="Picture 2"/>
          <p:cNvPicPr>
            <a:picLocks noChangeAspect="1" noChangeArrowheads="1"/>
          </p:cNvPicPr>
          <p:nvPr/>
        </p:nvPicPr>
        <p:blipFill>
          <a:blip r:embed="rId4" cstate="print"/>
          <a:srcRect t="15137" r="3534" b="66042"/>
          <a:stretch>
            <a:fillRect/>
          </a:stretch>
        </p:blipFill>
        <p:spPr bwMode="auto">
          <a:xfrm>
            <a:off x="0" y="0"/>
            <a:ext cx="93726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600" b="1" dirty="0" smtClean="0"/>
              <a:t>Definitions</a:t>
            </a:r>
            <a:endParaRPr lang="en-US" sz="3600" b="1" dirty="0"/>
          </a:p>
        </p:txBody>
      </p:sp>
      <p:sp>
        <p:nvSpPr>
          <p:cNvPr id="3" name="Subtitle 2"/>
          <p:cNvSpPr>
            <a:spLocks noGrp="1"/>
          </p:cNvSpPr>
          <p:nvPr>
            <p:ph type="subTitle" idx="1"/>
          </p:nvPr>
        </p:nvSpPr>
        <p:spPr>
          <a:xfrm>
            <a:off x="1371600" y="1600200"/>
            <a:ext cx="6400800" cy="4572000"/>
          </a:xfrm>
        </p:spPr>
        <p:txBody>
          <a:bodyPr>
            <a:normAutofit fontScale="70000" lnSpcReduction="20000"/>
          </a:bodyPr>
          <a:lstStyle/>
          <a:p>
            <a:pPr algn="l">
              <a:buFont typeface="Arial" pitchFamily="34" charset="0"/>
              <a:buChar char="•"/>
            </a:pPr>
            <a:r>
              <a:rPr lang="en-US" sz="2800" b="1" dirty="0" smtClean="0">
                <a:solidFill>
                  <a:schemeClr val="tx1"/>
                </a:solidFill>
              </a:rPr>
              <a:t>Human genome- the “whole genome” of a human consists of 3 gigabytes of information</a:t>
            </a:r>
          </a:p>
          <a:p>
            <a:pPr lvl="1" algn="l">
              <a:buFont typeface="Arial" pitchFamily="34" charset="0"/>
              <a:buChar char="•"/>
            </a:pPr>
            <a:r>
              <a:rPr lang="en-US" sz="2400" b="1" dirty="0" smtClean="0">
                <a:solidFill>
                  <a:schemeClr val="tx1"/>
                </a:solidFill>
              </a:rPr>
              <a:t>3 billion base pairs of DNA</a:t>
            </a:r>
          </a:p>
          <a:p>
            <a:pPr lvl="1" algn="l">
              <a:buFont typeface="Arial" pitchFamily="34" charset="0"/>
              <a:buChar char="•"/>
            </a:pPr>
            <a:r>
              <a:rPr lang="en-US" sz="2400" b="1" dirty="0" smtClean="0">
                <a:solidFill>
                  <a:schemeClr val="tx1"/>
                </a:solidFill>
              </a:rPr>
              <a:t>46 chromosomes (diploid genome)</a:t>
            </a:r>
          </a:p>
          <a:p>
            <a:pPr lvl="1" algn="l">
              <a:buFont typeface="Arial" pitchFamily="34" charset="0"/>
              <a:buChar char="•"/>
            </a:pPr>
            <a:r>
              <a:rPr lang="en-US" sz="2400" b="1" dirty="0" smtClean="0">
                <a:solidFill>
                  <a:schemeClr val="tx1"/>
                </a:solidFill>
              </a:rPr>
              <a:t>Approximately 98% is “</a:t>
            </a:r>
            <a:r>
              <a:rPr lang="en-US" sz="2400" b="1" dirty="0" err="1" smtClean="0">
                <a:solidFill>
                  <a:schemeClr val="tx1"/>
                </a:solidFill>
              </a:rPr>
              <a:t>intergenic</a:t>
            </a:r>
            <a:r>
              <a:rPr lang="en-US" sz="2400" b="1" dirty="0" smtClean="0">
                <a:solidFill>
                  <a:schemeClr val="tx1"/>
                </a:solidFill>
              </a:rPr>
              <a:t>”</a:t>
            </a:r>
          </a:p>
          <a:p>
            <a:pPr lvl="2" algn="l">
              <a:buFont typeface="Arial" pitchFamily="34" charset="0"/>
              <a:buChar char="•"/>
            </a:pPr>
            <a:r>
              <a:rPr lang="en-US" sz="2000" b="1" dirty="0" smtClean="0">
                <a:solidFill>
                  <a:schemeClr val="tx1"/>
                </a:solidFill>
              </a:rPr>
              <a:t>“between genes”</a:t>
            </a:r>
          </a:p>
          <a:p>
            <a:pPr lvl="2" algn="l">
              <a:buFont typeface="Arial" pitchFamily="34" charset="0"/>
              <a:buChar char="•"/>
            </a:pPr>
            <a:r>
              <a:rPr lang="en-US" sz="2000" b="1" dirty="0" smtClean="0">
                <a:solidFill>
                  <a:schemeClr val="tx1"/>
                </a:solidFill>
              </a:rPr>
              <a:t>Junk DNA?</a:t>
            </a:r>
          </a:p>
          <a:p>
            <a:pPr lvl="2" algn="l">
              <a:buFont typeface="Arial" pitchFamily="34" charset="0"/>
              <a:buChar char="•"/>
            </a:pPr>
            <a:r>
              <a:rPr lang="en-US" sz="2000" b="1" dirty="0" smtClean="0">
                <a:solidFill>
                  <a:schemeClr val="tx1"/>
                </a:solidFill>
              </a:rPr>
              <a:t>Does not encode proteins</a:t>
            </a:r>
          </a:p>
          <a:p>
            <a:pPr algn="l">
              <a:buFont typeface="Arial" pitchFamily="34" charset="0"/>
              <a:buChar char="•"/>
            </a:pPr>
            <a:r>
              <a:rPr lang="en-US" b="1" dirty="0" smtClean="0">
                <a:solidFill>
                  <a:schemeClr val="tx1"/>
                </a:solidFill>
              </a:rPr>
              <a:t>Human </a:t>
            </a:r>
            <a:r>
              <a:rPr lang="en-US" b="1" dirty="0" err="1" smtClean="0">
                <a:solidFill>
                  <a:schemeClr val="tx1"/>
                </a:solidFill>
              </a:rPr>
              <a:t>exome</a:t>
            </a:r>
            <a:endParaRPr lang="en-US" b="1" dirty="0" smtClean="0">
              <a:solidFill>
                <a:schemeClr val="tx1"/>
              </a:solidFill>
            </a:endParaRPr>
          </a:p>
          <a:p>
            <a:pPr lvl="1" algn="l">
              <a:buFont typeface="Arial" pitchFamily="34" charset="0"/>
              <a:buChar char="•"/>
            </a:pPr>
            <a:r>
              <a:rPr lang="en-US" b="1" dirty="0" smtClean="0">
                <a:solidFill>
                  <a:schemeClr val="tx1"/>
                </a:solidFill>
              </a:rPr>
              <a:t>2% of the genome </a:t>
            </a:r>
          </a:p>
          <a:p>
            <a:pPr lvl="1" algn="l">
              <a:buFont typeface="Arial" pitchFamily="34" charset="0"/>
              <a:buChar char="•"/>
            </a:pPr>
            <a:r>
              <a:rPr lang="en-US" b="1" dirty="0" smtClean="0">
                <a:solidFill>
                  <a:schemeClr val="tx1"/>
                </a:solidFill>
              </a:rPr>
              <a:t>22,000 pairs of genes</a:t>
            </a:r>
          </a:p>
          <a:p>
            <a:pPr lvl="1" algn="l">
              <a:buFont typeface="Arial" pitchFamily="34" charset="0"/>
              <a:buChar char="•"/>
            </a:pPr>
            <a:r>
              <a:rPr lang="en-US" b="1" dirty="0" smtClean="0">
                <a:solidFill>
                  <a:schemeClr val="tx1"/>
                </a:solidFill>
              </a:rPr>
              <a:t>On average, there are 8 </a:t>
            </a:r>
            <a:r>
              <a:rPr lang="en-US" b="1" dirty="0" err="1" smtClean="0">
                <a:solidFill>
                  <a:schemeClr val="tx1"/>
                </a:solidFill>
              </a:rPr>
              <a:t>exons</a:t>
            </a:r>
            <a:r>
              <a:rPr lang="en-US" b="1" dirty="0" smtClean="0">
                <a:solidFill>
                  <a:schemeClr val="tx1"/>
                </a:solidFill>
              </a:rPr>
              <a:t> (protein-encoding segments) per gene = 176,000 </a:t>
            </a:r>
            <a:r>
              <a:rPr lang="en-US" b="1" dirty="0" err="1" smtClean="0">
                <a:solidFill>
                  <a:schemeClr val="tx1"/>
                </a:solidFill>
              </a:rPr>
              <a:t>exons</a:t>
            </a:r>
            <a:endParaRPr lang="en-US" b="1" dirty="0" smtClean="0">
              <a:solidFill>
                <a:schemeClr val="tx1"/>
              </a:solidFill>
            </a:endParaRPr>
          </a:p>
          <a:p>
            <a:pPr algn="l">
              <a:buFont typeface="Arial" pitchFamily="34" charset="0"/>
              <a:buChar char="•"/>
            </a:pPr>
            <a:r>
              <a:rPr lang="en-US" b="1" dirty="0" smtClean="0">
                <a:solidFill>
                  <a:schemeClr val="tx1"/>
                </a:solidFill>
              </a:rPr>
              <a:t>Human </a:t>
            </a:r>
            <a:r>
              <a:rPr lang="en-US" b="1" dirty="0" err="1" smtClean="0">
                <a:solidFill>
                  <a:schemeClr val="tx1"/>
                </a:solidFill>
              </a:rPr>
              <a:t>transcriptome</a:t>
            </a:r>
            <a:r>
              <a:rPr lang="en-US" b="1" dirty="0" smtClean="0">
                <a:solidFill>
                  <a:schemeClr val="tx1"/>
                </a:solidFill>
              </a:rPr>
              <a:t> (DNA&gt; RNA&gt; protein)</a:t>
            </a:r>
          </a:p>
          <a:p>
            <a:pPr lvl="1" algn="l">
              <a:buFont typeface="Arial" pitchFamily="34" charset="0"/>
              <a:buChar char="•"/>
            </a:pPr>
            <a:r>
              <a:rPr lang="en-US" b="1" dirty="0" smtClean="0">
                <a:solidFill>
                  <a:schemeClr val="tx1"/>
                </a:solidFill>
              </a:rPr>
              <a:t>The expressed RNA transcripts of genes</a:t>
            </a:r>
          </a:p>
          <a:p>
            <a:pPr lvl="1" algn="l">
              <a:buFont typeface="Arial" pitchFamily="34" charset="0"/>
              <a:buChar char="•"/>
            </a:pPr>
            <a:r>
              <a:rPr lang="en-US" b="1" dirty="0" smtClean="0">
                <a:solidFill>
                  <a:schemeClr val="tx1"/>
                </a:solidFill>
              </a:rPr>
              <a:t>What a cell is doing at a particular point in time</a:t>
            </a:r>
          </a:p>
        </p:txBody>
      </p:sp>
      <p:sp>
        <p:nvSpPr>
          <p:cNvPr id="4" name="Line 4"/>
          <p:cNvSpPr>
            <a:spLocks noChangeShapeType="1"/>
          </p:cNvSpPr>
          <p:nvPr/>
        </p:nvSpPr>
        <p:spPr bwMode="auto">
          <a:xfrm>
            <a:off x="609600" y="13716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600" b="1" dirty="0" smtClean="0"/>
              <a:t>Definitions</a:t>
            </a:r>
            <a:endParaRPr lang="en-US" sz="3600" b="1" dirty="0"/>
          </a:p>
        </p:txBody>
      </p:sp>
      <p:sp>
        <p:nvSpPr>
          <p:cNvPr id="3" name="Subtitle 2"/>
          <p:cNvSpPr>
            <a:spLocks noGrp="1"/>
          </p:cNvSpPr>
          <p:nvPr>
            <p:ph type="subTitle" idx="1"/>
          </p:nvPr>
        </p:nvSpPr>
        <p:spPr>
          <a:xfrm>
            <a:off x="533400" y="1600200"/>
            <a:ext cx="8229600" cy="4572000"/>
          </a:xfrm>
        </p:spPr>
        <p:txBody>
          <a:bodyPr>
            <a:normAutofit fontScale="77500" lnSpcReduction="20000"/>
          </a:bodyPr>
          <a:lstStyle/>
          <a:p>
            <a:pPr algn="l">
              <a:buFont typeface="Arial" pitchFamily="34" charset="0"/>
              <a:buChar char="•"/>
            </a:pPr>
            <a:r>
              <a:rPr lang="en-US" b="1" dirty="0" smtClean="0">
                <a:solidFill>
                  <a:srgbClr val="FF0000"/>
                </a:solidFill>
              </a:rPr>
              <a:t>Genotype</a:t>
            </a:r>
            <a:r>
              <a:rPr lang="en-US" b="1" dirty="0" smtClean="0">
                <a:solidFill>
                  <a:schemeClr val="tx1"/>
                </a:solidFill>
              </a:rPr>
              <a:t> – what the cell is capable of doing</a:t>
            </a:r>
          </a:p>
          <a:p>
            <a:pPr lvl="1" algn="l">
              <a:buFont typeface="Arial" pitchFamily="34" charset="0"/>
              <a:buChar char="•"/>
            </a:pPr>
            <a:r>
              <a:rPr lang="en-US" b="1" dirty="0" smtClean="0">
                <a:solidFill>
                  <a:schemeClr val="tx1"/>
                </a:solidFill>
              </a:rPr>
              <a:t>Genome analysis</a:t>
            </a:r>
            <a:endParaRPr lang="en-US" b="1" dirty="0" smtClean="0">
              <a:solidFill>
                <a:schemeClr val="tx1"/>
              </a:solidFill>
            </a:endParaRPr>
          </a:p>
          <a:p>
            <a:pPr algn="l">
              <a:buFont typeface="Arial" pitchFamily="34" charset="0"/>
              <a:buChar char="•"/>
            </a:pPr>
            <a:r>
              <a:rPr lang="en-US" b="1" dirty="0" smtClean="0">
                <a:solidFill>
                  <a:srgbClr val="FF0000"/>
                </a:solidFill>
              </a:rPr>
              <a:t>Phenotype</a:t>
            </a:r>
            <a:r>
              <a:rPr lang="en-US" b="1" dirty="0" smtClean="0">
                <a:solidFill>
                  <a:schemeClr val="tx1"/>
                </a:solidFill>
              </a:rPr>
              <a:t>- what the cell is doing</a:t>
            </a:r>
          </a:p>
          <a:p>
            <a:pPr lvl="1" algn="l">
              <a:buFont typeface="Arial" pitchFamily="34" charset="0"/>
              <a:buChar char="•"/>
            </a:pPr>
            <a:r>
              <a:rPr lang="en-US" b="1" dirty="0" smtClean="0">
                <a:solidFill>
                  <a:schemeClr val="tx1"/>
                </a:solidFill>
              </a:rPr>
              <a:t>Proteomic analysis (proteins)</a:t>
            </a:r>
          </a:p>
          <a:p>
            <a:pPr algn="l">
              <a:buFont typeface="Arial" pitchFamily="34" charset="0"/>
              <a:buChar char="•"/>
            </a:pPr>
            <a:r>
              <a:rPr lang="en-US" b="1" dirty="0" err="1" smtClean="0">
                <a:solidFill>
                  <a:schemeClr val="tx1"/>
                </a:solidFill>
              </a:rPr>
              <a:t>Germline</a:t>
            </a:r>
            <a:r>
              <a:rPr lang="en-US" b="1" dirty="0" smtClean="0">
                <a:solidFill>
                  <a:schemeClr val="tx1"/>
                </a:solidFill>
              </a:rPr>
              <a:t> or somatic?</a:t>
            </a:r>
          </a:p>
          <a:p>
            <a:pPr lvl="1" algn="l">
              <a:buFont typeface="Arial" pitchFamily="34" charset="0"/>
              <a:buChar char="•"/>
            </a:pPr>
            <a:r>
              <a:rPr lang="en-US" b="1" dirty="0" err="1" smtClean="0">
                <a:solidFill>
                  <a:srgbClr val="FF0000"/>
                </a:solidFill>
              </a:rPr>
              <a:t>Germline</a:t>
            </a:r>
            <a:r>
              <a:rPr lang="en-US" b="1" dirty="0" smtClean="0">
                <a:solidFill>
                  <a:schemeClr val="tx1"/>
                </a:solidFill>
              </a:rPr>
              <a:t>- </a:t>
            </a:r>
          </a:p>
          <a:p>
            <a:pPr lvl="2" algn="l">
              <a:buFont typeface="Arial" pitchFamily="34" charset="0"/>
              <a:buChar char="•"/>
            </a:pPr>
            <a:r>
              <a:rPr lang="en-US" b="1" dirty="0" smtClean="0">
                <a:solidFill>
                  <a:schemeClr val="tx1"/>
                </a:solidFill>
              </a:rPr>
              <a:t>Inheritability</a:t>
            </a:r>
          </a:p>
          <a:p>
            <a:pPr lvl="2" algn="l">
              <a:buFont typeface="Arial" pitchFamily="34" charset="0"/>
              <a:buChar char="•"/>
            </a:pPr>
            <a:r>
              <a:rPr lang="en-US" b="1" dirty="0" smtClean="0">
                <a:solidFill>
                  <a:schemeClr val="tx1"/>
                </a:solidFill>
              </a:rPr>
              <a:t>Implications for immediate and extended family</a:t>
            </a:r>
          </a:p>
          <a:p>
            <a:pPr lvl="2" algn="l">
              <a:buFont typeface="Arial" pitchFamily="34" charset="0"/>
              <a:buChar char="•"/>
            </a:pPr>
            <a:r>
              <a:rPr lang="en-US" b="1" dirty="0" smtClean="0">
                <a:solidFill>
                  <a:schemeClr val="tx1"/>
                </a:solidFill>
              </a:rPr>
              <a:t>Implications for ethnic group</a:t>
            </a:r>
          </a:p>
          <a:p>
            <a:pPr lvl="2" algn="l">
              <a:buFont typeface="Arial" pitchFamily="34" charset="0"/>
              <a:buChar char="•"/>
            </a:pPr>
            <a:r>
              <a:rPr lang="en-US" b="1" dirty="0" smtClean="0">
                <a:solidFill>
                  <a:schemeClr val="tx1"/>
                </a:solidFill>
              </a:rPr>
              <a:t>“Normal” tissues</a:t>
            </a:r>
          </a:p>
          <a:p>
            <a:pPr lvl="1" algn="l">
              <a:buFont typeface="Arial" pitchFamily="34" charset="0"/>
              <a:buChar char="•"/>
            </a:pPr>
            <a:r>
              <a:rPr lang="en-US" b="1" dirty="0" smtClean="0">
                <a:solidFill>
                  <a:srgbClr val="FF0000"/>
                </a:solidFill>
              </a:rPr>
              <a:t>Somatic</a:t>
            </a:r>
            <a:r>
              <a:rPr lang="en-US" b="1" dirty="0" smtClean="0">
                <a:solidFill>
                  <a:schemeClr val="tx1"/>
                </a:solidFill>
              </a:rPr>
              <a:t>-</a:t>
            </a:r>
          </a:p>
          <a:p>
            <a:pPr lvl="2" algn="l">
              <a:buFont typeface="Arial" pitchFamily="34" charset="0"/>
              <a:buChar char="•"/>
            </a:pPr>
            <a:r>
              <a:rPr lang="en-US" b="1" dirty="0" smtClean="0">
                <a:solidFill>
                  <a:schemeClr val="tx1"/>
                </a:solidFill>
              </a:rPr>
              <a:t>Acquired mutations</a:t>
            </a:r>
          </a:p>
          <a:p>
            <a:pPr lvl="2" algn="l">
              <a:buFont typeface="Arial" pitchFamily="34" charset="0"/>
              <a:buChar char="•"/>
            </a:pPr>
            <a:r>
              <a:rPr lang="en-US" b="1" dirty="0" smtClean="0">
                <a:solidFill>
                  <a:schemeClr val="tx1"/>
                </a:solidFill>
              </a:rPr>
              <a:t>Use of “diseased” tissues</a:t>
            </a:r>
          </a:p>
          <a:p>
            <a:pPr lvl="2" algn="l">
              <a:buFont typeface="Arial" pitchFamily="34" charset="0"/>
              <a:buChar char="•"/>
            </a:pPr>
            <a:r>
              <a:rPr lang="en-US" b="1" dirty="0" smtClean="0">
                <a:solidFill>
                  <a:schemeClr val="tx1"/>
                </a:solidFill>
              </a:rPr>
              <a:t>No heritable implications for family</a:t>
            </a:r>
          </a:p>
          <a:p>
            <a:pPr lvl="1" algn="l"/>
            <a:endParaRPr lang="en-US" b="1" dirty="0" smtClean="0">
              <a:solidFill>
                <a:schemeClr val="tx1"/>
              </a:solidFill>
            </a:endParaRPr>
          </a:p>
        </p:txBody>
      </p:sp>
      <p:sp>
        <p:nvSpPr>
          <p:cNvPr id="4" name="Line 4"/>
          <p:cNvSpPr>
            <a:spLocks noChangeShapeType="1"/>
          </p:cNvSpPr>
          <p:nvPr/>
        </p:nvSpPr>
        <p:spPr bwMode="auto">
          <a:xfrm>
            <a:off x="609600" y="13716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8229600" cy="5232202"/>
          </a:xfrm>
          <a:prstGeom prst="rect">
            <a:avLst/>
          </a:prstGeom>
          <a:noFill/>
        </p:spPr>
        <p:txBody>
          <a:bodyPr wrap="square" rtlCol="0">
            <a:spAutoFit/>
          </a:bodyPr>
          <a:lstStyle/>
          <a:p>
            <a:pPr algn="ctr"/>
            <a:r>
              <a:rPr lang="en-US" sz="3600" b="1" dirty="0" smtClean="0">
                <a:solidFill>
                  <a:prstClr val="black"/>
                </a:solidFill>
              </a:rPr>
              <a:t>Clinical Diagnostic Genome </a:t>
            </a:r>
            <a:r>
              <a:rPr lang="en-US" sz="3600" b="1" dirty="0" smtClean="0">
                <a:solidFill>
                  <a:prstClr val="black"/>
                </a:solidFill>
              </a:rPr>
              <a:t>Sequencing</a:t>
            </a:r>
            <a:endParaRPr lang="en-US" sz="3600" b="1" dirty="0" smtClean="0">
              <a:solidFill>
                <a:prstClr val="black"/>
              </a:solidFill>
            </a:endParaRPr>
          </a:p>
          <a:p>
            <a:pPr algn="ctr"/>
            <a:endParaRPr lang="en-US" sz="3200" b="1" dirty="0" smtClean="0">
              <a:solidFill>
                <a:prstClr val="black"/>
              </a:solidFill>
            </a:endParaRPr>
          </a:p>
          <a:p>
            <a:pPr algn="ctr"/>
            <a:endParaRPr lang="en-US" sz="3200" b="1" dirty="0" smtClean="0">
              <a:solidFill>
                <a:prstClr val="black"/>
              </a:solidFill>
            </a:endParaRPr>
          </a:p>
          <a:p>
            <a:pPr algn="ctr"/>
            <a:r>
              <a:rPr lang="en-US" sz="3600" b="1" dirty="0" smtClean="0">
                <a:solidFill>
                  <a:prstClr val="black"/>
                </a:solidFill>
              </a:rPr>
              <a:t>WGS: Whole genome sequencing</a:t>
            </a:r>
          </a:p>
          <a:p>
            <a:pPr algn="ctr"/>
            <a:endParaRPr lang="en-US" sz="3600" b="1" dirty="0" smtClean="0">
              <a:solidFill>
                <a:prstClr val="black"/>
              </a:solidFill>
            </a:endParaRPr>
          </a:p>
          <a:p>
            <a:pPr algn="ctr"/>
            <a:r>
              <a:rPr lang="en-US" sz="3600" b="1" dirty="0" smtClean="0">
                <a:solidFill>
                  <a:prstClr val="black"/>
                </a:solidFill>
              </a:rPr>
              <a:t>WGA: Whole genome analysis</a:t>
            </a:r>
          </a:p>
          <a:p>
            <a:pPr algn="ctr"/>
            <a:endParaRPr lang="en-US" sz="3600" b="1" dirty="0" smtClean="0">
              <a:solidFill>
                <a:prstClr val="black"/>
              </a:solidFill>
            </a:endParaRPr>
          </a:p>
          <a:p>
            <a:pPr algn="ctr"/>
            <a:r>
              <a:rPr lang="en-US" sz="3600" b="1" dirty="0" err="1" smtClean="0">
                <a:solidFill>
                  <a:srgbClr val="FF0000"/>
                </a:solidFill>
              </a:rPr>
              <a:t>Biospecimens</a:t>
            </a:r>
            <a:r>
              <a:rPr lang="en-US" sz="3600" b="1" dirty="0" smtClean="0">
                <a:solidFill>
                  <a:srgbClr val="FF0000"/>
                </a:solidFill>
              </a:rPr>
              <a:t> are required!</a:t>
            </a:r>
            <a:endParaRPr lang="en-US" sz="3600" b="1" dirty="0" smtClean="0">
              <a:solidFill>
                <a:srgbClr val="FF0000"/>
              </a:solidFill>
            </a:endParaRPr>
          </a:p>
          <a:p>
            <a:endParaRPr lang="en-US" sz="3600" b="1" dirty="0" smtClean="0">
              <a:solidFill>
                <a:prstClr val="black"/>
              </a:solidFill>
            </a:endParaRPr>
          </a:p>
          <a:p>
            <a:endParaRPr lang="en-US" b="1" dirty="0" smtClean="0">
              <a:solidFill>
                <a:prstClr val="black"/>
              </a:solidFill>
            </a:endParaRPr>
          </a:p>
        </p:txBody>
      </p:sp>
      <p:sp>
        <p:nvSpPr>
          <p:cNvPr id="3" name="Line 4"/>
          <p:cNvSpPr>
            <a:spLocks noChangeShapeType="1"/>
          </p:cNvSpPr>
          <p:nvPr/>
        </p:nvSpPr>
        <p:spPr bwMode="auto">
          <a:xfrm>
            <a:off x="381000" y="12954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normAutofit/>
          </a:bodyPr>
          <a:lstStyle/>
          <a:p>
            <a:r>
              <a:rPr lang="en-US" sz="3600" b="1" dirty="0" smtClean="0"/>
              <a:t>Repository or </a:t>
            </a:r>
            <a:r>
              <a:rPr lang="en-US" sz="3600" b="1" dirty="0" err="1" smtClean="0"/>
              <a:t>Biobank</a:t>
            </a:r>
            <a:r>
              <a:rPr lang="en-US" sz="3600" b="1" dirty="0" smtClean="0"/>
              <a:t>?</a:t>
            </a:r>
            <a:endParaRPr lang="en-US" sz="3600" b="1" dirty="0"/>
          </a:p>
        </p:txBody>
      </p:sp>
      <p:sp>
        <p:nvSpPr>
          <p:cNvPr id="3" name="Subtitle 2"/>
          <p:cNvSpPr>
            <a:spLocks noGrp="1"/>
          </p:cNvSpPr>
          <p:nvPr>
            <p:ph type="subTitle" idx="1"/>
          </p:nvPr>
        </p:nvSpPr>
        <p:spPr>
          <a:xfrm>
            <a:off x="228600" y="2438400"/>
            <a:ext cx="8458200" cy="3200400"/>
          </a:xfrm>
        </p:spPr>
        <p:txBody>
          <a:bodyPr>
            <a:normAutofit/>
          </a:bodyPr>
          <a:lstStyle/>
          <a:p>
            <a:pPr>
              <a:buFont typeface="Arial" pitchFamily="34" charset="0"/>
              <a:buChar char="•"/>
            </a:pPr>
            <a:r>
              <a:rPr lang="en-US" sz="2800" b="1" dirty="0" smtClean="0">
                <a:solidFill>
                  <a:schemeClr val="tx1"/>
                </a:solidFill>
              </a:rPr>
              <a:t>A </a:t>
            </a:r>
            <a:r>
              <a:rPr lang="en-US" sz="2800" b="1" u="sng" dirty="0" smtClean="0">
                <a:solidFill>
                  <a:schemeClr val="tx1"/>
                </a:solidFill>
              </a:rPr>
              <a:t>repository</a:t>
            </a:r>
            <a:r>
              <a:rPr lang="en-US" sz="2800" b="1" dirty="0" smtClean="0">
                <a:solidFill>
                  <a:schemeClr val="tx1"/>
                </a:solidFill>
              </a:rPr>
              <a:t> is an organized collection of samples</a:t>
            </a:r>
          </a:p>
          <a:p>
            <a:endParaRPr lang="en-US" sz="2800" b="1" dirty="0" smtClean="0">
              <a:solidFill>
                <a:schemeClr val="tx1"/>
              </a:solidFill>
            </a:endParaRPr>
          </a:p>
          <a:p>
            <a:pPr>
              <a:buFont typeface="Arial" pitchFamily="34" charset="0"/>
              <a:buChar char="•"/>
            </a:pPr>
            <a:r>
              <a:rPr lang="en-US" sz="2800" b="1" dirty="0" smtClean="0">
                <a:solidFill>
                  <a:schemeClr val="tx1"/>
                </a:solidFill>
              </a:rPr>
              <a:t>A </a:t>
            </a:r>
            <a:r>
              <a:rPr lang="en-US" sz="2800" b="1" u="sng" dirty="0" err="1" smtClean="0">
                <a:solidFill>
                  <a:schemeClr val="tx1"/>
                </a:solidFill>
              </a:rPr>
              <a:t>biobank</a:t>
            </a:r>
            <a:r>
              <a:rPr lang="en-US" sz="2800" b="1" dirty="0" smtClean="0">
                <a:solidFill>
                  <a:schemeClr val="tx1"/>
                </a:solidFill>
              </a:rPr>
              <a:t> is a repository of biological samples</a:t>
            </a:r>
            <a:endParaRPr lang="en-US" sz="2800" b="1" dirty="0" smtClean="0">
              <a:solidFill>
                <a:schemeClr val="tx1"/>
              </a:solidFill>
            </a:endParaRPr>
          </a:p>
        </p:txBody>
      </p:sp>
      <p:sp>
        <p:nvSpPr>
          <p:cNvPr id="4" name="Line 4"/>
          <p:cNvSpPr>
            <a:spLocks noChangeShapeType="1"/>
          </p:cNvSpPr>
          <p:nvPr/>
        </p:nvSpPr>
        <p:spPr bwMode="auto">
          <a:xfrm>
            <a:off x="457200" y="19812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Globe">
  <a:themeElements>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Globe">
  <a:themeElements>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Sparkle">
  <a:themeElements>
    <a:clrScheme name="Sparkle 1">
      <a:dk1>
        <a:srgbClr val="000000"/>
      </a:dk1>
      <a:lt1>
        <a:srgbClr val="DDDDDD"/>
      </a:lt1>
      <a:dk2>
        <a:srgbClr val="0000FF"/>
      </a:dk2>
      <a:lt2>
        <a:srgbClr val="00CCCC"/>
      </a:lt2>
      <a:accent1>
        <a:srgbClr val="B2B2B2"/>
      </a:accent1>
      <a:accent2>
        <a:srgbClr val="FF9933"/>
      </a:accent2>
      <a:accent3>
        <a:srgbClr val="AAAAFF"/>
      </a:accent3>
      <a:accent4>
        <a:srgbClr val="BDBDBD"/>
      </a:accent4>
      <a:accent5>
        <a:srgbClr val="D5D5D5"/>
      </a:accent5>
      <a:accent6>
        <a:srgbClr val="E78A2D"/>
      </a:accent6>
      <a:hlink>
        <a:srgbClr val="CC00CC"/>
      </a:hlink>
      <a:folHlink>
        <a:srgbClr val="9999FF"/>
      </a:folHlink>
    </a:clrScheme>
    <a:fontScheme name="Spark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Sparkle 1">
        <a:dk1>
          <a:srgbClr val="000000"/>
        </a:dk1>
        <a:lt1>
          <a:srgbClr val="DDDDDD"/>
        </a:lt1>
        <a:dk2>
          <a:srgbClr val="0000FF"/>
        </a:dk2>
        <a:lt2>
          <a:srgbClr val="00CCCC"/>
        </a:lt2>
        <a:accent1>
          <a:srgbClr val="B2B2B2"/>
        </a:accent1>
        <a:accent2>
          <a:srgbClr val="FF9933"/>
        </a:accent2>
        <a:accent3>
          <a:srgbClr val="AAAAFF"/>
        </a:accent3>
        <a:accent4>
          <a:srgbClr val="BDBDBD"/>
        </a:accent4>
        <a:accent5>
          <a:srgbClr val="D5D5D5"/>
        </a:accent5>
        <a:accent6>
          <a:srgbClr val="E78A2D"/>
        </a:accent6>
        <a:hlink>
          <a:srgbClr val="CC00CC"/>
        </a:hlink>
        <a:folHlink>
          <a:srgbClr val="9999FF"/>
        </a:folHlink>
      </a:clrScheme>
      <a:clrMap bg1="dk2" tx1="lt1" bg2="dk1" tx2="lt2" accent1="accent1" accent2="accent2" accent3="accent3" accent4="accent4" accent5="accent5" accent6="accent6" hlink="hlink" folHlink="folHlink"/>
    </a:extraClrScheme>
    <a:extraClrScheme>
      <a:clrScheme name="Sparkle 2">
        <a:dk1>
          <a:srgbClr val="000000"/>
        </a:dk1>
        <a:lt1>
          <a:srgbClr val="CCCCFF"/>
        </a:lt1>
        <a:dk2>
          <a:srgbClr val="003399"/>
        </a:dk2>
        <a:lt2>
          <a:srgbClr val="76E0E6"/>
        </a:lt2>
        <a:accent1>
          <a:srgbClr val="66CCFF"/>
        </a:accent1>
        <a:accent2>
          <a:srgbClr val="6666FF"/>
        </a:accent2>
        <a:accent3>
          <a:srgbClr val="E2E2FF"/>
        </a:accent3>
        <a:accent4>
          <a:srgbClr val="000000"/>
        </a:accent4>
        <a:accent5>
          <a:srgbClr val="B8E2FF"/>
        </a:accent5>
        <a:accent6>
          <a:srgbClr val="5C5CE7"/>
        </a:accent6>
        <a:hlink>
          <a:srgbClr val="00CCCC"/>
        </a:hlink>
        <a:folHlink>
          <a:srgbClr val="9999FF"/>
        </a:folHlink>
      </a:clrScheme>
      <a:clrMap bg1="lt1" tx1="dk1" bg2="lt2" tx2="dk2" accent1="accent1" accent2="accent2" accent3="accent3" accent4="accent4" accent5="accent5" accent6="accent6" hlink="hlink" folHlink="folHlink"/>
    </a:extraClrScheme>
    <a:extraClrScheme>
      <a:clrScheme name="Sparkle 3">
        <a:dk1>
          <a:srgbClr val="000000"/>
        </a:dk1>
        <a:lt1>
          <a:srgbClr val="FFFFFF"/>
        </a:lt1>
        <a:dk2>
          <a:srgbClr val="000000"/>
        </a:dk2>
        <a:lt2>
          <a:srgbClr val="DDDDDD"/>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_Default Design">
  <a:themeElements>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4_Default Design">
  <a:themeElements>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Custom 4">
      <a:dk1>
        <a:srgbClr val="003399"/>
      </a:dk1>
      <a:lt1>
        <a:srgbClr val="FFFFFF"/>
      </a:lt1>
      <a:dk2>
        <a:srgbClr val="000000"/>
      </a:dk2>
      <a:lt2>
        <a:srgbClr val="5C5D54"/>
      </a:lt2>
      <a:accent1>
        <a:srgbClr val="6DCFF6"/>
      </a:accent1>
      <a:accent2>
        <a:srgbClr val="B3D335"/>
      </a:accent2>
      <a:accent3>
        <a:srgbClr val="FFCB09"/>
      </a:accent3>
      <a:accent4>
        <a:srgbClr val="073281"/>
      </a:accent4>
      <a:accent5>
        <a:srgbClr val="86266A"/>
      </a:accent5>
      <a:accent6>
        <a:srgbClr val="DC681C"/>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DCFF6"/>
        </a:solidFill>
        <a:ln>
          <a:noFill/>
          <a:headEnd type="none" w="med" len="med"/>
          <a:tailEnd type="none" w="med" len="med"/>
        </a:ln>
      </a:spPr>
      <a:bodyPr vert="horz" wrap="square" lIns="72000" tIns="108000" rIns="72000" bIns="144000" numCol="1" rtlCol="0" anchor="ctr" anchorCtr="1" compatLnSpc="1">
        <a:prstTxWarp prst="textNoShape">
          <a:avLst/>
        </a:prstTxWarp>
        <a:spAutoFit/>
      </a:bodyPr>
      <a:lstStyle>
        <a:defPPr marL="0" marR="0" indent="0" algn="l" defTabSz="914400" rtl="0" eaLnBrk="0" fontAlgn="base" latinLnBrk="0" hangingPunct="0">
          <a:spcBef>
            <a:spcPts val="600"/>
          </a:spcBef>
          <a:spcAft>
            <a:spcPct val="0"/>
          </a:spcAft>
          <a:buClrTx/>
          <a:buSzTx/>
          <a:buFontTx/>
          <a:buNone/>
          <a:tabLst/>
          <a:defRPr sz="1500" dirty="0" smtClean="0">
            <a:solidFill>
              <a:srgbClr val="003399"/>
            </a:solidFill>
          </a:defRPr>
        </a:defPPr>
      </a:lstStyle>
      <a:style>
        <a:lnRef idx="2">
          <a:schemeClr val="accent3"/>
        </a:lnRef>
        <a:fillRef idx="1">
          <a:schemeClr val="lt1"/>
        </a:fillRef>
        <a:effectRef idx="0">
          <a:schemeClr val="accent3"/>
        </a:effectRef>
        <a:fontRef idx="minor">
          <a:schemeClr val="dk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38" charset="-52"/>
            <a:ea typeface="ヒラギノ角ゴ Pro W3" pitchFamily="38" charset="-128"/>
            <a:cs typeface="ヒラギノ角ゴ Pro W3" pitchFamily="3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lank Presentation">
  <a:themeElements>
    <a:clrScheme name="Custom 4">
      <a:dk1>
        <a:srgbClr val="003399"/>
      </a:dk1>
      <a:lt1>
        <a:srgbClr val="FFFFFF"/>
      </a:lt1>
      <a:dk2>
        <a:srgbClr val="000000"/>
      </a:dk2>
      <a:lt2>
        <a:srgbClr val="5C5D54"/>
      </a:lt2>
      <a:accent1>
        <a:srgbClr val="6DCFF6"/>
      </a:accent1>
      <a:accent2>
        <a:srgbClr val="B3D335"/>
      </a:accent2>
      <a:accent3>
        <a:srgbClr val="FFCB09"/>
      </a:accent3>
      <a:accent4>
        <a:srgbClr val="073281"/>
      </a:accent4>
      <a:accent5>
        <a:srgbClr val="86266A"/>
      </a:accent5>
      <a:accent6>
        <a:srgbClr val="DC681C"/>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DCFF6"/>
        </a:solidFill>
        <a:ln>
          <a:noFill/>
          <a:headEnd type="none" w="med" len="med"/>
          <a:tailEnd type="none" w="med" len="med"/>
        </a:ln>
      </a:spPr>
      <a:bodyPr vert="horz" wrap="square" lIns="72000" tIns="108000" rIns="72000" bIns="144000" numCol="1" rtlCol="0" anchor="ctr" anchorCtr="1" compatLnSpc="1">
        <a:prstTxWarp prst="textNoShape">
          <a:avLst/>
        </a:prstTxWarp>
        <a:spAutoFit/>
      </a:bodyPr>
      <a:lstStyle>
        <a:defPPr marL="0" marR="0" indent="0" algn="l" defTabSz="914400" rtl="0" eaLnBrk="0" fontAlgn="base" latinLnBrk="0" hangingPunct="0">
          <a:spcBef>
            <a:spcPts val="600"/>
          </a:spcBef>
          <a:spcAft>
            <a:spcPct val="0"/>
          </a:spcAft>
          <a:buClrTx/>
          <a:buSzTx/>
          <a:buFontTx/>
          <a:buNone/>
          <a:tabLst/>
          <a:defRPr sz="1500" dirty="0" smtClean="0">
            <a:solidFill>
              <a:srgbClr val="003399"/>
            </a:solidFill>
          </a:defRPr>
        </a:defPPr>
      </a:lstStyle>
      <a:style>
        <a:lnRef idx="2">
          <a:schemeClr val="accent3"/>
        </a:lnRef>
        <a:fillRef idx="1">
          <a:schemeClr val="lt1"/>
        </a:fillRef>
        <a:effectRef idx="0">
          <a:schemeClr val="accent3"/>
        </a:effectRef>
        <a:fontRef idx="minor">
          <a:schemeClr val="dk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38" charset="-52"/>
            <a:ea typeface="ヒラギノ角ゴ Pro W3" pitchFamily="38" charset="-128"/>
            <a:cs typeface="ヒラギノ角ゴ Pro W3" pitchFamily="3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Presentation">
  <a:themeElements>
    <a:clrScheme name="Custom 4">
      <a:dk1>
        <a:srgbClr val="003399"/>
      </a:dk1>
      <a:lt1>
        <a:srgbClr val="FFFFFF"/>
      </a:lt1>
      <a:dk2>
        <a:srgbClr val="000000"/>
      </a:dk2>
      <a:lt2>
        <a:srgbClr val="5C5D54"/>
      </a:lt2>
      <a:accent1>
        <a:srgbClr val="6DCFF6"/>
      </a:accent1>
      <a:accent2>
        <a:srgbClr val="B3D335"/>
      </a:accent2>
      <a:accent3>
        <a:srgbClr val="FFCB09"/>
      </a:accent3>
      <a:accent4>
        <a:srgbClr val="073281"/>
      </a:accent4>
      <a:accent5>
        <a:srgbClr val="86266A"/>
      </a:accent5>
      <a:accent6>
        <a:srgbClr val="DC681C"/>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DCFF6"/>
        </a:solidFill>
        <a:ln>
          <a:noFill/>
          <a:headEnd type="none" w="med" len="med"/>
          <a:tailEnd type="none" w="med" len="med"/>
        </a:ln>
      </a:spPr>
      <a:bodyPr vert="horz" wrap="square" lIns="72000" tIns="108000" rIns="72000" bIns="144000" numCol="1" rtlCol="0" anchor="ctr" anchorCtr="1" compatLnSpc="1">
        <a:prstTxWarp prst="textNoShape">
          <a:avLst/>
        </a:prstTxWarp>
        <a:spAutoFit/>
      </a:bodyPr>
      <a:lstStyle>
        <a:defPPr marL="0" marR="0" indent="0" algn="l" defTabSz="914400" rtl="0" eaLnBrk="0" fontAlgn="base" latinLnBrk="0" hangingPunct="0">
          <a:spcBef>
            <a:spcPts val="600"/>
          </a:spcBef>
          <a:spcAft>
            <a:spcPct val="0"/>
          </a:spcAft>
          <a:buClrTx/>
          <a:buSzTx/>
          <a:buFontTx/>
          <a:buNone/>
          <a:tabLst/>
          <a:defRPr sz="1500" dirty="0" smtClean="0">
            <a:solidFill>
              <a:srgbClr val="003399"/>
            </a:solidFill>
          </a:defRPr>
        </a:defPPr>
      </a:lstStyle>
      <a:style>
        <a:lnRef idx="2">
          <a:schemeClr val="accent3"/>
        </a:lnRef>
        <a:fillRef idx="1">
          <a:schemeClr val="lt1"/>
        </a:fillRef>
        <a:effectRef idx="0">
          <a:schemeClr val="accent3"/>
        </a:effectRef>
        <a:fontRef idx="minor">
          <a:schemeClr val="dk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38" charset="-52"/>
            <a:ea typeface="ヒラギノ角ゴ Pro W3" pitchFamily="38" charset="-128"/>
            <a:cs typeface="ヒラギノ角ゴ Pro W3" pitchFamily="3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lank Presentation">
  <a:themeElements>
    <a:clrScheme name="Custom 4">
      <a:dk1>
        <a:srgbClr val="003399"/>
      </a:dk1>
      <a:lt1>
        <a:srgbClr val="FFFFFF"/>
      </a:lt1>
      <a:dk2>
        <a:srgbClr val="000000"/>
      </a:dk2>
      <a:lt2>
        <a:srgbClr val="5C5D54"/>
      </a:lt2>
      <a:accent1>
        <a:srgbClr val="6DCFF6"/>
      </a:accent1>
      <a:accent2>
        <a:srgbClr val="B3D335"/>
      </a:accent2>
      <a:accent3>
        <a:srgbClr val="FFCB09"/>
      </a:accent3>
      <a:accent4>
        <a:srgbClr val="073281"/>
      </a:accent4>
      <a:accent5>
        <a:srgbClr val="86266A"/>
      </a:accent5>
      <a:accent6>
        <a:srgbClr val="DC681C"/>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DCFF6"/>
        </a:solidFill>
        <a:ln>
          <a:noFill/>
          <a:headEnd type="none" w="med" len="med"/>
          <a:tailEnd type="none" w="med" len="med"/>
        </a:ln>
      </a:spPr>
      <a:bodyPr vert="horz" wrap="square" lIns="72000" tIns="108000" rIns="72000" bIns="144000" numCol="1" rtlCol="0" anchor="ctr" anchorCtr="1" compatLnSpc="1">
        <a:prstTxWarp prst="textNoShape">
          <a:avLst/>
        </a:prstTxWarp>
        <a:spAutoFit/>
      </a:bodyPr>
      <a:lstStyle>
        <a:defPPr marL="0" marR="0" indent="0" algn="l" defTabSz="914400" rtl="0" eaLnBrk="0" fontAlgn="base" latinLnBrk="0" hangingPunct="0">
          <a:spcBef>
            <a:spcPts val="600"/>
          </a:spcBef>
          <a:spcAft>
            <a:spcPct val="0"/>
          </a:spcAft>
          <a:buClrTx/>
          <a:buSzTx/>
          <a:buFontTx/>
          <a:buNone/>
          <a:tabLst/>
          <a:defRPr sz="1500" dirty="0" smtClean="0">
            <a:solidFill>
              <a:srgbClr val="003399"/>
            </a:solidFill>
          </a:defRPr>
        </a:defPPr>
      </a:lstStyle>
      <a:style>
        <a:lnRef idx="2">
          <a:schemeClr val="accent3"/>
        </a:lnRef>
        <a:fillRef idx="1">
          <a:schemeClr val="lt1"/>
        </a:fillRef>
        <a:effectRef idx="0">
          <a:schemeClr val="accent3"/>
        </a:effectRef>
        <a:fontRef idx="minor">
          <a:schemeClr val="dk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38" charset="-52"/>
            <a:ea typeface="ヒラギノ角ゴ Pro W3" pitchFamily="38" charset="-128"/>
            <a:cs typeface="ヒラギノ角ゴ Pro W3" pitchFamily="3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Blank Presentation">
  <a:themeElements>
    <a:clrScheme name="Custom 4">
      <a:dk1>
        <a:srgbClr val="003399"/>
      </a:dk1>
      <a:lt1>
        <a:srgbClr val="FFFFFF"/>
      </a:lt1>
      <a:dk2>
        <a:srgbClr val="000000"/>
      </a:dk2>
      <a:lt2>
        <a:srgbClr val="5C5D54"/>
      </a:lt2>
      <a:accent1>
        <a:srgbClr val="6DCFF6"/>
      </a:accent1>
      <a:accent2>
        <a:srgbClr val="B3D335"/>
      </a:accent2>
      <a:accent3>
        <a:srgbClr val="FFCB09"/>
      </a:accent3>
      <a:accent4>
        <a:srgbClr val="073281"/>
      </a:accent4>
      <a:accent5>
        <a:srgbClr val="86266A"/>
      </a:accent5>
      <a:accent6>
        <a:srgbClr val="DC681C"/>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DCFF6"/>
        </a:solidFill>
        <a:ln>
          <a:noFill/>
          <a:headEnd type="none" w="med" len="med"/>
          <a:tailEnd type="none" w="med" len="med"/>
        </a:ln>
      </a:spPr>
      <a:bodyPr vert="horz" wrap="square" lIns="72000" tIns="108000" rIns="72000" bIns="144000" numCol="1" rtlCol="0" anchor="ctr" anchorCtr="1" compatLnSpc="1">
        <a:prstTxWarp prst="textNoShape">
          <a:avLst/>
        </a:prstTxWarp>
        <a:spAutoFit/>
      </a:bodyPr>
      <a:lstStyle>
        <a:defPPr marL="0" marR="0" indent="0" algn="l" defTabSz="914400" rtl="0" eaLnBrk="0" fontAlgn="base" latinLnBrk="0" hangingPunct="0">
          <a:spcBef>
            <a:spcPts val="600"/>
          </a:spcBef>
          <a:spcAft>
            <a:spcPct val="0"/>
          </a:spcAft>
          <a:buClrTx/>
          <a:buSzTx/>
          <a:buFontTx/>
          <a:buNone/>
          <a:tabLst/>
          <a:defRPr sz="1500" dirty="0" smtClean="0">
            <a:solidFill>
              <a:srgbClr val="003399"/>
            </a:solidFill>
          </a:defRPr>
        </a:defPPr>
      </a:lstStyle>
      <a:style>
        <a:lnRef idx="2">
          <a:schemeClr val="accent3"/>
        </a:lnRef>
        <a:fillRef idx="1">
          <a:schemeClr val="lt1"/>
        </a:fillRef>
        <a:effectRef idx="0">
          <a:schemeClr val="accent3"/>
        </a:effectRef>
        <a:fontRef idx="minor">
          <a:schemeClr val="dk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38" charset="-52"/>
            <a:ea typeface="ヒラギノ角ゴ Pro W3" pitchFamily="38" charset="-128"/>
            <a:cs typeface="ヒラギノ角ゴ Pro W3" pitchFamily="3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3574</Words>
  <Application>Microsoft Office PowerPoint</Application>
  <PresentationFormat>On-screen Show (4:3)</PresentationFormat>
  <Paragraphs>682</Paragraphs>
  <Slides>50</Slides>
  <Notes>9</Notes>
  <HiddenSlides>0</HiddenSlides>
  <MMClips>0</MMClips>
  <ScaleCrop>false</ScaleCrop>
  <HeadingPairs>
    <vt:vector size="4" baseType="variant">
      <vt:variant>
        <vt:lpstr>Theme</vt:lpstr>
      </vt:variant>
      <vt:variant>
        <vt:i4>18</vt:i4>
      </vt:variant>
      <vt:variant>
        <vt:lpstr>Slide Titles</vt:lpstr>
      </vt:variant>
      <vt:variant>
        <vt:i4>50</vt:i4>
      </vt:variant>
    </vt:vector>
  </HeadingPairs>
  <TitlesOfParts>
    <vt:vector size="68" baseType="lpstr">
      <vt:lpstr>Office Theme</vt:lpstr>
      <vt:lpstr>Blank Presentation</vt:lpstr>
      <vt:lpstr>1_Blank Presentation</vt:lpstr>
      <vt:lpstr>2_Blank Presentation</vt:lpstr>
      <vt:lpstr>3_Blank Presentation</vt:lpstr>
      <vt:lpstr>4_Blank Presentation</vt:lpstr>
      <vt:lpstr>2_Office Theme</vt:lpstr>
      <vt:lpstr>3_Office Theme</vt:lpstr>
      <vt:lpstr>4_Office Theme</vt:lpstr>
      <vt:lpstr>6_Office Theme</vt:lpstr>
      <vt:lpstr>7_Office Theme</vt:lpstr>
      <vt:lpstr>8_Office Theme</vt:lpstr>
      <vt:lpstr>Globe</vt:lpstr>
      <vt:lpstr>1_Globe</vt:lpstr>
      <vt:lpstr>Sparkle</vt:lpstr>
      <vt:lpstr>2_Default Design</vt:lpstr>
      <vt:lpstr>3_Default Design</vt:lpstr>
      <vt:lpstr>4_Default Design</vt:lpstr>
      <vt:lpstr>How a Hospital Biobank Supports Patient Care and Research Programs</vt:lpstr>
      <vt:lpstr>The Era of Molecular Medicine</vt:lpstr>
      <vt:lpstr>Every Era Has Transformative Events</vt:lpstr>
      <vt:lpstr>Slide 4</vt:lpstr>
      <vt:lpstr>Slide 5</vt:lpstr>
      <vt:lpstr>Definitions</vt:lpstr>
      <vt:lpstr>Definitions</vt:lpstr>
      <vt:lpstr>Slide 8</vt:lpstr>
      <vt:lpstr>Repository or Biobank?</vt:lpstr>
      <vt:lpstr>Biospecimens in a Human Biobank</vt:lpstr>
      <vt:lpstr>Biospecimens in a Human Biobank</vt:lpstr>
      <vt:lpstr>Types of Biobanks</vt:lpstr>
      <vt:lpstr>Who is Involved?</vt:lpstr>
      <vt:lpstr>Requirements of Biobanks</vt:lpstr>
      <vt:lpstr>Confidentiality and Privacy</vt:lpstr>
      <vt:lpstr>Identification of Specimens </vt:lpstr>
      <vt:lpstr>Personalized (Precision) Molecular Medicine</vt:lpstr>
      <vt:lpstr>Why all the fuss?</vt:lpstr>
      <vt:lpstr>Biomedical Research and Biobanks: Translational Research involves interactions between the laboratory bench and patient’s bed</vt:lpstr>
      <vt:lpstr>Biobanks and Clinical Research</vt:lpstr>
      <vt:lpstr>The Translational Research Cycle  The Biobank is Essential to Provide Solutions</vt:lpstr>
      <vt:lpstr>Slide 22</vt:lpstr>
      <vt:lpstr>The Path to Clinical Implementation from Translational Research</vt:lpstr>
      <vt:lpstr>Goals of Personalized Medicine</vt:lpstr>
      <vt:lpstr>Application to Oncology </vt:lpstr>
      <vt:lpstr>Slide 26</vt:lpstr>
      <vt:lpstr>Slide 27</vt:lpstr>
      <vt:lpstr>Slide 28</vt:lpstr>
      <vt:lpstr>Pharmacogenetics: The Study of Variations in Genes that Affect Responses to Drugs</vt:lpstr>
      <vt:lpstr>Pharmacogenetics: The Study of Variations in Genes that Affect Responses to Drugs</vt:lpstr>
      <vt:lpstr>Pharmacogenetics: The Study of Variations in Genes that Affect Responses to Drugs</vt:lpstr>
      <vt:lpstr>Pharmacokinetics: What the Body Does to the Drug</vt:lpstr>
      <vt:lpstr>Pharmacokinetic Metabolism:  transform parent compound into daughter metabolites</vt:lpstr>
      <vt:lpstr>Cytochrome P450 Enzymes</vt:lpstr>
      <vt:lpstr>CYP Nomenclature</vt:lpstr>
      <vt:lpstr>Tamoxifen </vt:lpstr>
      <vt:lpstr>Slide 37</vt:lpstr>
      <vt:lpstr>CYP2D6 and Tamoxifen</vt:lpstr>
      <vt:lpstr>Tamoxifen Side Effects</vt:lpstr>
      <vt:lpstr>Side effects of Tamoxifen and  Treatment with Antidepressants</vt:lpstr>
      <vt:lpstr>CYP2D6 Poor Metabolizers</vt:lpstr>
      <vt:lpstr>Slide 42</vt:lpstr>
      <vt:lpstr>Coming to a clinic near you…</vt:lpstr>
      <vt:lpstr>Slide 44</vt:lpstr>
      <vt:lpstr>Slide 45</vt:lpstr>
      <vt:lpstr>The Potential of Tissue Based Analysis</vt:lpstr>
      <vt:lpstr>Slide 47</vt:lpstr>
      <vt:lpstr>Slide 48</vt:lpstr>
      <vt:lpstr>Slide 49</vt:lpstr>
      <vt:lpstr>ISBER’s Mission  ISBER creates opportunities for sharing ideas internationally and harmonizing approaches to evolving challenges in biobanking and repository operation.    </vt:lpstr>
    </vt:vector>
  </TitlesOfParts>
  <Company>American Society for Investigative Pathology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a Hospital Biobank Supports Patient Care and Research Programs</dc:title>
  <dc:creator>Dr. Mark E. Sobel</dc:creator>
  <cp:lastModifiedBy>Dr. Mark E. Sobel</cp:lastModifiedBy>
  <cp:revision>20</cp:revision>
  <dcterms:created xsi:type="dcterms:W3CDTF">2012-10-21T20:45:04Z</dcterms:created>
  <dcterms:modified xsi:type="dcterms:W3CDTF">2012-10-21T23:57:29Z</dcterms:modified>
</cp:coreProperties>
</file>