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62" r:id="rId3"/>
    <p:sldMasterId id="2147483664" r:id="rId4"/>
    <p:sldMasterId id="2147483666" r:id="rId5"/>
    <p:sldMasterId id="2147483668" r:id="rId6"/>
    <p:sldMasterId id="2147483672" r:id="rId7"/>
    <p:sldMasterId id="2147483674" r:id="rId8"/>
    <p:sldMasterId id="2147483676" r:id="rId9"/>
    <p:sldMasterId id="2147483680" r:id="rId10"/>
    <p:sldMasterId id="2147483682" r:id="rId11"/>
    <p:sldMasterId id="2147483684" r:id="rId12"/>
    <p:sldMasterId id="2147483686" r:id="rId13"/>
    <p:sldMasterId id="2147483688" r:id="rId14"/>
    <p:sldMasterId id="2147483690" r:id="rId15"/>
    <p:sldMasterId id="2147483692" r:id="rId16"/>
    <p:sldMasterId id="2147483694" r:id="rId17"/>
    <p:sldMasterId id="2147483696" r:id="rId18"/>
  </p:sldMasterIdLst>
  <p:notesMasterIdLst>
    <p:notesMasterId r:id="rId69"/>
  </p:notesMasterIdLst>
  <p:handoutMasterIdLst>
    <p:handoutMasterId r:id="rId70"/>
  </p:handoutMasterIdLst>
  <p:sldIdLst>
    <p:sldId id="257" r:id="rId19"/>
    <p:sldId id="256" r:id="rId20"/>
    <p:sldId id="266" r:id="rId21"/>
    <p:sldId id="267" r:id="rId22"/>
    <p:sldId id="290" r:id="rId23"/>
    <p:sldId id="258" r:id="rId24"/>
    <p:sldId id="286" r:id="rId25"/>
    <p:sldId id="299" r:id="rId26"/>
    <p:sldId id="279" r:id="rId27"/>
    <p:sldId id="272" r:id="rId28"/>
    <p:sldId id="273" r:id="rId29"/>
    <p:sldId id="275" r:id="rId30"/>
    <p:sldId id="282" r:id="rId31"/>
    <p:sldId id="280" r:id="rId32"/>
    <p:sldId id="281" r:id="rId33"/>
    <p:sldId id="289" r:id="rId34"/>
    <p:sldId id="287" r:id="rId35"/>
    <p:sldId id="288" r:id="rId36"/>
    <p:sldId id="274" r:id="rId37"/>
    <p:sldId id="271" r:id="rId38"/>
    <p:sldId id="269" r:id="rId39"/>
    <p:sldId id="270" r:id="rId40"/>
    <p:sldId id="26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00" r:id="rId60"/>
    <p:sldId id="285" r:id="rId61"/>
    <p:sldId id="293" r:id="rId62"/>
    <p:sldId id="291" r:id="rId63"/>
    <p:sldId id="283" r:id="rId64"/>
    <p:sldId id="295" r:id="rId65"/>
    <p:sldId id="294" r:id="rId66"/>
    <p:sldId id="296" r:id="rId67"/>
    <p:sldId id="297" r:id="rId68"/>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75" autoAdjust="0"/>
    <p:restoredTop sz="83128" autoAdjust="0"/>
  </p:normalViewPr>
  <p:slideViewPr>
    <p:cSldViewPr>
      <p:cViewPr>
        <p:scale>
          <a:sx n="66" d="100"/>
          <a:sy n="66" d="100"/>
        </p:scale>
        <p:origin x="-1974" y="-3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3318" y="-108"/>
      </p:cViewPr>
      <p:guideLst>
        <p:guide orient="horz" pos="3156"/>
        <p:guide pos="217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3177" tIns="46589" rIns="93177" bIns="46589" rtlCol="0"/>
          <a:lstStyle>
            <a:lvl1pPr algn="r">
              <a:defRPr sz="1200"/>
            </a:lvl1pPr>
          </a:lstStyle>
          <a:p>
            <a:fld id="{47D5C372-1ED6-423B-81BE-C88FF267F08D}" type="datetimeFigureOut">
              <a:rPr lang="en-US" smtClean="0"/>
              <a:pPr/>
              <a:t>10/29/2012</a:t>
            </a:fld>
            <a:endParaRPr lang="en-US"/>
          </a:p>
        </p:txBody>
      </p:sp>
      <p:sp>
        <p:nvSpPr>
          <p:cNvPr id="4" name="Footer Placeholder 3"/>
          <p:cNvSpPr>
            <a:spLocks noGrp="1"/>
          </p:cNvSpPr>
          <p:nvPr>
            <p:ph type="ftr" sz="quarter" idx="2"/>
          </p:nvPr>
        </p:nvSpPr>
        <p:spPr>
          <a:xfrm>
            <a:off x="0" y="9517546"/>
            <a:ext cx="2984871" cy="501015"/>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3177" tIns="46589" rIns="93177" bIns="46589" rtlCol="0" anchor="b"/>
          <a:lstStyle>
            <a:lvl1pPr algn="r">
              <a:defRPr sz="1200"/>
            </a:lvl1pPr>
          </a:lstStyle>
          <a:p>
            <a:fld id="{E0250767-B806-4E63-AC92-372EEF6AD339}" type="slidenum">
              <a:rPr lang="en-US" smtClean="0"/>
              <a:pPr/>
              <a:t>‹#›</a:t>
            </a:fld>
            <a:endParaRPr lang="en-US"/>
          </a:p>
        </p:txBody>
      </p:sp>
    </p:spTree>
    <p:extLst>
      <p:ext uri="{BB962C8B-B14F-4D97-AF65-F5344CB8AC3E}">
        <p14:creationId xmlns:p14="http://schemas.microsoft.com/office/powerpoint/2010/main" xmlns="" val="386134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3177" tIns="46589" rIns="93177" bIns="46589" rtlCol="0"/>
          <a:lstStyle>
            <a:lvl1pPr algn="r">
              <a:defRPr sz="1200"/>
            </a:lvl1pPr>
          </a:lstStyle>
          <a:p>
            <a:fld id="{3A1B456C-2764-4BFF-92B5-2EA7735A375B}" type="datetimeFigureOut">
              <a:rPr lang="en-US" smtClean="0"/>
              <a:pPr/>
              <a:t>10/29/2012</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3177" tIns="46589" rIns="93177" bIns="46589" rtlCol="0" anchor="b"/>
          <a:lstStyle>
            <a:lvl1pPr algn="r">
              <a:defRPr sz="1200"/>
            </a:lvl1pPr>
          </a:lstStyle>
          <a:p>
            <a:fld id="{C2D3D4FD-12A3-48E8-81EC-2622C5C03604}" type="slidenum">
              <a:rPr lang="en-US" smtClean="0"/>
              <a:pPr/>
              <a:t>‹#›</a:t>
            </a:fld>
            <a:endParaRPr lang="en-US"/>
          </a:p>
        </p:txBody>
      </p:sp>
    </p:spTree>
    <p:extLst>
      <p:ext uri="{BB962C8B-B14F-4D97-AF65-F5344CB8AC3E}">
        <p14:creationId xmlns:p14="http://schemas.microsoft.com/office/powerpoint/2010/main" xmlns="" val="212345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nature.com/nature/journal/v469/n7329/full/469156a.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britannica.com/EBchecked/topic/223895/Galen-of-Pergamum" TargetMode="External"/><Relationship Id="rId13" Type="http://schemas.openxmlformats.org/officeDocument/2006/relationships/hyperlink" Target="http://www.britannica.com/EBchecked/topic/336408/Leonardo-da-Vinci" TargetMode="External"/><Relationship Id="rId18" Type="http://schemas.openxmlformats.org/officeDocument/2006/relationships/hyperlink" Target="http://www.britannica.com/EBchecked/topic/388110/molecular-biology" TargetMode="External"/><Relationship Id="rId3" Type="http://schemas.openxmlformats.org/officeDocument/2006/relationships/hyperlink" Target="http://www.britannica.com/EBchecked/topic/392171/Giovanni-Battista-Morgagni" TargetMode="External"/><Relationship Id="rId7" Type="http://schemas.openxmlformats.org/officeDocument/2006/relationships/hyperlink" Target="http://www.britannica.com/EBchecked/topic/191003/Erasistratus-Of-Ceos" TargetMode="External"/><Relationship Id="rId12" Type="http://schemas.openxmlformats.org/officeDocument/2006/relationships/hyperlink" Target="http://www.britannica.com/EBchecked/topic/675847/De-humani-corporis-fabrica-libri-septem" TargetMode="External"/><Relationship Id="rId17" Type="http://schemas.openxmlformats.org/officeDocument/2006/relationships/hyperlink" Target="http://www.britannica.com/EBchecked/topic/183561/electron-microscope" TargetMode="External"/><Relationship Id="rId2" Type="http://schemas.openxmlformats.org/officeDocument/2006/relationships/slide" Target="../slides/slide3.xml"/><Relationship Id="rId16" Type="http://schemas.openxmlformats.org/officeDocument/2006/relationships/hyperlink" Target="http://www.britannica.com/EBchecked/topic/629797/Rudolf-Virchow" TargetMode="External"/><Relationship Id="rId1" Type="http://schemas.openxmlformats.org/officeDocument/2006/relationships/notesMaster" Target="../notesMasters/notesMaster1.xml"/><Relationship Id="rId6" Type="http://schemas.openxmlformats.org/officeDocument/2006/relationships/hyperlink" Target="http://www.britannica.com/EBchecked/topic/263634/Herophilus" TargetMode="External"/><Relationship Id="rId11" Type="http://schemas.openxmlformats.org/officeDocument/2006/relationships/hyperlink" Target="http://www.britannica.com/EBchecked/topic/626818/Andreas-Vesalius" TargetMode="External"/><Relationship Id="rId5" Type="http://schemas.openxmlformats.org/officeDocument/2006/relationships/hyperlink" Target="http://www.britannica.com/EBchecked/topic/675827/On-the-Seats-and-Causes-of-Diseases-as-Investigated-by-Anatomy" TargetMode="External"/><Relationship Id="rId15" Type="http://schemas.openxmlformats.org/officeDocument/2006/relationships/hyperlink" Target="http://www.britannica.com/EBchecked/topic/64643/Marie-Francois-Xavier-Bichat" TargetMode="External"/><Relationship Id="rId10" Type="http://schemas.openxmlformats.org/officeDocument/2006/relationships/hyperlink" Target="http://www.britannica.com/EBchecked/topic/497731/Renaissance" TargetMode="External"/><Relationship Id="rId4" Type="http://schemas.openxmlformats.org/officeDocument/2006/relationships/hyperlink" Target="http://www.britannica.com/EBchecked/topic/446440/pathology" TargetMode="External"/><Relationship Id="rId9" Type="http://schemas.openxmlformats.org/officeDocument/2006/relationships/hyperlink" Target="http://www.britannica.com/EBchecked/topic/372431/medicine" TargetMode="External"/><Relationship Id="rId14" Type="http://schemas.openxmlformats.org/officeDocument/2006/relationships/hyperlink" Target="http://www.britannica.com/EBchecked/topic/506983/Karl-baron-von-Rokitansky"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8" Type="http://schemas.openxmlformats.org/officeDocument/2006/relationships/hyperlink" Target="http://www.nature.com/libraries/site_licenses/index.html" TargetMode="External"/><Relationship Id="rId3" Type="http://schemas.openxmlformats.org/officeDocument/2006/relationships/hyperlink" Target="https://secure.nature.com/store/svc/article/cart?action=add&amp;articleId=nature10983" TargetMode="External"/><Relationship Id="rId7" Type="http://schemas.openxmlformats.org/officeDocument/2006/relationships/hyperlink" Target="http://www.nature.com/nams/svc/institutelogin?target=/nature/journal/vaop/ncurrent/abs/nature10983.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www.nature.com/nams/svc/athensout?target=/nature/journal/vaop/ncurrent/abs/nature10983.html" TargetMode="External"/><Relationship Id="rId5" Type="http://schemas.openxmlformats.org/officeDocument/2006/relationships/hyperlink" Target="http://www.nature.com/foxtrot/svc/login" TargetMode="External"/><Relationship Id="rId4" Type="http://schemas.openxmlformats.org/officeDocument/2006/relationships/hyperlink" Target="http://www.nature.com/subscribe/nature" TargetMode="External"/><Relationship Id="rId9" Type="http://schemas.openxmlformats.org/officeDocument/2006/relationships/hyperlink" Target="http://www.nature.com/nature/journal/vaop/ncurrent/full/nature10983.html"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902671" y="1"/>
            <a:ext cx="2985495" cy="501358"/>
          </a:xfrm>
          <a:prstGeom prst="rect">
            <a:avLst/>
          </a:prstGeom>
          <a:noFill/>
          <a:ln w="12700">
            <a:noFill/>
            <a:miter lim="800000"/>
            <a:headEnd/>
            <a:tailEnd/>
          </a:ln>
        </p:spPr>
        <p:txBody>
          <a:bodyPr wrap="none" lIns="92806" tIns="46403" rIns="92806" bIns="46403" anchor="ctr"/>
          <a:lstStyle/>
          <a:p>
            <a:endParaRPr lang="en-US"/>
          </a:p>
        </p:txBody>
      </p:sp>
      <p:sp>
        <p:nvSpPr>
          <p:cNvPr id="32771" name="Rectangle 3"/>
          <p:cNvSpPr>
            <a:spLocks noChangeArrowheads="1"/>
          </p:cNvSpPr>
          <p:nvPr/>
        </p:nvSpPr>
        <p:spPr bwMode="auto">
          <a:xfrm>
            <a:off x="3902671" y="9518946"/>
            <a:ext cx="2985495" cy="501357"/>
          </a:xfrm>
          <a:prstGeom prst="rect">
            <a:avLst/>
          </a:prstGeom>
          <a:noFill/>
          <a:ln w="12700">
            <a:noFill/>
            <a:miter lim="800000"/>
            <a:headEnd/>
            <a:tailEnd/>
          </a:ln>
        </p:spPr>
        <p:txBody>
          <a:bodyPr lIns="91839" tIns="45114" rIns="91839" bIns="45114" anchor="b"/>
          <a:lstStyle/>
          <a:p>
            <a:pPr algn="r"/>
            <a:r>
              <a:rPr lang="en-US" sz="1200" dirty="0"/>
              <a:t>3</a:t>
            </a:r>
          </a:p>
        </p:txBody>
      </p:sp>
      <p:sp>
        <p:nvSpPr>
          <p:cNvPr id="32772" name="Rectangle 4"/>
          <p:cNvSpPr>
            <a:spLocks noChangeArrowheads="1"/>
          </p:cNvSpPr>
          <p:nvPr/>
        </p:nvSpPr>
        <p:spPr bwMode="auto">
          <a:xfrm>
            <a:off x="1" y="9518946"/>
            <a:ext cx="2985495" cy="501357"/>
          </a:xfrm>
          <a:prstGeom prst="rect">
            <a:avLst/>
          </a:prstGeom>
          <a:noFill/>
          <a:ln w="12700">
            <a:noFill/>
            <a:miter lim="800000"/>
            <a:headEnd/>
            <a:tailEnd/>
          </a:ln>
        </p:spPr>
        <p:txBody>
          <a:bodyPr wrap="none" lIns="92806" tIns="46403" rIns="92806" bIns="46403" anchor="ctr"/>
          <a:lstStyle/>
          <a:p>
            <a:endParaRPr lang="en-US"/>
          </a:p>
        </p:txBody>
      </p:sp>
      <p:sp>
        <p:nvSpPr>
          <p:cNvPr id="32773" name="Rectangle 5"/>
          <p:cNvSpPr>
            <a:spLocks noChangeArrowheads="1"/>
          </p:cNvSpPr>
          <p:nvPr/>
        </p:nvSpPr>
        <p:spPr bwMode="auto">
          <a:xfrm>
            <a:off x="1" y="1"/>
            <a:ext cx="2985495" cy="501358"/>
          </a:xfrm>
          <a:prstGeom prst="rect">
            <a:avLst/>
          </a:prstGeom>
          <a:noFill/>
          <a:ln w="12700">
            <a:noFill/>
            <a:miter lim="800000"/>
            <a:headEnd/>
            <a:tailEnd/>
          </a:ln>
        </p:spPr>
        <p:txBody>
          <a:bodyPr wrap="none" lIns="92806" tIns="46403" rIns="92806" bIns="46403" anchor="ctr"/>
          <a:lstStyle/>
          <a:p>
            <a:endParaRPr lang="en-US"/>
          </a:p>
        </p:txBody>
      </p:sp>
      <p:sp>
        <p:nvSpPr>
          <p:cNvPr id="32774" name="Rectangle 6"/>
          <p:cNvSpPr>
            <a:spLocks noChangeArrowheads="1"/>
          </p:cNvSpPr>
          <p:nvPr/>
        </p:nvSpPr>
        <p:spPr bwMode="auto">
          <a:xfrm>
            <a:off x="3902671" y="1"/>
            <a:ext cx="2985495" cy="501358"/>
          </a:xfrm>
          <a:prstGeom prst="rect">
            <a:avLst/>
          </a:prstGeom>
          <a:noFill/>
          <a:ln w="12700">
            <a:noFill/>
            <a:miter lim="800000"/>
            <a:headEnd/>
            <a:tailEnd/>
          </a:ln>
        </p:spPr>
        <p:txBody>
          <a:bodyPr wrap="none" lIns="92806" tIns="46403" rIns="92806" bIns="46403" anchor="ctr"/>
          <a:lstStyle/>
          <a:p>
            <a:endParaRPr lang="en-US"/>
          </a:p>
        </p:txBody>
      </p:sp>
      <p:sp>
        <p:nvSpPr>
          <p:cNvPr id="32775" name="Rectangle 7"/>
          <p:cNvSpPr>
            <a:spLocks noChangeArrowheads="1"/>
          </p:cNvSpPr>
          <p:nvPr/>
        </p:nvSpPr>
        <p:spPr bwMode="auto">
          <a:xfrm>
            <a:off x="3902671" y="9518946"/>
            <a:ext cx="2985495" cy="501357"/>
          </a:xfrm>
          <a:prstGeom prst="rect">
            <a:avLst/>
          </a:prstGeom>
          <a:noFill/>
          <a:ln w="12700">
            <a:noFill/>
            <a:miter lim="800000"/>
            <a:headEnd/>
            <a:tailEnd/>
          </a:ln>
        </p:spPr>
        <p:txBody>
          <a:bodyPr lIns="91839" tIns="45114" rIns="91839" bIns="45114" anchor="b"/>
          <a:lstStyle/>
          <a:p>
            <a:pPr algn="r"/>
            <a:r>
              <a:rPr lang="en-US" sz="1200" dirty="0"/>
              <a:t>2</a:t>
            </a:r>
          </a:p>
        </p:txBody>
      </p:sp>
      <p:sp>
        <p:nvSpPr>
          <p:cNvPr id="32776" name="Rectangle 8"/>
          <p:cNvSpPr>
            <a:spLocks noChangeArrowheads="1"/>
          </p:cNvSpPr>
          <p:nvPr/>
        </p:nvSpPr>
        <p:spPr bwMode="auto">
          <a:xfrm>
            <a:off x="1" y="9518946"/>
            <a:ext cx="2985495" cy="501357"/>
          </a:xfrm>
          <a:prstGeom prst="rect">
            <a:avLst/>
          </a:prstGeom>
          <a:noFill/>
          <a:ln w="12700">
            <a:noFill/>
            <a:miter lim="800000"/>
            <a:headEnd/>
            <a:tailEnd/>
          </a:ln>
        </p:spPr>
        <p:txBody>
          <a:bodyPr wrap="none" lIns="92806" tIns="46403" rIns="92806" bIns="46403" anchor="ctr"/>
          <a:lstStyle/>
          <a:p>
            <a:endParaRPr lang="en-US"/>
          </a:p>
        </p:txBody>
      </p:sp>
      <p:sp>
        <p:nvSpPr>
          <p:cNvPr id="32777" name="Rectangle 9"/>
          <p:cNvSpPr>
            <a:spLocks noChangeArrowheads="1"/>
          </p:cNvSpPr>
          <p:nvPr/>
        </p:nvSpPr>
        <p:spPr bwMode="auto">
          <a:xfrm>
            <a:off x="1" y="1"/>
            <a:ext cx="2985495" cy="501358"/>
          </a:xfrm>
          <a:prstGeom prst="rect">
            <a:avLst/>
          </a:prstGeom>
          <a:noFill/>
          <a:ln w="12700">
            <a:noFill/>
            <a:miter lim="800000"/>
            <a:headEnd/>
            <a:tailEnd/>
          </a:ln>
        </p:spPr>
        <p:txBody>
          <a:bodyPr wrap="none" lIns="92806" tIns="46403" rIns="92806" bIns="46403" anchor="ctr"/>
          <a:lstStyle/>
          <a:p>
            <a:endParaRPr lang="en-US"/>
          </a:p>
        </p:txBody>
      </p:sp>
      <p:sp>
        <p:nvSpPr>
          <p:cNvPr id="32778" name="Rectangle 10"/>
          <p:cNvSpPr>
            <a:spLocks noGrp="1" noRot="1" noChangeAspect="1" noChangeArrowheads="1" noTextEdit="1"/>
          </p:cNvSpPr>
          <p:nvPr>
            <p:ph type="sldImg"/>
          </p:nvPr>
        </p:nvSpPr>
        <p:spPr>
          <a:xfrm>
            <a:off x="939800" y="750888"/>
            <a:ext cx="5008563" cy="3757612"/>
          </a:xfrm>
          <a:solidFill>
            <a:srgbClr val="FFFFFF"/>
          </a:solidFill>
          <a:ln cap="flat"/>
        </p:spPr>
      </p:sp>
      <p:sp>
        <p:nvSpPr>
          <p:cNvPr id="32779" name="Rectangle 11"/>
          <p:cNvSpPr>
            <a:spLocks noGrp="1" noChangeArrowheads="1"/>
          </p:cNvSpPr>
          <p:nvPr>
            <p:ph type="body" idx="1"/>
          </p:nvPr>
        </p:nvSpPr>
        <p:spPr>
          <a:noFill/>
          <a:ln w="9525"/>
        </p:spPr>
        <p:txBody>
          <a:bodyPr/>
          <a:lstStyle/>
          <a:p>
            <a:r>
              <a:rPr lang="en-US" dirty="0" smtClean="0"/>
              <a:t>Click and type your text here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902671" y="1"/>
            <a:ext cx="2985495" cy="501358"/>
          </a:xfrm>
          <a:prstGeom prst="rect">
            <a:avLst/>
          </a:prstGeom>
          <a:noFill/>
          <a:ln w="12700">
            <a:noFill/>
            <a:miter lim="800000"/>
            <a:headEnd/>
            <a:tailEnd/>
          </a:ln>
        </p:spPr>
        <p:txBody>
          <a:bodyPr wrap="none" lIns="92806" tIns="46403" rIns="92806" bIns="46403" anchor="ctr"/>
          <a:lstStyle/>
          <a:p>
            <a:endParaRPr lang="en-US"/>
          </a:p>
        </p:txBody>
      </p:sp>
      <p:sp>
        <p:nvSpPr>
          <p:cNvPr id="29699" name="Rectangle 3"/>
          <p:cNvSpPr>
            <a:spLocks noChangeArrowheads="1"/>
          </p:cNvSpPr>
          <p:nvPr/>
        </p:nvSpPr>
        <p:spPr bwMode="auto">
          <a:xfrm>
            <a:off x="3902671" y="9518946"/>
            <a:ext cx="2985495" cy="501357"/>
          </a:xfrm>
          <a:prstGeom prst="rect">
            <a:avLst/>
          </a:prstGeom>
          <a:noFill/>
          <a:ln w="12700">
            <a:noFill/>
            <a:miter lim="800000"/>
            <a:headEnd/>
            <a:tailEnd/>
          </a:ln>
        </p:spPr>
        <p:txBody>
          <a:bodyPr lIns="91839" tIns="45114" rIns="91839" bIns="45114" anchor="b"/>
          <a:lstStyle/>
          <a:p>
            <a:pPr algn="r"/>
            <a:r>
              <a:rPr lang="en-US" sz="1200" dirty="0"/>
              <a:t>3</a:t>
            </a:r>
          </a:p>
        </p:txBody>
      </p:sp>
      <p:sp>
        <p:nvSpPr>
          <p:cNvPr id="29700" name="Rectangle 4"/>
          <p:cNvSpPr>
            <a:spLocks noChangeArrowheads="1"/>
          </p:cNvSpPr>
          <p:nvPr/>
        </p:nvSpPr>
        <p:spPr bwMode="auto">
          <a:xfrm>
            <a:off x="1" y="9518946"/>
            <a:ext cx="2985495" cy="501357"/>
          </a:xfrm>
          <a:prstGeom prst="rect">
            <a:avLst/>
          </a:prstGeom>
          <a:noFill/>
          <a:ln w="12700">
            <a:noFill/>
            <a:miter lim="800000"/>
            <a:headEnd/>
            <a:tailEnd/>
          </a:ln>
        </p:spPr>
        <p:txBody>
          <a:bodyPr wrap="none" lIns="92806" tIns="46403" rIns="92806" bIns="46403" anchor="ctr"/>
          <a:lstStyle/>
          <a:p>
            <a:endParaRPr lang="en-US"/>
          </a:p>
        </p:txBody>
      </p:sp>
      <p:sp>
        <p:nvSpPr>
          <p:cNvPr id="29701" name="Rectangle 5"/>
          <p:cNvSpPr>
            <a:spLocks noChangeArrowheads="1"/>
          </p:cNvSpPr>
          <p:nvPr/>
        </p:nvSpPr>
        <p:spPr bwMode="auto">
          <a:xfrm>
            <a:off x="1" y="1"/>
            <a:ext cx="2985495" cy="501358"/>
          </a:xfrm>
          <a:prstGeom prst="rect">
            <a:avLst/>
          </a:prstGeom>
          <a:noFill/>
          <a:ln w="12700">
            <a:noFill/>
            <a:miter lim="800000"/>
            <a:headEnd/>
            <a:tailEnd/>
          </a:ln>
        </p:spPr>
        <p:txBody>
          <a:bodyPr wrap="none" lIns="92806" tIns="46403" rIns="92806" bIns="46403" anchor="ctr"/>
          <a:lstStyle/>
          <a:p>
            <a:endParaRPr lang="en-US"/>
          </a:p>
        </p:txBody>
      </p:sp>
      <p:sp>
        <p:nvSpPr>
          <p:cNvPr id="29702" name="Rectangle 6"/>
          <p:cNvSpPr>
            <a:spLocks noChangeArrowheads="1"/>
          </p:cNvSpPr>
          <p:nvPr/>
        </p:nvSpPr>
        <p:spPr bwMode="auto">
          <a:xfrm>
            <a:off x="3902671" y="1"/>
            <a:ext cx="2985495" cy="501358"/>
          </a:xfrm>
          <a:prstGeom prst="rect">
            <a:avLst/>
          </a:prstGeom>
          <a:noFill/>
          <a:ln w="12700">
            <a:noFill/>
            <a:miter lim="800000"/>
            <a:headEnd/>
            <a:tailEnd/>
          </a:ln>
        </p:spPr>
        <p:txBody>
          <a:bodyPr wrap="none" lIns="92806" tIns="46403" rIns="92806" bIns="46403" anchor="ctr"/>
          <a:lstStyle/>
          <a:p>
            <a:endParaRPr lang="en-US"/>
          </a:p>
        </p:txBody>
      </p:sp>
      <p:sp>
        <p:nvSpPr>
          <p:cNvPr id="29703" name="Rectangle 7"/>
          <p:cNvSpPr>
            <a:spLocks noChangeArrowheads="1"/>
          </p:cNvSpPr>
          <p:nvPr/>
        </p:nvSpPr>
        <p:spPr bwMode="auto">
          <a:xfrm>
            <a:off x="3902671" y="9518946"/>
            <a:ext cx="2985495" cy="501357"/>
          </a:xfrm>
          <a:prstGeom prst="rect">
            <a:avLst/>
          </a:prstGeom>
          <a:noFill/>
          <a:ln w="12700">
            <a:noFill/>
            <a:miter lim="800000"/>
            <a:headEnd/>
            <a:tailEnd/>
          </a:ln>
        </p:spPr>
        <p:txBody>
          <a:bodyPr lIns="91839" tIns="45114" rIns="91839" bIns="45114" anchor="b"/>
          <a:lstStyle/>
          <a:p>
            <a:pPr algn="r"/>
            <a:r>
              <a:rPr lang="en-US" sz="1200" dirty="0"/>
              <a:t>2</a:t>
            </a:r>
          </a:p>
        </p:txBody>
      </p:sp>
      <p:sp>
        <p:nvSpPr>
          <p:cNvPr id="29704" name="Rectangle 8"/>
          <p:cNvSpPr>
            <a:spLocks noChangeArrowheads="1"/>
          </p:cNvSpPr>
          <p:nvPr/>
        </p:nvSpPr>
        <p:spPr bwMode="auto">
          <a:xfrm>
            <a:off x="1" y="9518946"/>
            <a:ext cx="2985495" cy="501357"/>
          </a:xfrm>
          <a:prstGeom prst="rect">
            <a:avLst/>
          </a:prstGeom>
          <a:noFill/>
          <a:ln w="12700">
            <a:noFill/>
            <a:miter lim="800000"/>
            <a:headEnd/>
            <a:tailEnd/>
          </a:ln>
        </p:spPr>
        <p:txBody>
          <a:bodyPr wrap="none" lIns="92806" tIns="46403" rIns="92806" bIns="46403" anchor="ctr"/>
          <a:lstStyle/>
          <a:p>
            <a:endParaRPr lang="en-US"/>
          </a:p>
        </p:txBody>
      </p:sp>
      <p:sp>
        <p:nvSpPr>
          <p:cNvPr id="29705" name="Rectangle 9"/>
          <p:cNvSpPr>
            <a:spLocks noChangeArrowheads="1"/>
          </p:cNvSpPr>
          <p:nvPr/>
        </p:nvSpPr>
        <p:spPr bwMode="auto">
          <a:xfrm>
            <a:off x="1" y="1"/>
            <a:ext cx="2985495" cy="501358"/>
          </a:xfrm>
          <a:prstGeom prst="rect">
            <a:avLst/>
          </a:prstGeom>
          <a:noFill/>
          <a:ln w="12700">
            <a:noFill/>
            <a:miter lim="800000"/>
            <a:headEnd/>
            <a:tailEnd/>
          </a:ln>
        </p:spPr>
        <p:txBody>
          <a:bodyPr wrap="none" lIns="92806" tIns="46403" rIns="92806" bIns="46403" anchor="ctr"/>
          <a:lstStyle/>
          <a:p>
            <a:endParaRPr lang="en-US"/>
          </a:p>
        </p:txBody>
      </p:sp>
      <p:sp>
        <p:nvSpPr>
          <p:cNvPr id="29706" name="Rectangle 10"/>
          <p:cNvSpPr>
            <a:spLocks noGrp="1" noRot="1" noChangeAspect="1" noChangeArrowheads="1" noTextEdit="1"/>
          </p:cNvSpPr>
          <p:nvPr>
            <p:ph type="sldImg"/>
          </p:nvPr>
        </p:nvSpPr>
        <p:spPr>
          <a:xfrm>
            <a:off x="939800" y="750888"/>
            <a:ext cx="5008563" cy="3757612"/>
          </a:xfrm>
          <a:ln cap="flat"/>
        </p:spPr>
      </p:sp>
      <p:sp>
        <p:nvSpPr>
          <p:cNvPr id="29707" name="Rectangle 11"/>
          <p:cNvSpPr>
            <a:spLocks noGrp="1" noChangeArrowheads="1"/>
          </p:cNvSpPr>
          <p:nvPr>
            <p:ph type="body" idx="1"/>
          </p:nvPr>
        </p:nvSpPr>
        <p:spPr>
          <a:noFill/>
          <a:ln w="9525"/>
        </p:spPr>
        <p:txBody>
          <a:bodyPr/>
          <a:lstStyle/>
          <a:p>
            <a:r>
              <a:rPr lang="en-US" smtClean="0"/>
              <a:t>Click and type your text here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normAutofit lnSpcReduction="10000"/>
          </a:bodyPr>
          <a:lstStyle/>
          <a:p>
            <a:r>
              <a:rPr lang="en-US" b="1" dirty="0" smtClean="0"/>
              <a:t>A major impediment to progress in the hunt for biomarkers is the lack of standardization in how specimens are collected…</a:t>
            </a:r>
          </a:p>
          <a:p>
            <a:endParaRPr lang="en-US" dirty="0" smtClean="0"/>
          </a:p>
          <a:p>
            <a:r>
              <a:rPr lang="en-US" dirty="0" smtClean="0"/>
              <a:t>The </a:t>
            </a:r>
            <a:r>
              <a:rPr lang="en-US" b="1" dirty="0" smtClean="0"/>
              <a:t>standardization problem </a:t>
            </a:r>
            <a:r>
              <a:rPr lang="en-US" dirty="0" smtClean="0"/>
              <a:t>also applies to how specimens are handled and stored, which can dramatically affect the levels of biomarkers detected. Such details are rarely documented. In a 2009 NIH survey, researchers from 80% of more than 700 responding laboratories said they struggled to obtain standardized specimens for biomarker research. </a:t>
            </a:r>
            <a:r>
              <a:rPr lang="en-US" b="1" dirty="0" smtClean="0"/>
              <a:t>Alarmingly, a similar percentage did not question how specimen quality or handling conditions might affect their results..</a:t>
            </a:r>
          </a:p>
          <a:p>
            <a:endParaRPr lang="en-US" dirty="0" smtClean="0"/>
          </a:p>
          <a:p>
            <a:r>
              <a:rPr lang="en-US" dirty="0" smtClean="0"/>
              <a:t>Several initiatives are attempting to improve the practice of tissue storage or biobanking</a:t>
            </a:r>
            <a:r>
              <a:rPr lang="en-US" baseline="30000" dirty="0" smtClean="0">
                <a:hlinkClick r:id="rId3" tooltip="Moore, H. M. et al. Cancer Res. 69, 6770-6772 (2009)."/>
              </a:rPr>
              <a:t>7</a:t>
            </a:r>
            <a:r>
              <a:rPr lang="en-US" dirty="0" smtClean="0"/>
              <a:t>. For example, </a:t>
            </a:r>
            <a:r>
              <a:rPr lang="en-US" b="1" dirty="0" smtClean="0"/>
              <a:t>the US National Cancer Institute's Cancer Human </a:t>
            </a:r>
            <a:r>
              <a:rPr lang="en-US" b="1" dirty="0" err="1" smtClean="0"/>
              <a:t>Biobank</a:t>
            </a:r>
            <a:r>
              <a:rPr lang="en-US" b="1" dirty="0" smtClean="0"/>
              <a:t> (</a:t>
            </a:r>
            <a:r>
              <a:rPr lang="en-US" b="1" dirty="0" err="1" smtClean="0"/>
              <a:t>caHUB</a:t>
            </a:r>
            <a:r>
              <a:rPr lang="en-US" b="1" dirty="0" smtClean="0"/>
              <a:t>) has established stringent guidelines to ensure that samples from healthy individuals and cancer patients are collected, annotated, stored and </a:t>
            </a:r>
            <a:r>
              <a:rPr lang="en-US" b="1" dirty="0" err="1" smtClean="0"/>
              <a:t>analysed</a:t>
            </a:r>
            <a:r>
              <a:rPr lang="en-US" b="1" dirty="0" smtClean="0"/>
              <a:t> under standardized conditions and accompanied by appropriate donor medical information</a:t>
            </a:r>
            <a:r>
              <a:rPr lang="en-US" dirty="0" smtClean="0"/>
              <a:t>. Such initiatives offer a </a:t>
            </a:r>
            <a:r>
              <a:rPr lang="en-US" b="1" dirty="0" smtClean="0"/>
              <a:t>'best practice' model for </a:t>
            </a:r>
            <a:r>
              <a:rPr lang="en-US" b="1" dirty="0" err="1" smtClean="0"/>
              <a:t>biobanks</a:t>
            </a:r>
            <a:r>
              <a:rPr lang="en-US" b="1" dirty="0" smtClean="0"/>
              <a:t> in general</a:t>
            </a:r>
            <a:r>
              <a:rPr lang="en-US" dirty="0" smtClean="0"/>
              <a:t>. There is also a need for the creation of international </a:t>
            </a:r>
            <a:r>
              <a:rPr lang="en-US" dirty="0" err="1" smtClean="0"/>
              <a:t>biobanks</a:t>
            </a:r>
            <a:r>
              <a:rPr lang="en-US" dirty="0" smtClean="0"/>
              <a:t>, which would require harmonized rules to allow researchers worldwide to access the resources, and not be hindered by incompatible standards or uncoordinated regulatory barriers.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8FA4669-8B34-41C0-BAFC-1FA2DFD41180}" type="slidenum">
              <a:rPr lang="en-US" smtClean="0">
                <a:solidFill>
                  <a:srgbClr val="000000"/>
                </a:solidFill>
              </a:rPr>
              <a:pPr/>
              <a:t>22</a:t>
            </a:fld>
            <a:endParaRPr lang="en-US"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normAutofit fontScale="70000" lnSpcReduction="20000"/>
          </a:bodyPr>
          <a:lstStyle/>
          <a:p>
            <a:pPr defTabSz="898136">
              <a:defRPr/>
            </a:pPr>
            <a:r>
              <a:rPr lang="en-US" b="1" dirty="0" smtClean="0"/>
              <a:t>The autopsy came of age with </a:t>
            </a:r>
            <a:r>
              <a:rPr lang="en-US" b="1" dirty="0" smtClean="0">
                <a:hlinkClick r:id="rId3" tooltip="Giovanni Morgagni"/>
              </a:rPr>
              <a:t>Giovanni </a:t>
            </a:r>
            <a:r>
              <a:rPr lang="en-US" b="1" dirty="0" err="1" smtClean="0">
                <a:hlinkClick r:id="rId3" tooltip="Giovanni Morgagni"/>
              </a:rPr>
              <a:t>Morgagni</a:t>
            </a:r>
            <a:r>
              <a:rPr lang="en-US" b="1" dirty="0" smtClean="0"/>
              <a:t>, the father of modern </a:t>
            </a:r>
            <a:r>
              <a:rPr lang="en-US" b="1" dirty="0" smtClean="0">
                <a:hlinkClick r:id="rId4" tooltip="pathology"/>
              </a:rPr>
              <a:t>pathology</a:t>
            </a:r>
            <a:r>
              <a:rPr lang="en-US" b="1" dirty="0" smtClean="0"/>
              <a:t>, who in 1761 described what could be seen in the body with the naked eye. In his voluminous work </a:t>
            </a:r>
            <a:r>
              <a:rPr lang="en-US" b="1" i="1" dirty="0" smtClean="0">
                <a:hlinkClick r:id="rId5" tooltip="On the Seats and Causes of Diseases as Investigated by Anatomy"/>
              </a:rPr>
              <a:t>On the Seats and Causes of Diseases as Investigated by Anatomy</a:t>
            </a:r>
            <a:r>
              <a:rPr lang="en-US" b="1" i="1" dirty="0" smtClean="0"/>
              <a:t>,</a:t>
            </a:r>
            <a:r>
              <a:rPr lang="en-US" b="1" dirty="0" smtClean="0"/>
              <a:t> he compared the symptoms and observations in some 700 patients with the anatomical findings upon examining their bodies. Thus, in </a:t>
            </a:r>
            <a:r>
              <a:rPr lang="en-US" b="1" dirty="0" err="1" smtClean="0"/>
              <a:t>Morgagni’s</a:t>
            </a:r>
            <a:r>
              <a:rPr lang="en-US" b="1" dirty="0" smtClean="0"/>
              <a:t> work the study of the patient replaced the study of books and comparison of commentaries.</a:t>
            </a:r>
          </a:p>
          <a:p>
            <a:endParaRPr lang="en-US" dirty="0" smtClean="0"/>
          </a:p>
          <a:p>
            <a:endParaRPr lang="en-US" dirty="0" smtClean="0"/>
          </a:p>
          <a:p>
            <a:r>
              <a:rPr lang="en-US" dirty="0" smtClean="0"/>
              <a:t>The first real dissections for the study of disease were carried out about 300 </a:t>
            </a:r>
            <a:r>
              <a:rPr lang="en-US" cap="small" dirty="0" err="1" smtClean="0"/>
              <a:t>bce</a:t>
            </a:r>
            <a:r>
              <a:rPr lang="en-US" dirty="0" smtClean="0"/>
              <a:t> by the Alexandrian physicians </a:t>
            </a:r>
            <a:r>
              <a:rPr lang="en-US" b="1" dirty="0" err="1" smtClean="0">
                <a:hlinkClick r:id="rId6" tooltip="Herophilus"/>
              </a:rPr>
              <a:t>Herophilus</a:t>
            </a:r>
            <a:r>
              <a:rPr lang="en-US" dirty="0" smtClean="0"/>
              <a:t> and </a:t>
            </a:r>
            <a:r>
              <a:rPr lang="en-US" b="1" dirty="0" err="1" smtClean="0">
                <a:hlinkClick r:id="rId7" tooltip="Erasistratus"/>
              </a:rPr>
              <a:t>Erasistratus</a:t>
            </a:r>
            <a:r>
              <a:rPr lang="en-US" dirty="0" smtClean="0"/>
              <a:t>, but it was the Greek physician </a:t>
            </a:r>
            <a:r>
              <a:rPr lang="en-US" b="1" dirty="0" smtClean="0">
                <a:hlinkClick r:id="rId8" tooltip="Galen of Pergamum"/>
              </a:rPr>
              <a:t>Galen of Pergamum</a:t>
            </a:r>
            <a:r>
              <a:rPr lang="en-US" dirty="0" smtClean="0"/>
              <a:t> in the late 2nd century </a:t>
            </a:r>
            <a:r>
              <a:rPr lang="en-US" cap="small" dirty="0" err="1" smtClean="0"/>
              <a:t>ce</a:t>
            </a:r>
            <a:r>
              <a:rPr lang="en-US" dirty="0" err="1" smtClean="0"/>
              <a:t>who</a:t>
            </a:r>
            <a:r>
              <a:rPr lang="en-US" dirty="0" smtClean="0"/>
              <a:t> was the first to correlate the patient’s symptoms (complaints) and signs (what can be seen and felt) with what was found upon examining the “affected part of the deceased.” This was a significant advance that eventually led to the autopsy and broke an ancient barrier to progress in </a:t>
            </a:r>
            <a:r>
              <a:rPr lang="en-US" b="1" dirty="0" smtClean="0">
                <a:hlinkClick r:id="rId9" tooltip="medicine"/>
              </a:rPr>
              <a:t>medicine</a:t>
            </a:r>
            <a:r>
              <a:rPr lang="en-US" dirty="0" smtClean="0"/>
              <a:t>.</a:t>
            </a:r>
          </a:p>
          <a:p>
            <a:r>
              <a:rPr lang="en-US" dirty="0" smtClean="0"/>
              <a:t>It was the rebirth of anatomy during the </a:t>
            </a:r>
            <a:r>
              <a:rPr lang="en-US" b="1" dirty="0" smtClean="0">
                <a:hlinkClick r:id="rId10" tooltip="Renaissance"/>
              </a:rPr>
              <a:t>Renaissance</a:t>
            </a:r>
            <a:r>
              <a:rPr lang="en-US" dirty="0" smtClean="0"/>
              <a:t>, as exemplified by the work of </a:t>
            </a:r>
            <a:r>
              <a:rPr lang="en-US" b="1" dirty="0" smtClean="0">
                <a:hlinkClick r:id="rId11" tooltip="Andreas Vesalius"/>
              </a:rPr>
              <a:t>Andreas Vesalius</a:t>
            </a:r>
            <a:r>
              <a:rPr lang="en-US" dirty="0" smtClean="0"/>
              <a:t> (</a:t>
            </a:r>
            <a:r>
              <a:rPr lang="en-US" b="1" i="1" dirty="0" smtClean="0">
                <a:hlinkClick r:id="rId12" tooltip="De humani corporis fabrica"/>
              </a:rPr>
              <a:t>De </a:t>
            </a:r>
            <a:r>
              <a:rPr lang="en-US" b="1" i="1" dirty="0" err="1" smtClean="0">
                <a:hlinkClick r:id="rId12" tooltip="De humani corporis fabrica"/>
              </a:rPr>
              <a:t>humani</a:t>
            </a:r>
            <a:r>
              <a:rPr lang="en-US" b="1" i="1" dirty="0" smtClean="0">
                <a:hlinkClick r:id="rId12" tooltip="De humani corporis fabrica"/>
              </a:rPr>
              <a:t> </a:t>
            </a:r>
            <a:r>
              <a:rPr lang="en-US" b="1" i="1" dirty="0" err="1" smtClean="0">
                <a:hlinkClick r:id="rId12" tooltip="De humani corporis fabrica"/>
              </a:rPr>
              <a:t>corporis</a:t>
            </a:r>
            <a:r>
              <a:rPr lang="en-US" b="1" i="1" dirty="0" smtClean="0">
                <a:hlinkClick r:id="rId12" tooltip="De humani corporis fabrica"/>
              </a:rPr>
              <a:t> </a:t>
            </a:r>
            <a:r>
              <a:rPr lang="en-US" b="1" i="1" dirty="0" err="1" smtClean="0">
                <a:hlinkClick r:id="rId12" tooltip="De humani corporis fabrica"/>
              </a:rPr>
              <a:t>fabrica</a:t>
            </a:r>
            <a:r>
              <a:rPr lang="en-US" i="1" dirty="0" smtClean="0"/>
              <a:t>,</a:t>
            </a:r>
            <a:r>
              <a:rPr lang="en-US" dirty="0" smtClean="0"/>
              <a:t> 1543) that made it possible to distinguish the abnormal, as such (e.g., an aneurysm), from the normal anatomy. </a:t>
            </a:r>
            <a:r>
              <a:rPr lang="en-US" b="1" dirty="0" smtClean="0">
                <a:hlinkClick r:id="rId13" tooltip="Leonardo da Vinci"/>
              </a:rPr>
              <a:t>Leonardo </a:t>
            </a:r>
            <a:r>
              <a:rPr lang="en-US" b="1" dirty="0" err="1" smtClean="0">
                <a:hlinkClick r:id="rId13" tooltip="Leonardo da Vinci"/>
              </a:rPr>
              <a:t>da</a:t>
            </a:r>
            <a:r>
              <a:rPr lang="en-US" b="1" dirty="0" smtClean="0">
                <a:hlinkClick r:id="rId13" tooltip="Leonardo da Vinci"/>
              </a:rPr>
              <a:t> Vinci</a:t>
            </a:r>
            <a:r>
              <a:rPr lang="en-US" dirty="0" smtClean="0"/>
              <a:t> dissected 30 corpses and noted “abnormal anatomy”; Michelangelo, too, performed a number of dissections. Earlier, in the 13th century, Frederick II ordered that the bodies of two executed criminals be delivered every two years to the medical schools, one of which was at Salerno, for an “</a:t>
            </a:r>
            <a:r>
              <a:rPr lang="en-US" dirty="0" err="1" smtClean="0"/>
              <a:t>Anatomica</a:t>
            </a:r>
            <a:r>
              <a:rPr lang="en-US" dirty="0" smtClean="0"/>
              <a:t> </a:t>
            </a:r>
            <a:r>
              <a:rPr lang="en-US" dirty="0" err="1" smtClean="0"/>
              <a:t>Publica</a:t>
            </a:r>
            <a:r>
              <a:rPr lang="en-US" dirty="0" smtClean="0"/>
              <a:t>,” which every physician was obliged to attend. The first forensic or legal autopsy, wherein the death was investigated to determine presence of “fault,” is said to have been one requested by a magistrate in Bologna in 1302. Antonio </a:t>
            </a:r>
            <a:r>
              <a:rPr lang="en-US" dirty="0" err="1" smtClean="0"/>
              <a:t>Benivieni</a:t>
            </a:r>
            <a:r>
              <a:rPr lang="en-US" dirty="0" smtClean="0"/>
              <a:t>, a 15th-century Florentine physician, carried out 15 autopsies explicitly to determine the “cause of death” and significantly correlated some of his findings with prior symptoms in the deceased. </a:t>
            </a:r>
            <a:r>
              <a:rPr lang="en-US" dirty="0" err="1" smtClean="0"/>
              <a:t>Théophile</a:t>
            </a:r>
            <a:r>
              <a:rPr lang="en-US" dirty="0" smtClean="0"/>
              <a:t> </a:t>
            </a:r>
            <a:r>
              <a:rPr lang="en-US" dirty="0" err="1" smtClean="0"/>
              <a:t>Bonet</a:t>
            </a:r>
            <a:r>
              <a:rPr lang="en-US" dirty="0" smtClean="0"/>
              <a:t> of Geneva (1620–89) collated from the literature the observations made in 3,000 autopsies. Many specific clinical and pathologic entities were then defined by various observers, thus opening the door to modern practice.</a:t>
            </a:r>
          </a:p>
          <a:p>
            <a:r>
              <a:rPr lang="en-US" dirty="0" smtClean="0"/>
              <a:t>The autopsy came of age with </a:t>
            </a:r>
            <a:r>
              <a:rPr lang="en-US" b="1" dirty="0" smtClean="0">
                <a:hlinkClick r:id="rId3" tooltip="Giovanni Morgagni"/>
              </a:rPr>
              <a:t>Giovanni </a:t>
            </a:r>
            <a:r>
              <a:rPr lang="en-US" b="1" dirty="0" err="1" smtClean="0">
                <a:hlinkClick r:id="rId3" tooltip="Giovanni Morgagni"/>
              </a:rPr>
              <a:t>Morgagni</a:t>
            </a:r>
            <a:r>
              <a:rPr lang="en-US" dirty="0" smtClean="0"/>
              <a:t>, the father of modern </a:t>
            </a:r>
            <a:r>
              <a:rPr lang="en-US" b="1" dirty="0" smtClean="0">
                <a:hlinkClick r:id="rId4" tooltip="pathology"/>
              </a:rPr>
              <a:t>pathology</a:t>
            </a:r>
            <a:r>
              <a:rPr lang="en-US" dirty="0" smtClean="0"/>
              <a:t>, who in 1761 described what could be seen in the body with the naked eye. In his voluminous work </a:t>
            </a:r>
            <a:r>
              <a:rPr lang="en-US" b="1" i="1" dirty="0" smtClean="0">
                <a:hlinkClick r:id="rId5" tooltip="On the Seats and Causes of Diseases as Investigated by Anatomy"/>
              </a:rPr>
              <a:t>On the Seats and Causes of Diseases as Investigated by Anatomy</a:t>
            </a:r>
            <a:r>
              <a:rPr lang="en-US" i="1" dirty="0" smtClean="0"/>
              <a:t>,</a:t>
            </a:r>
            <a:r>
              <a:rPr lang="en-US" dirty="0" smtClean="0"/>
              <a:t> he compared the symptoms and observations in some 700 patients with the anatomical findings upon examining their bodies. Thus, in </a:t>
            </a:r>
            <a:r>
              <a:rPr lang="en-US" dirty="0" err="1" smtClean="0"/>
              <a:t>Morgagni’s</a:t>
            </a:r>
            <a:r>
              <a:rPr lang="en-US" dirty="0" smtClean="0"/>
              <a:t> work the study of the patient replaced the study of books and comparison of commentaries.</a:t>
            </a:r>
          </a:p>
          <a:p>
            <a:r>
              <a:rPr lang="en-US" dirty="0" smtClean="0"/>
              <a:t>With </a:t>
            </a:r>
            <a:r>
              <a:rPr lang="en-US" b="1" dirty="0" smtClean="0">
                <a:hlinkClick r:id="rId14" tooltip="Karl von Rokitansky"/>
              </a:rPr>
              <a:t>Karl von </a:t>
            </a:r>
            <a:r>
              <a:rPr lang="en-US" b="1" dirty="0" err="1" smtClean="0">
                <a:hlinkClick r:id="rId14" tooltip="Karl von Rokitansky"/>
              </a:rPr>
              <a:t>Rokitansky</a:t>
            </a:r>
            <a:r>
              <a:rPr lang="en-US" dirty="0" smtClean="0"/>
              <a:t> of Vienna (1804–78), the gross (naked eye) autopsy reached its apogee. </a:t>
            </a:r>
            <a:r>
              <a:rPr lang="en-US" dirty="0" err="1" smtClean="0"/>
              <a:t>Rokitansky</a:t>
            </a:r>
            <a:r>
              <a:rPr lang="en-US" dirty="0" smtClean="0"/>
              <a:t> utilized the microscope very little and was limited by his own </a:t>
            </a:r>
            <a:r>
              <a:rPr lang="en-US" dirty="0" err="1" smtClean="0"/>
              <a:t>humoral</a:t>
            </a:r>
            <a:r>
              <a:rPr lang="en-US" dirty="0" smtClean="0"/>
              <a:t> theory. The French anatomist and physiologist </a:t>
            </a:r>
            <a:r>
              <a:rPr lang="en-US" b="1" dirty="0" smtClean="0">
                <a:hlinkClick r:id="rId15" tooltip="Marie F.X. Bichat"/>
              </a:rPr>
              <a:t>Marie F.X. Bichat</a:t>
            </a:r>
            <a:r>
              <a:rPr lang="en-US" dirty="0" smtClean="0"/>
              <a:t> (1771–1802) stressed the role of the different generalized systems and tissues in the study of disease. It was the German pathologist </a:t>
            </a:r>
            <a:r>
              <a:rPr lang="en-US" b="1" dirty="0" smtClean="0">
                <a:hlinkClick r:id="rId16" tooltip="Rudolf Virchow"/>
              </a:rPr>
              <a:t>Rudolf Virchow</a:t>
            </a:r>
            <a:r>
              <a:rPr lang="en-US" dirty="0" smtClean="0"/>
              <a:t> (1821–1902), however, who introduced the cellular doctrine—that changes in the cells are the basis of the understanding of disease—in pathology and in autopsy. He warned against the dominance of pathologic anatomy—the study of the structure of diseased tissue—alone as such and stressed that the future of pathology would be physiologic pathology—study of the functioning of the organism in the investigation of disease.</a:t>
            </a:r>
          </a:p>
          <a:p>
            <a:r>
              <a:rPr lang="en-US" dirty="0" smtClean="0"/>
              <a:t>The modern autopsy has been expanded to include the application of all knowledge and all of the instruments of the specialized modern basic sciences. The examination has been extended to structures too small to be seen except with the </a:t>
            </a:r>
            <a:r>
              <a:rPr lang="en-US" b="1" dirty="0" smtClean="0">
                <a:hlinkClick r:id="rId17" tooltip="electron microscope"/>
              </a:rPr>
              <a:t>electron microscope</a:t>
            </a:r>
            <a:r>
              <a:rPr lang="en-US" dirty="0" smtClean="0"/>
              <a:t>, and to </a:t>
            </a:r>
            <a:r>
              <a:rPr lang="en-US" b="1" dirty="0" smtClean="0">
                <a:hlinkClick r:id="rId18" tooltip="molecular biology"/>
              </a:rPr>
              <a:t>molecular biology</a:t>
            </a:r>
            <a:r>
              <a:rPr lang="en-US" dirty="0" smtClean="0"/>
              <a:t> to include all that can be seen as well as what still remains unseen.</a:t>
            </a:r>
          </a:p>
          <a:p>
            <a:endParaRPr lang="en-US" dirty="0"/>
          </a:p>
        </p:txBody>
      </p:sp>
      <p:sp>
        <p:nvSpPr>
          <p:cNvPr id="4" name="Slide Number Placeholder 3"/>
          <p:cNvSpPr>
            <a:spLocks noGrp="1"/>
          </p:cNvSpPr>
          <p:nvPr>
            <p:ph type="sldNum" sz="quarter" idx="10"/>
          </p:nvPr>
        </p:nvSpPr>
        <p:spPr/>
        <p:txBody>
          <a:bodyPr/>
          <a:lstStyle/>
          <a:p>
            <a:fld id="{A8FA4669-8B34-41C0-BAFC-1FA2DFD41180}" type="slidenum">
              <a:rPr lang="en-US" smtClean="0">
                <a:solidFill>
                  <a:srgbClr val="000000"/>
                </a:solidFill>
              </a:rPr>
              <a:pPr/>
              <a:t>3</a:t>
            </a:fld>
            <a:endParaRPr lang="en-US" dirty="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581A1B7-AA07-44E8-AE92-FD1FC0151F8A}" type="slidenum">
              <a:rPr lang="en-US" altLang="en-US">
                <a:solidFill>
                  <a:srgbClr val="000000"/>
                </a:solidFill>
              </a:rPr>
              <a:pPr/>
              <a:t>35</a:t>
            </a:fld>
            <a:endParaRPr lang="en-US" altLang="en-US">
              <a:solidFill>
                <a:srgbClr val="000000"/>
              </a:solidFill>
            </a:endParaRPr>
          </a:p>
        </p:txBody>
      </p:sp>
      <p:sp>
        <p:nvSpPr>
          <p:cNvPr id="34819" name="Rectangle 2"/>
          <p:cNvSpPr>
            <a:spLocks noGrp="1" noRot="1" noChangeAspect="1" noChangeArrowheads="1" noTextEdit="1"/>
          </p:cNvSpPr>
          <p:nvPr>
            <p:ph type="sldImg"/>
          </p:nvPr>
        </p:nvSpPr>
        <p:spPr>
          <a:xfrm>
            <a:off x="941388" y="752475"/>
            <a:ext cx="5005387" cy="3754438"/>
          </a:xfrm>
          <a:ln/>
        </p:spPr>
      </p:sp>
      <p:sp>
        <p:nvSpPr>
          <p:cNvPr id="34820" name="Rectangle 3"/>
          <p:cNvSpPr>
            <a:spLocks noGrp="1" noChangeArrowheads="1"/>
          </p:cNvSpPr>
          <p:nvPr>
            <p:ph type="body" idx="1"/>
          </p:nvPr>
        </p:nvSpPr>
        <p:spPr>
          <a:xfrm>
            <a:off x="859426" y="4759643"/>
            <a:ext cx="5169312" cy="4509135"/>
          </a:xfrm>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D3D4FD-12A3-48E8-81EC-2622C5C03604}" type="slidenum">
              <a:rPr lang="en-US" smtClean="0"/>
              <a:pPr/>
              <a:t>4</a:t>
            </a:fld>
            <a:endParaRPr lang="en-US"/>
          </a:p>
        </p:txBody>
      </p:sp>
    </p:spTree>
    <p:extLst>
      <p:ext uri="{BB962C8B-B14F-4D97-AF65-F5344CB8AC3E}">
        <p14:creationId xmlns:p14="http://schemas.microsoft.com/office/powerpoint/2010/main" xmlns="" val="2355257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39800" y="750888"/>
            <a:ext cx="5008563" cy="3757612"/>
          </a:xfrm>
          <a:ln/>
        </p:spPr>
      </p:sp>
      <p:sp>
        <p:nvSpPr>
          <p:cNvPr id="57347" name="Notes Placeholder 2"/>
          <p:cNvSpPr>
            <a:spLocks noGrp="1"/>
          </p:cNvSpPr>
          <p:nvPr>
            <p:ph type="body" idx="1"/>
          </p:nvPr>
        </p:nvSpPr>
        <p:spPr>
          <a:noFill/>
        </p:spPr>
        <p:txBody>
          <a:bodyPr/>
          <a:lstStyle/>
          <a:p>
            <a:r>
              <a:rPr lang="en-US" dirty="0">
                <a:latin typeface="Helvetica"/>
              </a:rPr>
              <a:t>Aside from direct-to-consumer companies in which clinical utility is questionable, there are more and more papers showing genomic technology can positively affect patient care.  Several of these papers will be discussed during these lectures.  </a:t>
            </a:r>
          </a:p>
        </p:txBody>
      </p:sp>
      <p:sp>
        <p:nvSpPr>
          <p:cNvPr id="5734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80D7A040-D9A8-4D27-A6AB-519028CE74AF}" type="slidenum">
              <a:rPr lang="en-US" smtClean="0">
                <a:solidFill>
                  <a:prstClr val="black"/>
                </a:solidFill>
                <a:latin typeface="Helvetica"/>
              </a:rPr>
              <a:pPr eaLnBrk="1" hangingPunct="1"/>
              <a:t>43</a:t>
            </a:fld>
            <a:endParaRPr lang="en-US" dirty="0" smtClean="0">
              <a:solidFill>
                <a:prstClr val="black"/>
              </a:solidFill>
              <a:latin typeface="Helvetica"/>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normAutofit fontScale="25000" lnSpcReduction="20000"/>
          </a:bodyPr>
          <a:lstStyle/>
          <a:p>
            <a:r>
              <a:rPr lang="en-US" dirty="0" smtClean="0"/>
              <a:t>The elucidation of breast cancer subgroups and their molecular drivers requires integrated views of the </a:t>
            </a:r>
            <a:r>
              <a:rPr lang="en-US" b="1" dirty="0" smtClean="0"/>
              <a:t>genome and </a:t>
            </a:r>
            <a:r>
              <a:rPr lang="en-US" b="1" dirty="0" err="1" smtClean="0"/>
              <a:t>transcriptome</a:t>
            </a:r>
            <a:r>
              <a:rPr lang="en-US" b="1" dirty="0" smtClean="0"/>
              <a:t> from representative numbers of patients.</a:t>
            </a:r>
            <a:r>
              <a:rPr lang="en-US" dirty="0" smtClean="0"/>
              <a:t> We present an integrated analysis of </a:t>
            </a:r>
            <a:r>
              <a:rPr lang="en-US" b="1" dirty="0" smtClean="0"/>
              <a:t>copy number and gene expression in a discovery and validation set of 997 and 995 primary breast </a:t>
            </a:r>
            <a:r>
              <a:rPr lang="en-US" b="1" dirty="0" err="1" smtClean="0"/>
              <a:t>tumours</a:t>
            </a:r>
            <a:r>
              <a:rPr lang="en-US" dirty="0" smtClean="0"/>
              <a:t>, respectively, </a:t>
            </a:r>
            <a:r>
              <a:rPr lang="en-US" b="1" dirty="0" smtClean="0"/>
              <a:t>with long-term clinical follow-up</a:t>
            </a:r>
            <a:r>
              <a:rPr lang="en-US" dirty="0" smtClean="0"/>
              <a:t>. Inherited variants (copy number variants and single nucleotide polymorphisms) and acquired </a:t>
            </a:r>
            <a:r>
              <a:rPr lang="en-US" b="1" dirty="0" smtClean="0"/>
              <a:t>somatic copy number aberrations (CNAs)</a:t>
            </a:r>
            <a:r>
              <a:rPr lang="en-US" dirty="0" smtClean="0"/>
              <a:t> were associated with expression in ~40% of genes, with the landscape dominated by </a:t>
            </a:r>
            <a:r>
              <a:rPr lang="en-US" i="1" dirty="0" err="1" smtClean="0"/>
              <a:t>cis</a:t>
            </a:r>
            <a:r>
              <a:rPr lang="en-US" dirty="0" smtClean="0"/>
              <a:t>- and </a:t>
            </a:r>
            <a:r>
              <a:rPr lang="en-US" i="1" dirty="0" smtClean="0"/>
              <a:t>trans</a:t>
            </a:r>
            <a:r>
              <a:rPr lang="en-US" dirty="0" smtClean="0"/>
              <a:t>-acting CNAs. By delineating expression outlier genes driven in </a:t>
            </a:r>
            <a:r>
              <a:rPr lang="en-US" i="1" dirty="0" err="1" smtClean="0"/>
              <a:t>cis</a:t>
            </a:r>
            <a:r>
              <a:rPr lang="en-US" dirty="0" smtClean="0"/>
              <a:t> by CNAs, we identified putative cancer genes, including deletions in </a:t>
            </a:r>
            <a:r>
              <a:rPr lang="en-US" i="1" dirty="0" smtClean="0"/>
              <a:t>PPP2R2A</a:t>
            </a:r>
            <a:r>
              <a:rPr lang="en-US" dirty="0" smtClean="0"/>
              <a:t>, </a:t>
            </a:r>
            <a:r>
              <a:rPr lang="en-US" i="1" dirty="0" smtClean="0"/>
              <a:t>MTAP</a:t>
            </a:r>
            <a:r>
              <a:rPr lang="en-US" dirty="0" smtClean="0"/>
              <a:t> and </a:t>
            </a:r>
            <a:r>
              <a:rPr lang="en-US" i="1" dirty="0" smtClean="0"/>
              <a:t>MAP2K4</a:t>
            </a:r>
            <a:r>
              <a:rPr lang="en-US" dirty="0" smtClean="0"/>
              <a:t>. </a:t>
            </a:r>
            <a:r>
              <a:rPr lang="en-US" b="1" dirty="0" smtClean="0"/>
              <a:t>Unsupervised analysis of paired DNA–RNA profiles </a:t>
            </a:r>
            <a:r>
              <a:rPr lang="en-US" dirty="0" smtClean="0"/>
              <a:t>revealed novel subgroups with distinct clinical outcomes, which reproduced in the validation cohort. These include a high-risk, </a:t>
            </a:r>
            <a:r>
              <a:rPr lang="en-US" dirty="0" err="1" smtClean="0"/>
              <a:t>oestrogen</a:t>
            </a:r>
            <a:r>
              <a:rPr lang="en-US" dirty="0" smtClean="0"/>
              <a:t>-receptor-positive 11q13/14 </a:t>
            </a:r>
            <a:r>
              <a:rPr lang="en-US" i="1" dirty="0" err="1" smtClean="0"/>
              <a:t>cis</a:t>
            </a:r>
            <a:r>
              <a:rPr lang="en-US" dirty="0" smtClean="0"/>
              <a:t>-acting subgroup and a </a:t>
            </a:r>
            <a:r>
              <a:rPr lang="en-US" dirty="0" err="1" smtClean="0"/>
              <a:t>favourable</a:t>
            </a:r>
            <a:r>
              <a:rPr lang="en-US" dirty="0" smtClean="0"/>
              <a:t> prognosis subgroup devoid of CNAs. </a:t>
            </a:r>
            <a:r>
              <a:rPr lang="en-US" i="1" dirty="0" smtClean="0"/>
              <a:t>Trans</a:t>
            </a:r>
            <a:r>
              <a:rPr lang="en-US" dirty="0" smtClean="0"/>
              <a:t>-acting aberration hotspots were found to modulate subgroup-specific gene networks, including a </a:t>
            </a:r>
            <a:r>
              <a:rPr lang="en-US" b="1" dirty="0" smtClean="0"/>
              <a:t>TCR deletion-mediated adaptive immune response </a:t>
            </a:r>
            <a:r>
              <a:rPr lang="en-US" dirty="0" smtClean="0"/>
              <a:t>in the ‘CNA-devoid’ subgroup and a basal-specific chromosome 5 deletion-associated mitotic network. Our results provide a novel molecular stratification of the breast cancer population, </a:t>
            </a:r>
            <a:r>
              <a:rPr lang="en-US" b="1" dirty="0" smtClean="0"/>
              <a:t>derived from the impact of somatic CNAs on the </a:t>
            </a:r>
            <a:r>
              <a:rPr lang="en-US" b="1" dirty="0" err="1" smtClean="0"/>
              <a:t>transcriptome</a:t>
            </a:r>
            <a:r>
              <a:rPr lang="en-US" b="1" dirty="0" smtClean="0"/>
              <a:t>.</a:t>
            </a:r>
          </a:p>
          <a:p>
            <a:r>
              <a:rPr lang="en-US" b="1" dirty="0" smtClean="0"/>
              <a:t>Figures at a glance</a:t>
            </a:r>
          </a:p>
          <a:p>
            <a:r>
              <a:rPr lang="en-US" dirty="0" smtClean="0"/>
              <a:t>left</a:t>
            </a:r>
          </a:p>
          <a:p>
            <a:r>
              <a:rPr lang="en-US" dirty="0" smtClean="0"/>
              <a:t>right </a:t>
            </a:r>
          </a:p>
          <a:p>
            <a:r>
              <a:rPr lang="en-US" b="1" dirty="0" smtClean="0"/>
              <a:t>Article preview</a:t>
            </a:r>
          </a:p>
          <a:p>
            <a:r>
              <a:rPr lang="en-US" b="1" dirty="0" smtClean="0"/>
              <a:t>Read the full article</a:t>
            </a:r>
          </a:p>
          <a:p>
            <a:r>
              <a:rPr lang="en-US" b="1" dirty="0" smtClean="0"/>
              <a:t>Instant access to this article: US$32</a:t>
            </a:r>
          </a:p>
          <a:p>
            <a:r>
              <a:rPr lang="en-US" dirty="0" smtClean="0">
                <a:hlinkClick r:id="rId3"/>
              </a:rPr>
              <a:t>Buy now</a:t>
            </a:r>
            <a:r>
              <a:rPr lang="en-US" dirty="0" smtClean="0"/>
              <a:t> </a:t>
            </a:r>
          </a:p>
          <a:p>
            <a:r>
              <a:rPr lang="en-US" b="1" dirty="0" smtClean="0"/>
              <a:t>Subscribe to Nature for full access: </a:t>
            </a:r>
          </a:p>
          <a:p>
            <a:r>
              <a:rPr lang="en-US" dirty="0" smtClean="0">
                <a:hlinkClick r:id="rId4"/>
              </a:rPr>
              <a:t>Subscribe</a:t>
            </a:r>
            <a:r>
              <a:rPr lang="en-US" dirty="0" smtClean="0"/>
              <a:t> </a:t>
            </a:r>
          </a:p>
          <a:p>
            <a:r>
              <a:rPr lang="en-US" b="1" dirty="0" smtClean="0"/>
              <a:t>Personal subscribers:</a:t>
            </a:r>
          </a:p>
          <a:p>
            <a:r>
              <a:rPr lang="en-US" dirty="0" smtClean="0">
                <a:hlinkClick r:id="rId5"/>
              </a:rPr>
              <a:t>Log in</a:t>
            </a:r>
            <a:r>
              <a:rPr lang="en-US" dirty="0" smtClean="0"/>
              <a:t> </a:t>
            </a:r>
          </a:p>
          <a:p>
            <a:r>
              <a:rPr lang="en-US" b="1" dirty="0" smtClean="0"/>
              <a:t>Additional access options:</a:t>
            </a:r>
          </a:p>
          <a:p>
            <a:r>
              <a:rPr lang="en-US" dirty="0" smtClean="0">
                <a:hlinkClick r:id="rId6"/>
              </a:rPr>
              <a:t>Login via Athens</a:t>
            </a:r>
            <a:endParaRPr lang="en-US" dirty="0" smtClean="0"/>
          </a:p>
          <a:p>
            <a:r>
              <a:rPr lang="en-US" dirty="0" smtClean="0">
                <a:hlinkClick r:id="rId7"/>
              </a:rPr>
              <a:t>Login via your Institution</a:t>
            </a:r>
            <a:endParaRPr lang="en-US" dirty="0" smtClean="0"/>
          </a:p>
          <a:p>
            <a:r>
              <a:rPr lang="en-US" dirty="0" smtClean="0">
                <a:hlinkClick r:id="rId8"/>
              </a:rPr>
              <a:t>Purchase a site license</a:t>
            </a:r>
            <a:endParaRPr lang="en-US" dirty="0" smtClean="0"/>
          </a:p>
          <a:p>
            <a:r>
              <a:rPr lang="en-US" dirty="0" smtClean="0">
                <a:hlinkClick r:id="rId9"/>
              </a:rPr>
              <a:t>Use a document delivery service</a:t>
            </a:r>
            <a:endParaRPr lang="en-US" dirty="0" smtClean="0"/>
          </a:p>
          <a:p>
            <a:r>
              <a:rPr lang="en-US" b="1" dirty="0" smtClean="0"/>
              <a:t>Author information</a:t>
            </a:r>
          </a:p>
          <a:p>
            <a:r>
              <a:rPr lang="en-US" dirty="0" smtClean="0">
                <a:hlinkClick r:id="rId9"/>
              </a:rPr>
              <a:t>Abstract</a:t>
            </a:r>
            <a:endParaRPr lang="en-US" dirty="0" smtClean="0"/>
          </a:p>
          <a:p>
            <a:r>
              <a:rPr lang="en-US" dirty="0" smtClean="0"/>
              <a:t>Author information</a:t>
            </a:r>
          </a:p>
          <a:p>
            <a:r>
              <a:rPr lang="en-US" dirty="0" smtClean="0">
                <a:hlinkClick r:id="rId9"/>
              </a:rPr>
              <a:t>Supplementary information</a:t>
            </a:r>
            <a:endParaRPr lang="en-US" dirty="0" smtClean="0"/>
          </a:p>
          <a:p>
            <a:r>
              <a:rPr lang="en-US" dirty="0" smtClean="0">
                <a:hlinkClick r:id="rId9"/>
              </a:rPr>
              <a:t>Comments</a:t>
            </a:r>
            <a:endParaRPr lang="en-US" dirty="0" smtClean="0"/>
          </a:p>
          <a:p>
            <a:r>
              <a:rPr lang="en-US" b="1" dirty="0" smtClean="0"/>
              <a:t>Primary authors</a:t>
            </a:r>
          </a:p>
          <a:p>
            <a:r>
              <a:rPr lang="en-US" b="1" dirty="0" smtClean="0"/>
              <a:t>These authors contributed equally to this work.</a:t>
            </a:r>
          </a:p>
          <a:p>
            <a:pPr lvl="1"/>
            <a:r>
              <a:rPr lang="en-US" dirty="0" smtClean="0"/>
              <a:t>Christina Curtis, </a:t>
            </a:r>
          </a:p>
          <a:p>
            <a:pPr lvl="1"/>
            <a:r>
              <a:rPr lang="en-US" dirty="0" err="1" smtClean="0"/>
              <a:t>Sohrab</a:t>
            </a:r>
            <a:r>
              <a:rPr lang="en-US" dirty="0" smtClean="0"/>
              <a:t> P. Shah, </a:t>
            </a:r>
          </a:p>
          <a:p>
            <a:pPr lvl="1"/>
            <a:r>
              <a:rPr lang="en-US" dirty="0" smtClean="0"/>
              <a:t>Suet-</a:t>
            </a:r>
            <a:r>
              <a:rPr lang="en-US" dirty="0" err="1" smtClean="0"/>
              <a:t>Feung</a:t>
            </a:r>
            <a:r>
              <a:rPr lang="en-US" dirty="0" smtClean="0"/>
              <a:t> Chin &amp; </a:t>
            </a:r>
          </a:p>
          <a:p>
            <a:pPr lvl="1"/>
            <a:r>
              <a:rPr lang="en-US" dirty="0" err="1" smtClean="0"/>
              <a:t>Gulisa</a:t>
            </a:r>
            <a:r>
              <a:rPr lang="en-US" dirty="0" smtClean="0"/>
              <a:t> </a:t>
            </a:r>
            <a:r>
              <a:rPr lang="en-US" dirty="0" err="1" smtClean="0"/>
              <a:t>Turashvili</a:t>
            </a:r>
            <a:endParaRPr lang="en-US" dirty="0" smtClean="0"/>
          </a:p>
          <a:p>
            <a:r>
              <a:rPr lang="en-US" b="1" dirty="0" smtClean="0"/>
              <a:t>Affiliations</a:t>
            </a:r>
          </a:p>
          <a:p>
            <a:r>
              <a:rPr lang="en-US" b="1" dirty="0" smtClean="0"/>
              <a:t>Department of Oncology, University of Cambridge, Hills Road, Cambridge CB2 2XZ, UK</a:t>
            </a:r>
          </a:p>
          <a:p>
            <a:pPr lvl="1"/>
            <a:r>
              <a:rPr lang="en-US" dirty="0" smtClean="0"/>
              <a:t>Christina Curtis,</a:t>
            </a:r>
          </a:p>
          <a:p>
            <a:pPr lvl="1"/>
            <a:r>
              <a:rPr lang="en-US" dirty="0" smtClean="0"/>
              <a:t>Suet-</a:t>
            </a:r>
            <a:r>
              <a:rPr lang="en-US" dirty="0" err="1" smtClean="0"/>
              <a:t>Feung</a:t>
            </a:r>
            <a:r>
              <a:rPr lang="en-US" dirty="0" smtClean="0"/>
              <a:t> Chin,</a:t>
            </a:r>
          </a:p>
          <a:p>
            <a:pPr lvl="1"/>
            <a:r>
              <a:rPr lang="en-US" dirty="0" smtClean="0"/>
              <a:t>Oscar M. </a:t>
            </a:r>
            <a:r>
              <a:rPr lang="en-US" dirty="0" err="1" smtClean="0"/>
              <a:t>Rueda</a:t>
            </a:r>
            <a:r>
              <a:rPr lang="en-US" dirty="0" smtClean="0"/>
              <a:t>,</a:t>
            </a:r>
          </a:p>
          <a:p>
            <a:pPr lvl="1"/>
            <a:r>
              <a:rPr lang="en-US" dirty="0" smtClean="0"/>
              <a:t>Andy G. Lynch,</a:t>
            </a:r>
          </a:p>
          <a:p>
            <a:pPr lvl="1"/>
            <a:r>
              <a:rPr lang="en-US" dirty="0" err="1" smtClean="0"/>
              <a:t>Shamith</a:t>
            </a:r>
            <a:r>
              <a:rPr lang="en-US" dirty="0" smtClean="0"/>
              <a:t> </a:t>
            </a:r>
            <a:r>
              <a:rPr lang="en-US" dirty="0" err="1" smtClean="0"/>
              <a:t>Samarajiwa</a:t>
            </a:r>
            <a:r>
              <a:rPr lang="en-US" dirty="0" smtClean="0"/>
              <a:t>,</a:t>
            </a:r>
          </a:p>
          <a:p>
            <a:pPr lvl="1"/>
            <a:r>
              <a:rPr lang="en-US" dirty="0" err="1" smtClean="0"/>
              <a:t>Yinyin</a:t>
            </a:r>
            <a:r>
              <a:rPr lang="en-US" dirty="0" smtClean="0"/>
              <a:t> Yuan,</a:t>
            </a:r>
          </a:p>
          <a:p>
            <a:pPr lvl="1"/>
            <a:r>
              <a:rPr lang="en-US" dirty="0" smtClean="0"/>
              <a:t>Stefan </a:t>
            </a:r>
            <a:r>
              <a:rPr lang="en-US" dirty="0" err="1" smtClean="0"/>
              <a:t>Gräf</a:t>
            </a:r>
            <a:r>
              <a:rPr lang="en-US" dirty="0" smtClean="0"/>
              <a:t>,</a:t>
            </a:r>
          </a:p>
          <a:p>
            <a:pPr lvl="1"/>
            <a:r>
              <a:rPr lang="en-US" dirty="0" err="1" smtClean="0"/>
              <a:t>Florian</a:t>
            </a:r>
            <a:r>
              <a:rPr lang="en-US" dirty="0" smtClean="0"/>
              <a:t> </a:t>
            </a:r>
            <a:r>
              <a:rPr lang="en-US" dirty="0" err="1" smtClean="0"/>
              <a:t>Markowetz</a:t>
            </a:r>
            <a:r>
              <a:rPr lang="en-US" dirty="0" smtClean="0"/>
              <a:t>,</a:t>
            </a:r>
          </a:p>
          <a:p>
            <a:pPr lvl="1"/>
            <a:r>
              <a:rPr lang="en-US" dirty="0" smtClean="0"/>
              <a:t>Simon </a:t>
            </a:r>
            <a:r>
              <a:rPr lang="en-US" dirty="0" err="1" smtClean="0"/>
              <a:t>Tavaré</a:t>
            </a:r>
            <a:r>
              <a:rPr lang="en-US" dirty="0" smtClean="0"/>
              <a:t> &amp;</a:t>
            </a:r>
          </a:p>
          <a:p>
            <a:pPr lvl="1"/>
            <a:r>
              <a:rPr lang="en-US" dirty="0" smtClean="0"/>
              <a:t>Carlos Caldas</a:t>
            </a:r>
          </a:p>
          <a:p>
            <a:r>
              <a:rPr lang="en-US" b="1" dirty="0" smtClean="0"/>
              <a:t>Cancer Research UK, Cambridge Research Institute, Li Ka </a:t>
            </a:r>
            <a:r>
              <a:rPr lang="en-US" b="1" dirty="0" err="1" smtClean="0"/>
              <a:t>Shing</a:t>
            </a:r>
            <a:r>
              <a:rPr lang="en-US" b="1" dirty="0" smtClean="0"/>
              <a:t> Centre, Robinson Way, Cambridge CB2 0RE, UK</a:t>
            </a:r>
          </a:p>
          <a:p>
            <a:pPr lvl="1"/>
            <a:r>
              <a:rPr lang="en-US" dirty="0" smtClean="0"/>
              <a:t>Christina Curtis,</a:t>
            </a:r>
          </a:p>
          <a:p>
            <a:pPr lvl="1"/>
            <a:r>
              <a:rPr lang="en-US" dirty="0" smtClean="0"/>
              <a:t>Suet-</a:t>
            </a:r>
            <a:r>
              <a:rPr lang="en-US" dirty="0" err="1" smtClean="0"/>
              <a:t>Feung</a:t>
            </a:r>
            <a:r>
              <a:rPr lang="en-US" dirty="0" smtClean="0"/>
              <a:t> Chin,</a:t>
            </a:r>
          </a:p>
          <a:p>
            <a:pPr lvl="1"/>
            <a:r>
              <a:rPr lang="en-US" dirty="0" smtClean="0"/>
              <a:t>Oscar M. </a:t>
            </a:r>
            <a:r>
              <a:rPr lang="en-US" dirty="0" err="1" smtClean="0"/>
              <a:t>Rueda</a:t>
            </a:r>
            <a:r>
              <a:rPr lang="en-US" dirty="0" smtClean="0"/>
              <a:t>,</a:t>
            </a:r>
          </a:p>
          <a:p>
            <a:pPr lvl="1"/>
            <a:r>
              <a:rPr lang="en-US" dirty="0" smtClean="0"/>
              <a:t>Mark J. Dunning,</a:t>
            </a:r>
          </a:p>
          <a:p>
            <a:pPr lvl="1"/>
            <a:r>
              <a:rPr lang="en-US" dirty="0" smtClean="0"/>
              <a:t>Doug Speed,</a:t>
            </a:r>
          </a:p>
          <a:p>
            <a:pPr lvl="1"/>
            <a:r>
              <a:rPr lang="en-US" dirty="0" smtClean="0"/>
              <a:t>Andy G. Lynch,</a:t>
            </a:r>
          </a:p>
          <a:p>
            <a:pPr lvl="1"/>
            <a:r>
              <a:rPr lang="en-US" dirty="0" err="1" smtClean="0"/>
              <a:t>Shamith</a:t>
            </a:r>
            <a:r>
              <a:rPr lang="en-US" dirty="0" smtClean="0"/>
              <a:t> </a:t>
            </a:r>
            <a:r>
              <a:rPr lang="en-US" dirty="0" err="1" smtClean="0"/>
              <a:t>Samarajiwa</a:t>
            </a:r>
            <a:r>
              <a:rPr lang="en-US" dirty="0" smtClean="0"/>
              <a:t>,</a:t>
            </a:r>
          </a:p>
          <a:p>
            <a:pPr lvl="1"/>
            <a:r>
              <a:rPr lang="en-US" dirty="0" err="1" smtClean="0"/>
              <a:t>Yinyin</a:t>
            </a:r>
            <a:r>
              <a:rPr lang="en-US" dirty="0" smtClean="0"/>
              <a:t> Yuan,</a:t>
            </a:r>
          </a:p>
          <a:p>
            <a:pPr lvl="1"/>
            <a:r>
              <a:rPr lang="en-US" dirty="0" smtClean="0"/>
              <a:t>Stefan </a:t>
            </a:r>
            <a:r>
              <a:rPr lang="en-US" dirty="0" err="1" smtClean="0"/>
              <a:t>Gräf</a:t>
            </a:r>
            <a:r>
              <a:rPr lang="en-US" dirty="0" smtClean="0"/>
              <a:t>,</a:t>
            </a:r>
          </a:p>
          <a:p>
            <a:pPr lvl="1"/>
            <a:r>
              <a:rPr lang="en-US" dirty="0" err="1" smtClean="0"/>
              <a:t>Roslin</a:t>
            </a:r>
            <a:r>
              <a:rPr lang="en-US" dirty="0" smtClean="0"/>
              <a:t> Russell,</a:t>
            </a:r>
          </a:p>
          <a:p>
            <a:pPr lvl="1"/>
            <a:r>
              <a:rPr lang="en-US" dirty="0" err="1" smtClean="0"/>
              <a:t>Florian</a:t>
            </a:r>
            <a:r>
              <a:rPr lang="en-US" dirty="0" smtClean="0"/>
              <a:t> </a:t>
            </a:r>
            <a:r>
              <a:rPr lang="en-US" dirty="0" err="1" smtClean="0"/>
              <a:t>Markowetz</a:t>
            </a:r>
            <a:r>
              <a:rPr lang="en-US" dirty="0" smtClean="0"/>
              <a:t>,</a:t>
            </a:r>
          </a:p>
          <a:p>
            <a:pPr lvl="1"/>
            <a:r>
              <a:rPr lang="en-US" dirty="0" smtClean="0"/>
              <a:t>James D. </a:t>
            </a:r>
            <a:r>
              <a:rPr lang="en-US" dirty="0" err="1" smtClean="0"/>
              <a:t>Brenton</a:t>
            </a:r>
            <a:r>
              <a:rPr lang="en-US" dirty="0" smtClean="0"/>
              <a:t>,</a:t>
            </a:r>
          </a:p>
          <a:p>
            <a:pPr lvl="1"/>
            <a:r>
              <a:rPr lang="en-US" dirty="0" smtClean="0"/>
              <a:t>Simon </a:t>
            </a:r>
            <a:r>
              <a:rPr lang="en-US" dirty="0" err="1" smtClean="0"/>
              <a:t>Tavaré</a:t>
            </a:r>
            <a:r>
              <a:rPr lang="en-US" dirty="0" smtClean="0"/>
              <a:t> &amp;</a:t>
            </a:r>
          </a:p>
          <a:p>
            <a:pPr lvl="1"/>
            <a:r>
              <a:rPr lang="en-US" dirty="0" smtClean="0"/>
              <a:t>Carlos Caldas</a:t>
            </a:r>
          </a:p>
          <a:p>
            <a:r>
              <a:rPr lang="en-US" b="1" dirty="0" smtClean="0"/>
              <a:t>Department of Pathology and Laboratory Medicine, University of British Columbia, Vancouver, British Columbia V6T 2B5, Canada</a:t>
            </a:r>
          </a:p>
          <a:p>
            <a:pPr lvl="1"/>
            <a:r>
              <a:rPr lang="en-US" dirty="0" err="1" smtClean="0"/>
              <a:t>Sohrab</a:t>
            </a:r>
            <a:r>
              <a:rPr lang="en-US" dirty="0" smtClean="0"/>
              <a:t> P. Shah,</a:t>
            </a:r>
          </a:p>
          <a:p>
            <a:pPr lvl="1"/>
            <a:r>
              <a:rPr lang="en-US" dirty="0" err="1" smtClean="0"/>
              <a:t>Gulisa</a:t>
            </a:r>
            <a:r>
              <a:rPr lang="en-US" dirty="0" smtClean="0"/>
              <a:t> </a:t>
            </a:r>
            <a:r>
              <a:rPr lang="en-US" dirty="0" err="1" smtClean="0"/>
              <a:t>Turashvili</a:t>
            </a:r>
            <a:r>
              <a:rPr lang="en-US" dirty="0" smtClean="0"/>
              <a:t>,</a:t>
            </a:r>
          </a:p>
          <a:p>
            <a:pPr lvl="1"/>
            <a:r>
              <a:rPr lang="en-US" dirty="0" smtClean="0"/>
              <a:t>Gavin Ha,</a:t>
            </a:r>
          </a:p>
          <a:p>
            <a:pPr lvl="1"/>
            <a:r>
              <a:rPr lang="en-US" dirty="0" err="1" smtClean="0"/>
              <a:t>Gholamreza</a:t>
            </a:r>
            <a:r>
              <a:rPr lang="en-US" dirty="0" smtClean="0"/>
              <a:t> </a:t>
            </a:r>
            <a:r>
              <a:rPr lang="en-US" dirty="0" err="1" smtClean="0"/>
              <a:t>Haffari</a:t>
            </a:r>
            <a:r>
              <a:rPr lang="en-US" dirty="0" smtClean="0"/>
              <a:t>,</a:t>
            </a:r>
          </a:p>
          <a:p>
            <a:pPr lvl="1"/>
            <a:r>
              <a:rPr lang="en-US" dirty="0" smtClean="0"/>
              <a:t>Ali </a:t>
            </a:r>
            <a:r>
              <a:rPr lang="en-US" dirty="0" err="1" smtClean="0"/>
              <a:t>Bashashati</a:t>
            </a:r>
            <a:r>
              <a:rPr lang="en-US" dirty="0" smtClean="0"/>
              <a:t>,</a:t>
            </a:r>
          </a:p>
          <a:p>
            <a:pPr lvl="1"/>
            <a:r>
              <a:rPr lang="en-US" dirty="0" smtClean="0"/>
              <a:t>Steven McKinney,</a:t>
            </a:r>
          </a:p>
          <a:p>
            <a:pPr lvl="1"/>
            <a:r>
              <a:rPr lang="en-US" dirty="0" smtClean="0"/>
              <a:t>Peter Watson &amp;</a:t>
            </a:r>
          </a:p>
          <a:p>
            <a:pPr lvl="1"/>
            <a:r>
              <a:rPr lang="en-US" dirty="0" smtClean="0"/>
              <a:t>Samuel </a:t>
            </a:r>
            <a:r>
              <a:rPr lang="en-US" dirty="0" err="1" smtClean="0"/>
              <a:t>Aparicio</a:t>
            </a:r>
            <a:endParaRPr lang="en-US" dirty="0" smtClean="0"/>
          </a:p>
          <a:p>
            <a:r>
              <a:rPr lang="en-US" b="1" dirty="0" smtClean="0"/>
              <a:t>Molecular Oncology, British Columbia Cancer Research Centre, Vancouver, British Columbia V5Z 1L3, Canada</a:t>
            </a:r>
          </a:p>
          <a:p>
            <a:pPr lvl="1"/>
            <a:r>
              <a:rPr lang="en-US" dirty="0" err="1" smtClean="0"/>
              <a:t>Sohrab</a:t>
            </a:r>
            <a:r>
              <a:rPr lang="en-US" dirty="0" smtClean="0"/>
              <a:t> P. Shah,</a:t>
            </a:r>
          </a:p>
          <a:p>
            <a:pPr lvl="1"/>
            <a:r>
              <a:rPr lang="en-US" dirty="0" err="1" smtClean="0"/>
              <a:t>Gulisa</a:t>
            </a:r>
            <a:r>
              <a:rPr lang="en-US" dirty="0" smtClean="0"/>
              <a:t> </a:t>
            </a:r>
            <a:r>
              <a:rPr lang="en-US" dirty="0" err="1" smtClean="0"/>
              <a:t>Turashvili</a:t>
            </a:r>
            <a:r>
              <a:rPr lang="en-US" dirty="0" smtClean="0"/>
              <a:t>,</a:t>
            </a:r>
          </a:p>
          <a:p>
            <a:pPr lvl="1"/>
            <a:r>
              <a:rPr lang="en-US" dirty="0" smtClean="0"/>
              <a:t>Steven McKinney,</a:t>
            </a:r>
          </a:p>
          <a:p>
            <a:pPr lvl="1"/>
            <a:r>
              <a:rPr lang="en-US" dirty="0" smtClean="0"/>
              <a:t>Peter Watson &amp;</a:t>
            </a:r>
          </a:p>
          <a:p>
            <a:pPr lvl="1"/>
            <a:r>
              <a:rPr lang="en-US" dirty="0" smtClean="0"/>
              <a:t>Samuel </a:t>
            </a:r>
            <a:r>
              <a:rPr lang="en-US" dirty="0" err="1" smtClean="0"/>
              <a:t>Aparicio</a:t>
            </a:r>
            <a:endParaRPr lang="en-US" dirty="0" smtClean="0"/>
          </a:p>
          <a:p>
            <a:r>
              <a:rPr lang="en-US" b="1" dirty="0" smtClean="0"/>
              <a:t>Department of Applied Mathematics and Theoretical Physics, University of Cambridge, Centre for Mathematical Sciences, Cambridge CB3 0WA, UK</a:t>
            </a:r>
          </a:p>
          <a:p>
            <a:pPr lvl="1"/>
            <a:r>
              <a:rPr lang="en-US" dirty="0" smtClean="0"/>
              <a:t>Doug Speed &amp;</a:t>
            </a:r>
          </a:p>
          <a:p>
            <a:pPr lvl="1"/>
            <a:r>
              <a:rPr lang="en-US" dirty="0" smtClean="0"/>
              <a:t>Simon </a:t>
            </a:r>
            <a:r>
              <a:rPr lang="en-US" dirty="0" err="1" smtClean="0"/>
              <a:t>Tavaré</a:t>
            </a:r>
            <a:endParaRPr lang="en-US" dirty="0" smtClean="0"/>
          </a:p>
          <a:p>
            <a:r>
              <a:rPr lang="en-US" b="1" dirty="0" smtClean="0"/>
              <a:t>Department of Genetics, Institute for Cancer Research, Oslo University Hospital </a:t>
            </a:r>
            <a:r>
              <a:rPr lang="en-US" b="1" dirty="0" err="1" smtClean="0"/>
              <a:t>Radiumhospitalet</a:t>
            </a:r>
            <a:r>
              <a:rPr lang="en-US" b="1" dirty="0" smtClean="0"/>
              <a:t>, Montebello, 0310 Oslo, Norway</a:t>
            </a:r>
          </a:p>
          <a:p>
            <a:pPr lvl="1"/>
            <a:r>
              <a:rPr lang="en-US" dirty="0" smtClean="0"/>
              <a:t>Anita </a:t>
            </a:r>
            <a:r>
              <a:rPr lang="en-US" dirty="0" err="1" smtClean="0"/>
              <a:t>Langerød</a:t>
            </a:r>
            <a:r>
              <a:rPr lang="en-US" dirty="0" smtClean="0"/>
              <a:t> &amp;</a:t>
            </a:r>
          </a:p>
          <a:p>
            <a:pPr lvl="1"/>
            <a:r>
              <a:rPr lang="en-US" dirty="0" smtClean="0"/>
              <a:t>Anne-</a:t>
            </a:r>
            <a:r>
              <a:rPr lang="en-US" dirty="0" err="1" smtClean="0"/>
              <a:t>Lise</a:t>
            </a:r>
            <a:r>
              <a:rPr lang="en-US" dirty="0" smtClean="0"/>
              <a:t> </a:t>
            </a:r>
            <a:r>
              <a:rPr lang="en-US" dirty="0" err="1" smtClean="0"/>
              <a:t>Børresen</a:t>
            </a:r>
            <a:r>
              <a:rPr lang="en-US" dirty="0" smtClean="0"/>
              <a:t>-Dale</a:t>
            </a:r>
          </a:p>
          <a:p>
            <a:r>
              <a:rPr lang="en-US" b="1" dirty="0" smtClean="0"/>
              <a:t>Department of Histopathology, School of Molecular Medical Sciences, University of Nottingham, Nottingham NG5 1PB, UK</a:t>
            </a:r>
          </a:p>
          <a:p>
            <a:pPr lvl="1"/>
            <a:r>
              <a:rPr lang="en-US" dirty="0" smtClean="0"/>
              <a:t>Andrew Green &amp;</a:t>
            </a:r>
          </a:p>
          <a:p>
            <a:pPr lvl="1"/>
            <a:r>
              <a:rPr lang="en-US" dirty="0" smtClean="0"/>
              <a:t>Ian Ellis</a:t>
            </a:r>
          </a:p>
          <a:p>
            <a:r>
              <a:rPr lang="en-US" b="1" dirty="0" smtClean="0"/>
              <a:t>Cambridge Breast Unit, </a:t>
            </a:r>
            <a:r>
              <a:rPr lang="en-US" b="1" dirty="0" err="1" smtClean="0"/>
              <a:t>Addenbrooke’s</a:t>
            </a:r>
            <a:r>
              <a:rPr lang="en-US" b="1" dirty="0" smtClean="0"/>
              <a:t> Hospital, Cambridge University Hospital NHS Foundation Trust and NIHR Cambridge Biomedical Research Centre, Cambridge CB2 2QQ, UK</a:t>
            </a:r>
          </a:p>
          <a:p>
            <a:pPr lvl="1"/>
            <a:r>
              <a:rPr lang="en-US" dirty="0" smtClean="0"/>
              <a:t>Elena </a:t>
            </a:r>
            <a:r>
              <a:rPr lang="en-US" dirty="0" err="1" smtClean="0"/>
              <a:t>Provenzano</a:t>
            </a:r>
            <a:r>
              <a:rPr lang="en-US" dirty="0" smtClean="0"/>
              <a:t>,</a:t>
            </a:r>
          </a:p>
          <a:p>
            <a:pPr lvl="1"/>
            <a:r>
              <a:rPr lang="en-US" dirty="0" smtClean="0"/>
              <a:t>Gordon </a:t>
            </a:r>
            <a:r>
              <a:rPr lang="en-US" dirty="0" err="1" smtClean="0"/>
              <a:t>Wishart</a:t>
            </a:r>
            <a:r>
              <a:rPr lang="en-US" dirty="0" smtClean="0"/>
              <a:t> &amp;</a:t>
            </a:r>
          </a:p>
          <a:p>
            <a:pPr lvl="1"/>
            <a:r>
              <a:rPr lang="en-US" dirty="0" smtClean="0"/>
              <a:t>Carlos Caldas</a:t>
            </a:r>
          </a:p>
          <a:p>
            <a:r>
              <a:rPr lang="en-US" b="1" dirty="0" smtClean="0"/>
              <a:t>King’s College London, Breakthrough Breast Cancer Research Unit, London WC2R 2LS, UK</a:t>
            </a:r>
          </a:p>
          <a:p>
            <a:pPr lvl="1"/>
            <a:r>
              <a:rPr lang="en-US" dirty="0" smtClean="0"/>
              <a:t>Sarah </a:t>
            </a:r>
            <a:r>
              <a:rPr lang="en-US" dirty="0" err="1" smtClean="0"/>
              <a:t>Pinder</a:t>
            </a:r>
            <a:r>
              <a:rPr lang="en-US" dirty="0" smtClean="0"/>
              <a:t> &amp;</a:t>
            </a:r>
          </a:p>
          <a:p>
            <a:pPr lvl="1"/>
            <a:r>
              <a:rPr lang="en-US" dirty="0" err="1" smtClean="0"/>
              <a:t>Arnie</a:t>
            </a:r>
            <a:r>
              <a:rPr lang="en-US" dirty="0" smtClean="0"/>
              <a:t> </a:t>
            </a:r>
            <a:r>
              <a:rPr lang="en-US" dirty="0" err="1" smtClean="0"/>
              <a:t>Purushotham</a:t>
            </a:r>
            <a:endParaRPr lang="en-US" dirty="0" smtClean="0"/>
          </a:p>
          <a:p>
            <a:r>
              <a:rPr lang="en-US" b="1" dirty="0" smtClean="0"/>
              <a:t>Manitoba Institute of Cell Biology, University of Manitoba, Manitoba R3E 0V9, Canada</a:t>
            </a:r>
          </a:p>
          <a:p>
            <a:pPr lvl="1"/>
            <a:r>
              <a:rPr lang="en-US" dirty="0" smtClean="0"/>
              <a:t>Peter Watson &amp;</a:t>
            </a:r>
          </a:p>
          <a:p>
            <a:pPr lvl="1"/>
            <a:r>
              <a:rPr lang="en-US" dirty="0" smtClean="0"/>
              <a:t>Leigh Murphy</a:t>
            </a:r>
          </a:p>
          <a:p>
            <a:r>
              <a:rPr lang="en-US" b="1" dirty="0" smtClean="0"/>
              <a:t>NIHR Comprehensive Biomedical Research Centre at Guy’s and St Thomas’ NHS Foundation Trust and King’s College London, London WC2R 2LS, UK</a:t>
            </a:r>
          </a:p>
          <a:p>
            <a:pPr lvl="1"/>
            <a:r>
              <a:rPr lang="en-US" dirty="0" err="1" smtClean="0"/>
              <a:t>Arnie</a:t>
            </a:r>
            <a:r>
              <a:rPr lang="en-US" dirty="0" smtClean="0"/>
              <a:t> </a:t>
            </a:r>
            <a:r>
              <a:rPr lang="en-US" dirty="0" err="1" smtClean="0"/>
              <a:t>Purushotham</a:t>
            </a:r>
            <a:endParaRPr lang="en-US" dirty="0" smtClean="0"/>
          </a:p>
          <a:p>
            <a:r>
              <a:rPr lang="en-US" b="1" dirty="0" smtClean="0"/>
              <a:t>Institute for Clinical Medicine, Faculty of Medicine, University of Oslo, 0316 Oslo, Norway</a:t>
            </a:r>
          </a:p>
          <a:p>
            <a:pPr lvl="1"/>
            <a:r>
              <a:rPr lang="en-US" dirty="0" smtClean="0"/>
              <a:t>Anne-</a:t>
            </a:r>
            <a:r>
              <a:rPr lang="en-US" dirty="0" err="1" smtClean="0"/>
              <a:t>Lise</a:t>
            </a:r>
            <a:r>
              <a:rPr lang="en-US" dirty="0" smtClean="0"/>
              <a:t> </a:t>
            </a:r>
            <a:r>
              <a:rPr lang="en-US" dirty="0" err="1" smtClean="0"/>
              <a:t>Børresen</a:t>
            </a:r>
            <a:r>
              <a:rPr lang="en-US" dirty="0" smtClean="0"/>
              <a:t>-Dale</a:t>
            </a:r>
          </a:p>
          <a:p>
            <a:r>
              <a:rPr lang="en-US" b="1" dirty="0" smtClean="0"/>
              <a:t>Cambridge Experimental Cancer Medicine Centre, Cambridge CB2 0RE, UK</a:t>
            </a:r>
          </a:p>
          <a:p>
            <a:pPr lvl="1"/>
            <a:r>
              <a:rPr lang="en-US" dirty="0" smtClean="0"/>
              <a:t>James D. </a:t>
            </a:r>
            <a:r>
              <a:rPr lang="en-US" dirty="0" err="1" smtClean="0"/>
              <a:t>Brenton</a:t>
            </a:r>
            <a:r>
              <a:rPr lang="en-US" dirty="0" smtClean="0"/>
              <a:t> &amp;</a:t>
            </a:r>
          </a:p>
          <a:p>
            <a:pPr lvl="1"/>
            <a:r>
              <a:rPr lang="en-US" dirty="0" smtClean="0"/>
              <a:t>Carlos Caldas</a:t>
            </a:r>
          </a:p>
          <a:p>
            <a:r>
              <a:rPr lang="en-US" b="1" dirty="0" smtClean="0"/>
              <a:t>Molecular and Computational Biology Program, University of Southern California, Los Angeles, California 90089, USA</a:t>
            </a:r>
          </a:p>
          <a:p>
            <a:pPr lvl="1"/>
            <a:r>
              <a:rPr lang="en-US" dirty="0" smtClean="0"/>
              <a:t>Simon </a:t>
            </a:r>
            <a:r>
              <a:rPr lang="en-US" dirty="0" err="1" smtClean="0"/>
              <a:t>Tavaré</a:t>
            </a:r>
            <a:endParaRPr lang="en-US" dirty="0" smtClean="0"/>
          </a:p>
          <a:p>
            <a:r>
              <a:rPr lang="en-US" b="1" dirty="0" smtClean="0"/>
              <a:t>Department of Oncology, University of Cambridge, Hills Road, Cambridge CB2 2XZ, UK.</a:t>
            </a:r>
          </a:p>
          <a:p>
            <a:pPr lvl="1"/>
            <a:r>
              <a:rPr lang="en-US" dirty="0" smtClean="0"/>
              <a:t>Christina Curtis†,</a:t>
            </a:r>
          </a:p>
          <a:p>
            <a:pPr lvl="1"/>
            <a:r>
              <a:rPr lang="en-US" dirty="0" smtClean="0"/>
              <a:t>James D. </a:t>
            </a:r>
            <a:r>
              <a:rPr lang="en-US" dirty="0" err="1" smtClean="0"/>
              <a:t>Brenton</a:t>
            </a:r>
            <a:r>
              <a:rPr lang="en-US" dirty="0" smtClean="0"/>
              <a:t>,</a:t>
            </a:r>
          </a:p>
          <a:p>
            <a:pPr lvl="1"/>
            <a:r>
              <a:rPr lang="en-US" dirty="0" smtClean="0"/>
              <a:t>Carlos Caldas,</a:t>
            </a:r>
          </a:p>
          <a:p>
            <a:pPr lvl="1"/>
            <a:r>
              <a:rPr lang="en-US" dirty="0" smtClean="0"/>
              <a:t>Suet-</a:t>
            </a:r>
            <a:r>
              <a:rPr lang="en-US" dirty="0" err="1" smtClean="0"/>
              <a:t>Feung</a:t>
            </a:r>
            <a:r>
              <a:rPr lang="en-US" dirty="0" smtClean="0"/>
              <a:t> Chin,</a:t>
            </a:r>
          </a:p>
          <a:p>
            <a:pPr lvl="1"/>
            <a:r>
              <a:rPr lang="en-US" dirty="0" smtClean="0"/>
              <a:t>Stefan </a:t>
            </a:r>
            <a:r>
              <a:rPr lang="en-US" dirty="0" err="1" smtClean="0"/>
              <a:t>Gräf</a:t>
            </a:r>
            <a:r>
              <a:rPr lang="en-US" dirty="0" smtClean="0"/>
              <a:t>,</a:t>
            </a:r>
          </a:p>
          <a:p>
            <a:pPr lvl="1"/>
            <a:r>
              <a:rPr lang="en-US" dirty="0" smtClean="0"/>
              <a:t>Bin Liu,</a:t>
            </a:r>
          </a:p>
          <a:p>
            <a:pPr lvl="1"/>
            <a:r>
              <a:rPr lang="en-US" dirty="0" smtClean="0"/>
              <a:t>Andy G. Lynch,</a:t>
            </a:r>
          </a:p>
          <a:p>
            <a:pPr lvl="1"/>
            <a:r>
              <a:rPr lang="en-US" dirty="0" smtClean="0"/>
              <a:t>Irene </a:t>
            </a:r>
            <a:r>
              <a:rPr lang="en-US" dirty="0" err="1" smtClean="0"/>
              <a:t>Papatheodorou</a:t>
            </a:r>
            <a:r>
              <a:rPr lang="en-US" dirty="0" smtClean="0"/>
              <a:t>,</a:t>
            </a:r>
          </a:p>
          <a:p>
            <a:pPr lvl="1"/>
            <a:r>
              <a:rPr lang="en-US" dirty="0" smtClean="0"/>
              <a:t>Derek Chan,</a:t>
            </a:r>
          </a:p>
          <a:p>
            <a:pPr lvl="1"/>
            <a:r>
              <a:rPr lang="en-US" dirty="0" smtClean="0"/>
              <a:t>Ana-Teresa Maia,</a:t>
            </a:r>
          </a:p>
          <a:p>
            <a:pPr lvl="1"/>
            <a:r>
              <a:rPr lang="en-US" dirty="0" smtClean="0"/>
              <a:t>Simon </a:t>
            </a:r>
            <a:r>
              <a:rPr lang="en-US" dirty="0" err="1" smtClean="0"/>
              <a:t>Tavaré</a:t>
            </a:r>
            <a:r>
              <a:rPr lang="en-US" dirty="0" smtClean="0"/>
              <a:t>,</a:t>
            </a:r>
          </a:p>
          <a:p>
            <a:pPr lvl="1"/>
            <a:r>
              <a:rPr lang="en-US" dirty="0" smtClean="0"/>
              <a:t>Oscar M. </a:t>
            </a:r>
            <a:r>
              <a:rPr lang="en-US" dirty="0" err="1" smtClean="0"/>
              <a:t>Rueda</a:t>
            </a:r>
            <a:r>
              <a:rPr lang="en-US" dirty="0" smtClean="0"/>
              <a:t>,</a:t>
            </a:r>
          </a:p>
          <a:p>
            <a:pPr lvl="1"/>
            <a:r>
              <a:rPr lang="en-US" dirty="0" err="1" smtClean="0"/>
              <a:t>Shamith</a:t>
            </a:r>
            <a:r>
              <a:rPr lang="en-US" dirty="0" smtClean="0"/>
              <a:t> </a:t>
            </a:r>
            <a:r>
              <a:rPr lang="en-US" dirty="0" err="1" smtClean="0"/>
              <a:t>Samarajiwa</a:t>
            </a:r>
            <a:r>
              <a:rPr lang="en-US" dirty="0" smtClean="0"/>
              <a:t>,</a:t>
            </a:r>
          </a:p>
          <a:p>
            <a:pPr lvl="1"/>
            <a:r>
              <a:rPr lang="en-US" dirty="0" err="1" smtClean="0"/>
              <a:t>Florian</a:t>
            </a:r>
            <a:r>
              <a:rPr lang="en-US" dirty="0" smtClean="0"/>
              <a:t> </a:t>
            </a:r>
            <a:r>
              <a:rPr lang="en-US" dirty="0" err="1" smtClean="0"/>
              <a:t>Markowetz</a:t>
            </a:r>
            <a:r>
              <a:rPr lang="en-US" dirty="0" smtClean="0"/>
              <a:t> &amp;</a:t>
            </a:r>
          </a:p>
          <a:p>
            <a:pPr lvl="1"/>
            <a:r>
              <a:rPr lang="en-US" dirty="0" err="1" smtClean="0"/>
              <a:t>Yinyin</a:t>
            </a:r>
            <a:r>
              <a:rPr lang="en-US" dirty="0" smtClean="0"/>
              <a:t> Yuan</a:t>
            </a:r>
          </a:p>
          <a:p>
            <a:r>
              <a:rPr lang="en-US" b="1" dirty="0" smtClean="0"/>
              <a:t>Cancer Research UK, Cambridge Research Institute, Li Ka </a:t>
            </a:r>
            <a:r>
              <a:rPr lang="en-US" b="1" dirty="0" err="1" smtClean="0"/>
              <a:t>Shing</a:t>
            </a:r>
            <a:r>
              <a:rPr lang="en-US" b="1" dirty="0" smtClean="0"/>
              <a:t> Centre, Robinson Way, Cambridge CB2 0RE, UK.</a:t>
            </a:r>
          </a:p>
          <a:p>
            <a:pPr lvl="1"/>
            <a:r>
              <a:rPr lang="en-US" dirty="0" smtClean="0"/>
              <a:t>Christina Curtis†,</a:t>
            </a:r>
          </a:p>
          <a:p>
            <a:pPr lvl="1"/>
            <a:r>
              <a:rPr lang="en-US" dirty="0" smtClean="0"/>
              <a:t>James D. </a:t>
            </a:r>
            <a:r>
              <a:rPr lang="en-US" dirty="0" err="1" smtClean="0"/>
              <a:t>Brenton</a:t>
            </a:r>
            <a:r>
              <a:rPr lang="en-US" dirty="0" smtClean="0"/>
              <a:t>,</a:t>
            </a:r>
          </a:p>
          <a:p>
            <a:pPr lvl="1"/>
            <a:r>
              <a:rPr lang="en-US" dirty="0" smtClean="0"/>
              <a:t>Carlos Caldas,</a:t>
            </a:r>
          </a:p>
          <a:p>
            <a:pPr lvl="1"/>
            <a:r>
              <a:rPr lang="en-US" dirty="0" smtClean="0"/>
              <a:t>Suet-</a:t>
            </a:r>
            <a:r>
              <a:rPr lang="en-US" dirty="0" err="1" smtClean="0"/>
              <a:t>Feung</a:t>
            </a:r>
            <a:r>
              <a:rPr lang="en-US" dirty="0" smtClean="0"/>
              <a:t> Chin,</a:t>
            </a:r>
          </a:p>
          <a:p>
            <a:pPr lvl="1"/>
            <a:r>
              <a:rPr lang="en-US" dirty="0" err="1" smtClean="0"/>
              <a:t>Zhihao</a:t>
            </a:r>
            <a:r>
              <a:rPr lang="en-US" dirty="0" smtClean="0"/>
              <a:t> Ding,</a:t>
            </a:r>
          </a:p>
          <a:p>
            <a:pPr lvl="1"/>
            <a:r>
              <a:rPr lang="en-US" dirty="0" smtClean="0"/>
              <a:t>Stefan </a:t>
            </a:r>
            <a:r>
              <a:rPr lang="en-US" dirty="0" err="1" smtClean="0"/>
              <a:t>Gräf</a:t>
            </a:r>
            <a:r>
              <a:rPr lang="en-US" dirty="0" smtClean="0"/>
              <a:t>,</a:t>
            </a:r>
          </a:p>
          <a:p>
            <a:pPr lvl="1"/>
            <a:r>
              <a:rPr lang="en-US" dirty="0" smtClean="0"/>
              <a:t>Bin Liu,</a:t>
            </a:r>
          </a:p>
          <a:p>
            <a:pPr lvl="1"/>
            <a:r>
              <a:rPr lang="en-US" dirty="0" smtClean="0"/>
              <a:t>Andy G. Lynch,</a:t>
            </a:r>
          </a:p>
          <a:p>
            <a:pPr lvl="1"/>
            <a:r>
              <a:rPr lang="en-US" dirty="0" smtClean="0"/>
              <a:t>Irene </a:t>
            </a:r>
            <a:r>
              <a:rPr lang="en-US" dirty="0" err="1" smtClean="0"/>
              <a:t>Papatheodorou</a:t>
            </a:r>
            <a:r>
              <a:rPr lang="en-US" dirty="0" smtClean="0"/>
              <a:t>,</a:t>
            </a:r>
          </a:p>
          <a:p>
            <a:pPr lvl="1"/>
            <a:r>
              <a:rPr lang="en-US" dirty="0" smtClean="0"/>
              <a:t>Claire Fielding,</a:t>
            </a:r>
          </a:p>
          <a:p>
            <a:pPr lvl="1"/>
            <a:r>
              <a:rPr lang="en-US" dirty="0" smtClean="0"/>
              <a:t>Ana-Teresa Maia,</a:t>
            </a:r>
          </a:p>
          <a:p>
            <a:pPr lvl="1"/>
            <a:r>
              <a:rPr lang="en-US" dirty="0" smtClean="0"/>
              <a:t>Sarah McGuire,</a:t>
            </a:r>
          </a:p>
          <a:p>
            <a:pPr lvl="1"/>
            <a:r>
              <a:rPr lang="en-US" dirty="0" smtClean="0"/>
              <a:t>Michelle Osborne,</a:t>
            </a:r>
          </a:p>
          <a:p>
            <a:pPr lvl="1"/>
            <a:r>
              <a:rPr lang="en-US" dirty="0" smtClean="0"/>
              <a:t>Sara M. </a:t>
            </a:r>
            <a:r>
              <a:rPr lang="en-US" dirty="0" err="1" smtClean="0"/>
              <a:t>Sayalero</a:t>
            </a:r>
            <a:r>
              <a:rPr lang="en-US" dirty="0" smtClean="0"/>
              <a:t>,</a:t>
            </a:r>
          </a:p>
          <a:p>
            <a:pPr lvl="1"/>
            <a:r>
              <a:rPr lang="en-US" dirty="0" err="1" smtClean="0"/>
              <a:t>Inmaculada</a:t>
            </a:r>
            <a:r>
              <a:rPr lang="en-US" dirty="0" smtClean="0"/>
              <a:t> </a:t>
            </a:r>
            <a:r>
              <a:rPr lang="en-US" dirty="0" err="1" smtClean="0"/>
              <a:t>Spiteri</a:t>
            </a:r>
            <a:r>
              <a:rPr lang="en-US" dirty="0" smtClean="0"/>
              <a:t>,</a:t>
            </a:r>
          </a:p>
          <a:p>
            <a:pPr lvl="1"/>
            <a:r>
              <a:rPr lang="en-US" dirty="0" smtClean="0"/>
              <a:t>James Hadfield,</a:t>
            </a:r>
          </a:p>
          <a:p>
            <a:pPr lvl="1"/>
            <a:r>
              <a:rPr lang="en-US" dirty="0" smtClean="0"/>
              <a:t>Simon </a:t>
            </a:r>
            <a:r>
              <a:rPr lang="en-US" dirty="0" err="1" smtClean="0"/>
              <a:t>Tavaré</a:t>
            </a:r>
            <a:r>
              <a:rPr lang="en-US" dirty="0" smtClean="0"/>
              <a:t>,</a:t>
            </a:r>
          </a:p>
          <a:p>
            <a:pPr lvl="1"/>
            <a:r>
              <a:rPr lang="en-US" dirty="0" smtClean="0"/>
              <a:t>Mark J. Dunning,</a:t>
            </a:r>
          </a:p>
          <a:p>
            <a:pPr lvl="1"/>
            <a:r>
              <a:rPr lang="en-US" dirty="0" smtClean="0"/>
              <a:t>Oscar M. </a:t>
            </a:r>
            <a:r>
              <a:rPr lang="en-US" dirty="0" err="1" smtClean="0"/>
              <a:t>Rueda</a:t>
            </a:r>
            <a:r>
              <a:rPr lang="en-US" dirty="0" smtClean="0"/>
              <a:t>,</a:t>
            </a:r>
          </a:p>
          <a:p>
            <a:pPr lvl="1"/>
            <a:r>
              <a:rPr lang="en-US" dirty="0" err="1" smtClean="0"/>
              <a:t>Roslin</a:t>
            </a:r>
            <a:r>
              <a:rPr lang="en-US" dirty="0" smtClean="0"/>
              <a:t> Russell,</a:t>
            </a:r>
          </a:p>
          <a:p>
            <a:pPr lvl="1"/>
            <a:r>
              <a:rPr lang="en-US" dirty="0" err="1" smtClean="0"/>
              <a:t>Shamith</a:t>
            </a:r>
            <a:r>
              <a:rPr lang="en-US" dirty="0" smtClean="0"/>
              <a:t> </a:t>
            </a:r>
            <a:r>
              <a:rPr lang="en-US" dirty="0" err="1" smtClean="0"/>
              <a:t>Samarajiwa</a:t>
            </a:r>
            <a:r>
              <a:rPr lang="en-US" dirty="0" smtClean="0"/>
              <a:t>,</a:t>
            </a:r>
          </a:p>
          <a:p>
            <a:pPr lvl="1"/>
            <a:r>
              <a:rPr lang="en-US" dirty="0" smtClean="0"/>
              <a:t>Doug Speed,</a:t>
            </a:r>
          </a:p>
          <a:p>
            <a:pPr lvl="1"/>
            <a:r>
              <a:rPr lang="en-US" dirty="0" err="1" smtClean="0"/>
              <a:t>Florian</a:t>
            </a:r>
            <a:r>
              <a:rPr lang="en-US" dirty="0" smtClean="0"/>
              <a:t> </a:t>
            </a:r>
            <a:r>
              <a:rPr lang="en-US" dirty="0" err="1" smtClean="0"/>
              <a:t>Markowetz</a:t>
            </a:r>
            <a:r>
              <a:rPr lang="en-US" dirty="0" smtClean="0"/>
              <a:t> &amp;</a:t>
            </a:r>
          </a:p>
          <a:p>
            <a:pPr lvl="1"/>
            <a:r>
              <a:rPr lang="en-US" dirty="0" err="1" smtClean="0"/>
              <a:t>Yinyin</a:t>
            </a:r>
            <a:r>
              <a:rPr lang="en-US" dirty="0" smtClean="0"/>
              <a:t> Yuan</a:t>
            </a:r>
          </a:p>
          <a:p>
            <a:r>
              <a:rPr lang="en-US" b="1" dirty="0" smtClean="0"/>
              <a:t>Department of Pathology and Laboratory Medicine, University of British Columbia, Vancouver, British Columbia V6T 2B5, Canada.</a:t>
            </a:r>
          </a:p>
          <a:p>
            <a:pPr lvl="1"/>
            <a:r>
              <a:rPr lang="en-US" dirty="0" smtClean="0"/>
              <a:t>Samuel </a:t>
            </a:r>
            <a:r>
              <a:rPr lang="en-US" dirty="0" err="1" smtClean="0"/>
              <a:t>Aparicio</a:t>
            </a:r>
            <a:r>
              <a:rPr lang="en-US" dirty="0" smtClean="0"/>
              <a:t>,</a:t>
            </a:r>
          </a:p>
          <a:p>
            <a:pPr lvl="1"/>
            <a:r>
              <a:rPr lang="en-US" dirty="0" err="1" smtClean="0"/>
              <a:t>Sohrab</a:t>
            </a:r>
            <a:r>
              <a:rPr lang="en-US" dirty="0" smtClean="0"/>
              <a:t> P. Shah,</a:t>
            </a:r>
          </a:p>
          <a:p>
            <a:pPr lvl="1"/>
            <a:r>
              <a:rPr lang="en-US" dirty="0" smtClean="0"/>
              <a:t>David Huntsman,</a:t>
            </a:r>
          </a:p>
          <a:p>
            <a:pPr lvl="1"/>
            <a:r>
              <a:rPr lang="en-US" dirty="0" smtClean="0"/>
              <a:t>Steven McKinney,</a:t>
            </a:r>
          </a:p>
          <a:p>
            <a:pPr lvl="1"/>
            <a:r>
              <a:rPr lang="en-US" dirty="0" err="1" smtClean="0"/>
              <a:t>Gulisa</a:t>
            </a:r>
            <a:r>
              <a:rPr lang="en-US" dirty="0" smtClean="0"/>
              <a:t> </a:t>
            </a:r>
            <a:r>
              <a:rPr lang="en-US" dirty="0" err="1" smtClean="0"/>
              <a:t>Turashvili</a:t>
            </a:r>
            <a:r>
              <a:rPr lang="en-US" dirty="0" smtClean="0"/>
              <a:t>,</a:t>
            </a:r>
          </a:p>
          <a:p>
            <a:pPr lvl="1"/>
            <a:r>
              <a:rPr lang="en-US" dirty="0" smtClean="0"/>
              <a:t>Peter Watson,</a:t>
            </a:r>
          </a:p>
          <a:p>
            <a:pPr lvl="1"/>
            <a:r>
              <a:rPr lang="en-US" dirty="0" smtClean="0"/>
              <a:t>Ali </a:t>
            </a:r>
            <a:r>
              <a:rPr lang="en-US" dirty="0" err="1" smtClean="0"/>
              <a:t>Bashashati</a:t>
            </a:r>
            <a:r>
              <a:rPr lang="en-US" dirty="0" smtClean="0"/>
              <a:t>,</a:t>
            </a:r>
          </a:p>
          <a:p>
            <a:pPr lvl="1"/>
            <a:r>
              <a:rPr lang="en-US" dirty="0" smtClean="0"/>
              <a:t>Gavin Ha &amp;</a:t>
            </a:r>
          </a:p>
          <a:p>
            <a:pPr lvl="1"/>
            <a:r>
              <a:rPr lang="en-US" dirty="0" err="1" smtClean="0"/>
              <a:t>Gholamreza</a:t>
            </a:r>
            <a:r>
              <a:rPr lang="en-US" dirty="0" smtClean="0"/>
              <a:t> </a:t>
            </a:r>
            <a:r>
              <a:rPr lang="en-US" dirty="0" err="1" smtClean="0"/>
              <a:t>Haffari</a:t>
            </a:r>
            <a:endParaRPr lang="en-US" dirty="0" smtClean="0"/>
          </a:p>
          <a:p>
            <a:r>
              <a:rPr lang="en-US" b="1" dirty="0" smtClean="0"/>
              <a:t>Molecular Oncology, British Columbia Cancer Research Centre, Vancouver, British Columbia V5Z 1L3, Canada.</a:t>
            </a:r>
          </a:p>
          <a:p>
            <a:pPr lvl="1"/>
            <a:r>
              <a:rPr lang="en-US" dirty="0" smtClean="0"/>
              <a:t>Samuel </a:t>
            </a:r>
            <a:r>
              <a:rPr lang="en-US" dirty="0" err="1" smtClean="0"/>
              <a:t>Aparicio</a:t>
            </a:r>
            <a:r>
              <a:rPr lang="en-US" dirty="0" smtClean="0"/>
              <a:t>,</a:t>
            </a:r>
          </a:p>
          <a:p>
            <a:pPr lvl="1"/>
            <a:r>
              <a:rPr lang="en-US" dirty="0" err="1" smtClean="0"/>
              <a:t>Sohrab</a:t>
            </a:r>
            <a:r>
              <a:rPr lang="en-US" dirty="0" smtClean="0"/>
              <a:t> P. Shah,</a:t>
            </a:r>
          </a:p>
          <a:p>
            <a:pPr lvl="1"/>
            <a:r>
              <a:rPr lang="en-US" dirty="0" smtClean="0"/>
              <a:t>David Huntsman,</a:t>
            </a:r>
          </a:p>
          <a:p>
            <a:pPr lvl="1"/>
            <a:r>
              <a:rPr lang="en-US" dirty="0" smtClean="0"/>
              <a:t>Steven </a:t>
            </a:r>
            <a:r>
              <a:rPr lang="en-US" dirty="0" err="1" smtClean="0"/>
              <a:t>Chia</a:t>
            </a:r>
            <a:r>
              <a:rPr lang="en-US" dirty="0" smtClean="0"/>
              <a:t>,</a:t>
            </a:r>
          </a:p>
          <a:p>
            <a:pPr lvl="1"/>
            <a:r>
              <a:rPr lang="en-US" dirty="0" smtClean="0"/>
              <a:t>Karen </a:t>
            </a:r>
            <a:r>
              <a:rPr lang="en-US" dirty="0" err="1" smtClean="0"/>
              <a:t>Gelmon</a:t>
            </a:r>
            <a:r>
              <a:rPr lang="en-US" dirty="0" smtClean="0"/>
              <a:t>,</a:t>
            </a:r>
          </a:p>
          <a:p>
            <a:pPr lvl="1"/>
            <a:r>
              <a:rPr lang="en-US" dirty="0" smtClean="0"/>
              <a:t>Steven McKinney,</a:t>
            </a:r>
          </a:p>
          <a:p>
            <a:pPr lvl="1"/>
            <a:r>
              <a:rPr lang="en-US" dirty="0" smtClean="0"/>
              <a:t>Caroline Speers,</a:t>
            </a:r>
          </a:p>
          <a:p>
            <a:pPr lvl="1"/>
            <a:r>
              <a:rPr lang="en-US" dirty="0" err="1" smtClean="0"/>
              <a:t>Gulisa</a:t>
            </a:r>
            <a:r>
              <a:rPr lang="en-US" dirty="0" smtClean="0"/>
              <a:t> </a:t>
            </a:r>
            <a:r>
              <a:rPr lang="en-US" dirty="0" err="1" smtClean="0"/>
              <a:t>Turashvili</a:t>
            </a:r>
            <a:r>
              <a:rPr lang="en-US" dirty="0" smtClean="0"/>
              <a:t>,</a:t>
            </a:r>
          </a:p>
          <a:p>
            <a:pPr lvl="1"/>
            <a:r>
              <a:rPr lang="en-US" dirty="0" smtClean="0"/>
              <a:t>Peter Watson,</a:t>
            </a:r>
          </a:p>
          <a:p>
            <a:pPr lvl="1"/>
            <a:r>
              <a:rPr lang="en-US" dirty="0" smtClean="0"/>
              <a:t>Lynda Bell,</a:t>
            </a:r>
          </a:p>
          <a:p>
            <a:pPr lvl="1"/>
            <a:r>
              <a:rPr lang="en-US" dirty="0" smtClean="0"/>
              <a:t>Katie Chow,</a:t>
            </a:r>
          </a:p>
          <a:p>
            <a:pPr lvl="1"/>
            <a:r>
              <a:rPr lang="en-US" dirty="0" smtClean="0"/>
              <a:t>Nadia Gale,</a:t>
            </a:r>
          </a:p>
          <a:p>
            <a:pPr lvl="1"/>
            <a:r>
              <a:rPr lang="en-US" dirty="0" smtClean="0"/>
              <a:t>Maria </a:t>
            </a:r>
            <a:r>
              <a:rPr lang="en-US" dirty="0" err="1" smtClean="0"/>
              <a:t>Kovalik</a:t>
            </a:r>
            <a:r>
              <a:rPr lang="en-US" dirty="0" smtClean="0"/>
              <a:t>,</a:t>
            </a:r>
          </a:p>
          <a:p>
            <a:pPr lvl="1"/>
            <a:r>
              <a:rPr lang="en-US" dirty="0" smtClean="0"/>
              <a:t>Ying Ng &amp;</a:t>
            </a:r>
          </a:p>
          <a:p>
            <a:pPr lvl="1"/>
            <a:r>
              <a:rPr lang="en-US" dirty="0" smtClean="0"/>
              <a:t>Leah Prentice</a:t>
            </a:r>
          </a:p>
          <a:p>
            <a:r>
              <a:rPr lang="en-US" b="1" dirty="0" smtClean="0"/>
              <a:t>Department of Histopathology, School of Molecular Medical Sciences, University of Nottingham, Nottingham NG5 1PB, UK.</a:t>
            </a:r>
          </a:p>
          <a:p>
            <a:pPr lvl="1"/>
            <a:r>
              <a:rPr lang="en-US" dirty="0" smtClean="0"/>
              <a:t>Ian Ellis,</a:t>
            </a:r>
          </a:p>
          <a:p>
            <a:pPr lvl="1"/>
            <a:r>
              <a:rPr lang="en-US" dirty="0" smtClean="0"/>
              <a:t>Roger Blamey,</a:t>
            </a:r>
          </a:p>
          <a:p>
            <a:pPr lvl="1"/>
            <a:r>
              <a:rPr lang="en-US" dirty="0" smtClean="0"/>
              <a:t>Andrew Green,</a:t>
            </a:r>
          </a:p>
          <a:p>
            <a:pPr lvl="1"/>
            <a:r>
              <a:rPr lang="en-US" dirty="0" smtClean="0"/>
              <a:t>Douglas Macmillan &amp;</a:t>
            </a:r>
          </a:p>
          <a:p>
            <a:pPr lvl="1"/>
            <a:r>
              <a:rPr lang="en-US" dirty="0" err="1" smtClean="0"/>
              <a:t>Emad</a:t>
            </a:r>
            <a:r>
              <a:rPr lang="en-US" dirty="0" smtClean="0"/>
              <a:t> </a:t>
            </a:r>
            <a:r>
              <a:rPr lang="en-US" dirty="0" err="1" smtClean="0"/>
              <a:t>Rakha</a:t>
            </a:r>
            <a:endParaRPr lang="en-US" dirty="0" smtClean="0"/>
          </a:p>
          <a:p>
            <a:r>
              <a:rPr lang="en-US" b="1" dirty="0" smtClean="0"/>
              <a:t>King’s College London, Breakthrough Breast Cancer Research Unit, London, WC2R 2LS, UK.</a:t>
            </a:r>
          </a:p>
          <a:p>
            <a:pPr lvl="1"/>
            <a:r>
              <a:rPr lang="en-US" dirty="0" smtClean="0"/>
              <a:t>Sarah </a:t>
            </a:r>
            <a:r>
              <a:rPr lang="en-US" dirty="0" err="1" smtClean="0"/>
              <a:t>Pinder</a:t>
            </a:r>
            <a:r>
              <a:rPr lang="en-US" dirty="0" smtClean="0"/>
              <a:t>,</a:t>
            </a:r>
          </a:p>
          <a:p>
            <a:pPr lvl="1"/>
            <a:r>
              <a:rPr lang="en-US" dirty="0" err="1" smtClean="0"/>
              <a:t>Arnie</a:t>
            </a:r>
            <a:r>
              <a:rPr lang="en-US" dirty="0" smtClean="0"/>
              <a:t> </a:t>
            </a:r>
            <a:r>
              <a:rPr lang="en-US" dirty="0" err="1" smtClean="0"/>
              <a:t>Purushotham</a:t>
            </a:r>
            <a:r>
              <a:rPr lang="en-US" dirty="0" smtClean="0"/>
              <a:t>,</a:t>
            </a:r>
          </a:p>
          <a:p>
            <a:pPr lvl="1"/>
            <a:r>
              <a:rPr lang="en-US" dirty="0" smtClean="0"/>
              <a:t>Cheryl Gillett,</a:t>
            </a:r>
          </a:p>
          <a:p>
            <a:pPr lvl="1"/>
            <a:r>
              <a:rPr lang="en-US" dirty="0" smtClean="0"/>
              <a:t>Anita </a:t>
            </a:r>
            <a:r>
              <a:rPr lang="en-US" dirty="0" err="1" smtClean="0"/>
              <a:t>Grigoriadis</a:t>
            </a:r>
            <a:r>
              <a:rPr lang="en-US" dirty="0" smtClean="0"/>
              <a:t>,</a:t>
            </a:r>
          </a:p>
          <a:p>
            <a:pPr lvl="1"/>
            <a:r>
              <a:rPr lang="en-US" dirty="0" err="1" smtClean="0"/>
              <a:t>Emanuele</a:t>
            </a:r>
            <a:r>
              <a:rPr lang="en-US" dirty="0" smtClean="0"/>
              <a:t> </a:t>
            </a:r>
            <a:r>
              <a:rPr lang="en-US" dirty="0" err="1" smtClean="0"/>
              <a:t>di</a:t>
            </a:r>
            <a:r>
              <a:rPr lang="en-US" dirty="0" smtClean="0"/>
              <a:t> </a:t>
            </a:r>
            <a:r>
              <a:rPr lang="en-US" dirty="0" err="1" smtClean="0"/>
              <a:t>Rinaldis</a:t>
            </a:r>
            <a:r>
              <a:rPr lang="en-US" dirty="0" smtClean="0"/>
              <a:t> &amp;</a:t>
            </a:r>
          </a:p>
          <a:p>
            <a:pPr lvl="1"/>
            <a:r>
              <a:rPr lang="en-US" dirty="0" smtClean="0"/>
              <a:t>Andy </a:t>
            </a:r>
            <a:r>
              <a:rPr lang="en-US" dirty="0" err="1" smtClean="0"/>
              <a:t>Tutt</a:t>
            </a:r>
            <a:endParaRPr lang="en-US" dirty="0" smtClean="0"/>
          </a:p>
          <a:p>
            <a:r>
              <a:rPr lang="en-US" b="1" dirty="0" smtClean="0"/>
              <a:t>Manitoba Institute of Cell Biology, University of Manitoba, Manitoba R3E 0V9, Canada.</a:t>
            </a:r>
          </a:p>
          <a:p>
            <a:pPr lvl="1"/>
            <a:r>
              <a:rPr lang="en-US" dirty="0" smtClean="0"/>
              <a:t>Leigh Murphy,</a:t>
            </a:r>
          </a:p>
          <a:p>
            <a:pPr lvl="1"/>
            <a:r>
              <a:rPr lang="en-US" dirty="0" smtClean="0"/>
              <a:t>Peter Watson,</a:t>
            </a:r>
          </a:p>
          <a:p>
            <a:pPr lvl="1"/>
            <a:r>
              <a:rPr lang="en-US" dirty="0" smtClean="0"/>
              <a:t>Michelle </a:t>
            </a:r>
            <a:r>
              <a:rPr lang="en-US" dirty="0" err="1" smtClean="0"/>
              <a:t>Parisien</a:t>
            </a:r>
            <a:r>
              <a:rPr lang="en-US" dirty="0" smtClean="0"/>
              <a:t> &amp;</a:t>
            </a:r>
          </a:p>
          <a:p>
            <a:pPr lvl="1"/>
            <a:r>
              <a:rPr lang="en-US" dirty="0" smtClean="0"/>
              <a:t>Sandra Troup</a:t>
            </a:r>
          </a:p>
          <a:p>
            <a:r>
              <a:rPr lang="en-US" b="1" dirty="0" smtClean="0"/>
              <a:t>Cambridge Experimental Cancer Medicine Centre, Cambridge CB2 0RE, UK.</a:t>
            </a:r>
          </a:p>
          <a:p>
            <a:pPr lvl="1"/>
            <a:r>
              <a:rPr lang="en-US" dirty="0" smtClean="0"/>
              <a:t>Linda Jones</a:t>
            </a:r>
          </a:p>
          <a:p>
            <a:r>
              <a:rPr lang="en-US" b="1" dirty="0" smtClean="0"/>
              <a:t>Cambridge Breast Unit, </a:t>
            </a:r>
            <a:r>
              <a:rPr lang="en-US" b="1" dirty="0" err="1" smtClean="0"/>
              <a:t>Addenbrooke’s</a:t>
            </a:r>
            <a:r>
              <a:rPr lang="en-US" b="1" dirty="0" smtClean="0"/>
              <a:t> Hospital, Cambridge University Hospital NHS Foundation Trust and NIHR Cambridge Biomedical Research Centre, Cambridge CB2 2QQ, UK.</a:t>
            </a:r>
          </a:p>
          <a:p>
            <a:pPr lvl="1"/>
            <a:r>
              <a:rPr lang="en-US" dirty="0" smtClean="0"/>
              <a:t>Stephen J. </a:t>
            </a:r>
            <a:r>
              <a:rPr lang="en-US" dirty="0" err="1" smtClean="0"/>
              <a:t>Sammut</a:t>
            </a:r>
            <a:r>
              <a:rPr lang="en-US" dirty="0" smtClean="0"/>
              <a:t> &amp;</a:t>
            </a:r>
          </a:p>
          <a:p>
            <a:pPr lvl="1"/>
            <a:r>
              <a:rPr lang="en-US" dirty="0" smtClean="0"/>
              <a:t>Gordon </a:t>
            </a:r>
            <a:r>
              <a:rPr lang="en-US" dirty="0" err="1" smtClean="0"/>
              <a:t>Wishart</a:t>
            </a:r>
            <a:endParaRPr lang="en-US" dirty="0" smtClean="0"/>
          </a:p>
          <a:p>
            <a:r>
              <a:rPr lang="en-US" b="1" dirty="0" smtClean="0"/>
              <a:t>Department of Applied Mathematics and Theoretical Physics, University of Cambridge, Centre for Mathematical Sciences, Cambridge CB3 0WA, UK.</a:t>
            </a:r>
          </a:p>
          <a:p>
            <a:pPr lvl="1"/>
            <a:r>
              <a:rPr lang="en-US" dirty="0" smtClean="0"/>
              <a:t>Simon </a:t>
            </a:r>
            <a:r>
              <a:rPr lang="en-US" dirty="0" err="1" smtClean="0"/>
              <a:t>Tavaré</a:t>
            </a:r>
            <a:r>
              <a:rPr lang="en-US" dirty="0" smtClean="0"/>
              <a:t> &amp;</a:t>
            </a:r>
          </a:p>
          <a:p>
            <a:pPr lvl="1"/>
            <a:r>
              <a:rPr lang="en-US" dirty="0" smtClean="0"/>
              <a:t>Doug Speed</a:t>
            </a:r>
          </a:p>
          <a:p>
            <a:r>
              <a:rPr lang="en-US" b="1" dirty="0" smtClean="0"/>
              <a:t>Molecular and Computational Biology Program, University of Southern California, Los Angeles, California 90089, USA.</a:t>
            </a:r>
          </a:p>
          <a:p>
            <a:pPr lvl="1"/>
            <a:r>
              <a:rPr lang="en-US" dirty="0" smtClean="0"/>
              <a:t>Simon </a:t>
            </a:r>
            <a:r>
              <a:rPr lang="en-US" dirty="0" err="1" smtClean="0"/>
              <a:t>Tavaré</a:t>
            </a:r>
            <a:endParaRPr lang="en-US" dirty="0" smtClean="0"/>
          </a:p>
          <a:p>
            <a:r>
              <a:rPr lang="en-US" b="1" dirty="0" smtClean="0"/>
              <a:t>Present addresses: Department of Preventive Medicine, Keck School of Medicine, University of Southern California, Los Angeles, California 90033, USA (</a:t>
            </a:r>
            <a:r>
              <a:rPr lang="en-US" b="1" dirty="0" err="1" smtClean="0"/>
              <a:t>Ch.C</a:t>
            </a:r>
            <a:r>
              <a:rPr lang="en-US" b="1" dirty="0" smtClean="0"/>
              <a:t>.); University College London, Genetics Institute, WC1E 6BT, UK (D.S.).</a:t>
            </a:r>
          </a:p>
          <a:p>
            <a:pPr lvl="1"/>
            <a:r>
              <a:rPr lang="en-US" dirty="0" smtClean="0"/>
              <a:t>Christina Curtis &amp;</a:t>
            </a:r>
          </a:p>
          <a:p>
            <a:pPr lvl="1"/>
            <a:r>
              <a:rPr lang="en-US" dirty="0" smtClean="0"/>
              <a:t>Doug Speed</a:t>
            </a:r>
          </a:p>
          <a:p>
            <a:r>
              <a:rPr lang="en-US" b="1" dirty="0" smtClean="0"/>
              <a:t>Consortia</a:t>
            </a:r>
          </a:p>
          <a:p>
            <a:r>
              <a:rPr lang="en-US" b="1" dirty="0" smtClean="0"/>
              <a:t>METABRIC Group</a:t>
            </a:r>
          </a:p>
          <a:p>
            <a:r>
              <a:rPr lang="en-US" b="1" dirty="0" smtClean="0"/>
              <a:t>Co-chairs</a:t>
            </a:r>
          </a:p>
          <a:p>
            <a:pPr lvl="1"/>
            <a:r>
              <a:rPr lang="en-US" dirty="0" smtClean="0"/>
              <a:t>Carlos Caldas &amp;</a:t>
            </a:r>
          </a:p>
          <a:p>
            <a:pPr lvl="1"/>
            <a:r>
              <a:rPr lang="en-US" dirty="0" smtClean="0"/>
              <a:t>Samuel </a:t>
            </a:r>
            <a:r>
              <a:rPr lang="en-US" dirty="0" err="1" smtClean="0"/>
              <a:t>Aparicio</a:t>
            </a:r>
            <a:endParaRPr lang="en-US" dirty="0" smtClean="0"/>
          </a:p>
          <a:p>
            <a:r>
              <a:rPr lang="en-US" b="1" dirty="0" smtClean="0"/>
              <a:t>Writing committee</a:t>
            </a:r>
          </a:p>
          <a:p>
            <a:pPr lvl="1"/>
            <a:r>
              <a:rPr lang="en-US" dirty="0" smtClean="0"/>
              <a:t>Christina Curtis†,</a:t>
            </a:r>
          </a:p>
          <a:p>
            <a:pPr lvl="1"/>
            <a:r>
              <a:rPr lang="en-US" dirty="0" err="1" smtClean="0"/>
              <a:t>Sohrab</a:t>
            </a:r>
            <a:r>
              <a:rPr lang="en-US" dirty="0" smtClean="0"/>
              <a:t> P. Shah,</a:t>
            </a:r>
          </a:p>
          <a:p>
            <a:pPr lvl="1"/>
            <a:r>
              <a:rPr lang="en-US" dirty="0" smtClean="0"/>
              <a:t>Carlos Caldas &amp;</a:t>
            </a:r>
          </a:p>
          <a:p>
            <a:pPr lvl="1"/>
            <a:r>
              <a:rPr lang="en-US" dirty="0" smtClean="0"/>
              <a:t>Samuel </a:t>
            </a:r>
            <a:r>
              <a:rPr lang="en-US" dirty="0" err="1" smtClean="0"/>
              <a:t>Aparicio</a:t>
            </a:r>
            <a:endParaRPr lang="en-US" dirty="0" smtClean="0"/>
          </a:p>
          <a:p>
            <a:r>
              <a:rPr lang="en-US" b="1" dirty="0" smtClean="0"/>
              <a:t>Steering committee</a:t>
            </a:r>
          </a:p>
          <a:p>
            <a:pPr lvl="1"/>
            <a:r>
              <a:rPr lang="en-US" dirty="0" smtClean="0"/>
              <a:t>James D. </a:t>
            </a:r>
            <a:r>
              <a:rPr lang="en-US" dirty="0" err="1" smtClean="0"/>
              <a:t>Brenton</a:t>
            </a:r>
            <a:r>
              <a:rPr lang="en-US" dirty="0" smtClean="0"/>
              <a:t>,</a:t>
            </a:r>
          </a:p>
          <a:p>
            <a:pPr lvl="1"/>
            <a:r>
              <a:rPr lang="en-US" dirty="0" smtClean="0"/>
              <a:t>Ian Ellis,</a:t>
            </a:r>
          </a:p>
          <a:p>
            <a:pPr lvl="1"/>
            <a:r>
              <a:rPr lang="en-US" dirty="0" smtClean="0"/>
              <a:t>David Huntsman,</a:t>
            </a:r>
          </a:p>
          <a:p>
            <a:pPr lvl="1"/>
            <a:r>
              <a:rPr lang="en-US" dirty="0" smtClean="0"/>
              <a:t>Sarah </a:t>
            </a:r>
            <a:r>
              <a:rPr lang="en-US" dirty="0" err="1" smtClean="0"/>
              <a:t>Pinder</a:t>
            </a:r>
            <a:r>
              <a:rPr lang="en-US" dirty="0" smtClean="0"/>
              <a:t>,</a:t>
            </a:r>
          </a:p>
          <a:p>
            <a:pPr lvl="1"/>
            <a:r>
              <a:rPr lang="en-US" dirty="0" err="1" smtClean="0"/>
              <a:t>Arnie</a:t>
            </a:r>
            <a:r>
              <a:rPr lang="en-US" dirty="0" smtClean="0"/>
              <a:t> </a:t>
            </a:r>
            <a:r>
              <a:rPr lang="en-US" dirty="0" err="1" smtClean="0"/>
              <a:t>Purushotham</a:t>
            </a:r>
            <a:r>
              <a:rPr lang="en-US" dirty="0" smtClean="0"/>
              <a:t>,</a:t>
            </a:r>
          </a:p>
          <a:p>
            <a:pPr lvl="1"/>
            <a:r>
              <a:rPr lang="en-US" dirty="0" smtClean="0"/>
              <a:t>Leigh Murphy,</a:t>
            </a:r>
          </a:p>
          <a:p>
            <a:pPr lvl="1"/>
            <a:r>
              <a:rPr lang="en-US" dirty="0" smtClean="0"/>
              <a:t>Carlos Caldas &amp;</a:t>
            </a:r>
          </a:p>
          <a:p>
            <a:pPr lvl="1"/>
            <a:r>
              <a:rPr lang="en-US" dirty="0" smtClean="0"/>
              <a:t>Samuel </a:t>
            </a:r>
            <a:r>
              <a:rPr lang="en-US" dirty="0" err="1" smtClean="0"/>
              <a:t>Aparicio</a:t>
            </a:r>
            <a:endParaRPr lang="en-US" dirty="0" smtClean="0"/>
          </a:p>
          <a:p>
            <a:r>
              <a:rPr lang="en-US" b="1" dirty="0" smtClean="0"/>
              <a:t>Tissue and clinical data source sites:</a:t>
            </a:r>
          </a:p>
          <a:p>
            <a:r>
              <a:rPr lang="en-US" b="1" dirty="0" smtClean="0"/>
              <a:t>University of Cambridge/Cancer Research UK Cambridge Research Institute</a:t>
            </a:r>
          </a:p>
          <a:p>
            <a:pPr lvl="1"/>
            <a:r>
              <a:rPr lang="en-US" dirty="0" smtClean="0"/>
              <a:t>Carlos Caldas,</a:t>
            </a:r>
          </a:p>
          <a:p>
            <a:pPr lvl="1"/>
            <a:r>
              <a:rPr lang="en-US" dirty="0" smtClean="0"/>
              <a:t>Helen Bardwell,</a:t>
            </a:r>
          </a:p>
          <a:p>
            <a:pPr lvl="1"/>
            <a:r>
              <a:rPr lang="en-US" dirty="0" smtClean="0"/>
              <a:t>Suet-</a:t>
            </a:r>
            <a:r>
              <a:rPr lang="en-US" dirty="0" err="1" smtClean="0"/>
              <a:t>Feung</a:t>
            </a:r>
            <a:r>
              <a:rPr lang="en-US" dirty="0" smtClean="0"/>
              <a:t> Chin,</a:t>
            </a:r>
          </a:p>
          <a:p>
            <a:pPr lvl="1"/>
            <a:r>
              <a:rPr lang="en-US" dirty="0" smtClean="0"/>
              <a:t>Christina Curtis,</a:t>
            </a:r>
          </a:p>
          <a:p>
            <a:pPr lvl="1"/>
            <a:r>
              <a:rPr lang="en-US" dirty="0" err="1" smtClean="0"/>
              <a:t>Zhihao</a:t>
            </a:r>
            <a:r>
              <a:rPr lang="en-US" dirty="0" smtClean="0"/>
              <a:t> Ding,</a:t>
            </a:r>
          </a:p>
          <a:p>
            <a:pPr lvl="1"/>
            <a:r>
              <a:rPr lang="en-US" dirty="0" smtClean="0"/>
              <a:t>Stefan </a:t>
            </a:r>
            <a:r>
              <a:rPr lang="en-US" dirty="0" err="1" smtClean="0"/>
              <a:t>Gräf</a:t>
            </a:r>
            <a:r>
              <a:rPr lang="en-US" dirty="0" smtClean="0"/>
              <a:t>,</a:t>
            </a:r>
          </a:p>
          <a:p>
            <a:pPr lvl="1"/>
            <a:r>
              <a:rPr lang="en-US" dirty="0" smtClean="0"/>
              <a:t>Linda Jones,</a:t>
            </a:r>
          </a:p>
          <a:p>
            <a:pPr lvl="1"/>
            <a:r>
              <a:rPr lang="en-US" dirty="0" smtClean="0"/>
              <a:t>Bin Liu,</a:t>
            </a:r>
          </a:p>
          <a:p>
            <a:pPr lvl="1"/>
            <a:r>
              <a:rPr lang="en-US" dirty="0" smtClean="0"/>
              <a:t>Andy G. Lynch,</a:t>
            </a:r>
          </a:p>
          <a:p>
            <a:pPr lvl="1"/>
            <a:r>
              <a:rPr lang="en-US" dirty="0" smtClean="0"/>
              <a:t>Irene </a:t>
            </a:r>
            <a:r>
              <a:rPr lang="en-US" dirty="0" err="1" smtClean="0"/>
              <a:t>Papatheodorou</a:t>
            </a:r>
            <a:r>
              <a:rPr lang="en-US" dirty="0" smtClean="0"/>
              <a:t>,</a:t>
            </a:r>
          </a:p>
          <a:p>
            <a:pPr lvl="1"/>
            <a:r>
              <a:rPr lang="en-US" dirty="0" smtClean="0"/>
              <a:t>Stephen J. </a:t>
            </a:r>
            <a:r>
              <a:rPr lang="en-US" dirty="0" err="1" smtClean="0"/>
              <a:t>Sammut</a:t>
            </a:r>
            <a:r>
              <a:rPr lang="en-US" dirty="0" smtClean="0"/>
              <a:t> &amp;</a:t>
            </a:r>
          </a:p>
          <a:p>
            <a:pPr lvl="1"/>
            <a:r>
              <a:rPr lang="en-US" dirty="0" smtClean="0"/>
              <a:t>Gordon </a:t>
            </a:r>
            <a:r>
              <a:rPr lang="en-US" dirty="0" err="1" smtClean="0"/>
              <a:t>Wishart</a:t>
            </a:r>
            <a:endParaRPr lang="en-US" dirty="0" smtClean="0"/>
          </a:p>
          <a:p>
            <a:r>
              <a:rPr lang="en-US" b="1" dirty="0" smtClean="0"/>
              <a:t>British Columbia Cancer Agency</a:t>
            </a:r>
          </a:p>
          <a:p>
            <a:pPr lvl="1"/>
            <a:r>
              <a:rPr lang="en-US" dirty="0" smtClean="0"/>
              <a:t>Samuel </a:t>
            </a:r>
            <a:r>
              <a:rPr lang="en-US" dirty="0" err="1" smtClean="0"/>
              <a:t>Aparicio</a:t>
            </a:r>
            <a:r>
              <a:rPr lang="en-US" dirty="0" smtClean="0"/>
              <a:t>,</a:t>
            </a:r>
          </a:p>
          <a:p>
            <a:pPr lvl="1"/>
            <a:r>
              <a:rPr lang="en-US" dirty="0" smtClean="0"/>
              <a:t>Steven </a:t>
            </a:r>
            <a:r>
              <a:rPr lang="en-US" dirty="0" err="1" smtClean="0"/>
              <a:t>Chia</a:t>
            </a:r>
            <a:r>
              <a:rPr lang="en-US" dirty="0" smtClean="0"/>
              <a:t>,</a:t>
            </a:r>
          </a:p>
          <a:p>
            <a:pPr lvl="1"/>
            <a:r>
              <a:rPr lang="en-US" dirty="0" smtClean="0"/>
              <a:t>Karen </a:t>
            </a:r>
            <a:r>
              <a:rPr lang="en-US" dirty="0" err="1" smtClean="0"/>
              <a:t>Gelmon</a:t>
            </a:r>
            <a:r>
              <a:rPr lang="en-US" dirty="0" smtClean="0"/>
              <a:t>,</a:t>
            </a:r>
          </a:p>
          <a:p>
            <a:pPr lvl="1"/>
            <a:r>
              <a:rPr lang="en-US" dirty="0" smtClean="0"/>
              <a:t>David Huntsman,</a:t>
            </a:r>
          </a:p>
          <a:p>
            <a:pPr lvl="1"/>
            <a:r>
              <a:rPr lang="en-US" dirty="0" smtClean="0"/>
              <a:t>Steven McKinney,</a:t>
            </a:r>
          </a:p>
          <a:p>
            <a:pPr lvl="1"/>
            <a:r>
              <a:rPr lang="en-US" dirty="0" smtClean="0"/>
              <a:t>Caroline Speers,</a:t>
            </a:r>
          </a:p>
          <a:p>
            <a:pPr lvl="1"/>
            <a:r>
              <a:rPr lang="en-US" dirty="0" err="1" smtClean="0"/>
              <a:t>Gulisa</a:t>
            </a:r>
            <a:r>
              <a:rPr lang="en-US" dirty="0" smtClean="0"/>
              <a:t> </a:t>
            </a:r>
            <a:r>
              <a:rPr lang="en-US" dirty="0" err="1" smtClean="0"/>
              <a:t>Turashvili</a:t>
            </a:r>
            <a:r>
              <a:rPr lang="en-US" dirty="0" smtClean="0"/>
              <a:t> &amp;</a:t>
            </a:r>
          </a:p>
          <a:p>
            <a:pPr lvl="1"/>
            <a:r>
              <a:rPr lang="en-US" dirty="0" smtClean="0"/>
              <a:t>Peter Watson</a:t>
            </a:r>
          </a:p>
          <a:p>
            <a:r>
              <a:rPr lang="en-US" b="1" dirty="0" smtClean="0"/>
              <a:t>University of Nottingham</a:t>
            </a:r>
          </a:p>
          <a:p>
            <a:pPr lvl="1"/>
            <a:r>
              <a:rPr lang="en-US" dirty="0" smtClean="0"/>
              <a:t>Ian Ellis,</a:t>
            </a:r>
          </a:p>
          <a:p>
            <a:pPr lvl="1"/>
            <a:r>
              <a:rPr lang="en-US" dirty="0" smtClean="0"/>
              <a:t>Roger Blamey,</a:t>
            </a:r>
          </a:p>
          <a:p>
            <a:pPr lvl="1"/>
            <a:r>
              <a:rPr lang="en-US" dirty="0" smtClean="0"/>
              <a:t>Andrew Green,</a:t>
            </a:r>
          </a:p>
          <a:p>
            <a:pPr lvl="1"/>
            <a:r>
              <a:rPr lang="en-US" dirty="0" smtClean="0"/>
              <a:t>Douglas Macmillan &amp;</a:t>
            </a:r>
          </a:p>
          <a:p>
            <a:pPr lvl="1"/>
            <a:r>
              <a:rPr lang="en-US" dirty="0" err="1" smtClean="0"/>
              <a:t>Emad</a:t>
            </a:r>
            <a:r>
              <a:rPr lang="en-US" dirty="0" smtClean="0"/>
              <a:t> </a:t>
            </a:r>
            <a:r>
              <a:rPr lang="en-US" dirty="0" err="1" smtClean="0"/>
              <a:t>Rakha</a:t>
            </a:r>
            <a:endParaRPr lang="en-US" dirty="0" smtClean="0"/>
          </a:p>
          <a:p>
            <a:r>
              <a:rPr lang="en-US" b="1" dirty="0" smtClean="0"/>
              <a:t>King’s College London</a:t>
            </a:r>
          </a:p>
          <a:p>
            <a:pPr lvl="1"/>
            <a:r>
              <a:rPr lang="en-US" dirty="0" err="1" smtClean="0"/>
              <a:t>Arnie</a:t>
            </a:r>
            <a:r>
              <a:rPr lang="en-US" dirty="0" smtClean="0"/>
              <a:t> </a:t>
            </a:r>
            <a:r>
              <a:rPr lang="en-US" dirty="0" err="1" smtClean="0"/>
              <a:t>Purushotham</a:t>
            </a:r>
            <a:r>
              <a:rPr lang="en-US" dirty="0" smtClean="0"/>
              <a:t>,</a:t>
            </a:r>
          </a:p>
          <a:p>
            <a:pPr lvl="1"/>
            <a:r>
              <a:rPr lang="en-US" dirty="0" smtClean="0"/>
              <a:t>Cheryl Gillett,</a:t>
            </a:r>
          </a:p>
          <a:p>
            <a:pPr lvl="1"/>
            <a:r>
              <a:rPr lang="en-US" dirty="0" smtClean="0"/>
              <a:t>Anita </a:t>
            </a:r>
            <a:r>
              <a:rPr lang="en-US" dirty="0" err="1" smtClean="0"/>
              <a:t>Grigoriadis</a:t>
            </a:r>
            <a:r>
              <a:rPr lang="en-US" dirty="0" smtClean="0"/>
              <a:t>,</a:t>
            </a:r>
          </a:p>
          <a:p>
            <a:pPr lvl="1"/>
            <a:r>
              <a:rPr lang="en-US" dirty="0" smtClean="0"/>
              <a:t>Sarah </a:t>
            </a:r>
            <a:r>
              <a:rPr lang="en-US" dirty="0" err="1" smtClean="0"/>
              <a:t>Pinder</a:t>
            </a:r>
            <a:r>
              <a:rPr lang="en-US" dirty="0" smtClean="0"/>
              <a:t>,</a:t>
            </a:r>
          </a:p>
          <a:p>
            <a:pPr lvl="1"/>
            <a:r>
              <a:rPr lang="en-US" dirty="0" err="1" smtClean="0"/>
              <a:t>Emanuele</a:t>
            </a:r>
            <a:r>
              <a:rPr lang="en-US" dirty="0" smtClean="0"/>
              <a:t> </a:t>
            </a:r>
            <a:r>
              <a:rPr lang="en-US" dirty="0" err="1" smtClean="0"/>
              <a:t>di</a:t>
            </a:r>
            <a:r>
              <a:rPr lang="en-US" dirty="0" smtClean="0"/>
              <a:t> </a:t>
            </a:r>
            <a:r>
              <a:rPr lang="en-US" dirty="0" err="1" smtClean="0"/>
              <a:t>Rinaldis</a:t>
            </a:r>
            <a:r>
              <a:rPr lang="en-US" dirty="0" smtClean="0"/>
              <a:t> &amp;</a:t>
            </a:r>
          </a:p>
          <a:p>
            <a:pPr lvl="1"/>
            <a:r>
              <a:rPr lang="en-US" dirty="0" smtClean="0"/>
              <a:t>Andy </a:t>
            </a:r>
            <a:r>
              <a:rPr lang="en-US" dirty="0" err="1" smtClean="0"/>
              <a:t>Tutt</a:t>
            </a:r>
            <a:endParaRPr lang="en-US" dirty="0" smtClean="0"/>
          </a:p>
          <a:p>
            <a:r>
              <a:rPr lang="en-US" b="1" dirty="0" smtClean="0"/>
              <a:t>Manitoba Institute of Cell Biology</a:t>
            </a:r>
          </a:p>
          <a:p>
            <a:pPr lvl="1"/>
            <a:r>
              <a:rPr lang="en-US" dirty="0" smtClean="0"/>
              <a:t>Leigh Murphy,</a:t>
            </a:r>
          </a:p>
          <a:p>
            <a:pPr lvl="1"/>
            <a:r>
              <a:rPr lang="en-US" dirty="0" smtClean="0"/>
              <a:t>Michelle </a:t>
            </a:r>
            <a:r>
              <a:rPr lang="en-US" dirty="0" err="1" smtClean="0"/>
              <a:t>Parisien</a:t>
            </a:r>
            <a:r>
              <a:rPr lang="en-US" dirty="0" smtClean="0"/>
              <a:t> &amp;</a:t>
            </a:r>
          </a:p>
          <a:p>
            <a:pPr lvl="1"/>
            <a:r>
              <a:rPr lang="en-US" dirty="0" smtClean="0"/>
              <a:t>Sandra Troup</a:t>
            </a:r>
          </a:p>
          <a:p>
            <a:r>
              <a:rPr lang="en-US" b="1" dirty="0" smtClean="0"/>
              <a:t>Cancer genome/</a:t>
            </a:r>
            <a:r>
              <a:rPr lang="en-US" b="1" dirty="0" err="1" smtClean="0"/>
              <a:t>transcriptome</a:t>
            </a:r>
            <a:r>
              <a:rPr lang="en-US" b="1" dirty="0" smtClean="0"/>
              <a:t> characterization </a:t>
            </a:r>
            <a:r>
              <a:rPr lang="en-US" b="1" dirty="0" err="1" smtClean="0"/>
              <a:t>centres</a:t>
            </a:r>
            <a:r>
              <a:rPr lang="en-US" b="1" dirty="0" smtClean="0"/>
              <a:t>:</a:t>
            </a:r>
          </a:p>
          <a:p>
            <a:r>
              <a:rPr lang="en-US" b="1" dirty="0" smtClean="0"/>
              <a:t>University of Cambridge/Cancer Research UK Cambridge Research Institute</a:t>
            </a:r>
          </a:p>
          <a:p>
            <a:pPr lvl="1"/>
            <a:r>
              <a:rPr lang="en-US" dirty="0" smtClean="0"/>
              <a:t>Carlos Caldas,</a:t>
            </a:r>
          </a:p>
          <a:p>
            <a:pPr lvl="1"/>
            <a:r>
              <a:rPr lang="en-US" dirty="0" smtClean="0"/>
              <a:t>Suet-</a:t>
            </a:r>
            <a:r>
              <a:rPr lang="en-US" dirty="0" err="1" smtClean="0"/>
              <a:t>Feung</a:t>
            </a:r>
            <a:r>
              <a:rPr lang="en-US" dirty="0" smtClean="0"/>
              <a:t> Chin,</a:t>
            </a:r>
          </a:p>
          <a:p>
            <a:pPr lvl="1"/>
            <a:r>
              <a:rPr lang="en-US" dirty="0" smtClean="0"/>
              <a:t>Derek Chan,</a:t>
            </a:r>
          </a:p>
          <a:p>
            <a:pPr lvl="1"/>
            <a:r>
              <a:rPr lang="en-US" dirty="0" smtClean="0"/>
              <a:t>Claire Fielding,</a:t>
            </a:r>
          </a:p>
          <a:p>
            <a:pPr lvl="1"/>
            <a:r>
              <a:rPr lang="en-US" dirty="0" smtClean="0"/>
              <a:t>Ana-Teresa Maia,</a:t>
            </a:r>
          </a:p>
          <a:p>
            <a:pPr lvl="1"/>
            <a:r>
              <a:rPr lang="en-US" dirty="0" smtClean="0"/>
              <a:t>Sarah McGuire,</a:t>
            </a:r>
          </a:p>
          <a:p>
            <a:pPr lvl="1"/>
            <a:r>
              <a:rPr lang="en-US" dirty="0" smtClean="0"/>
              <a:t>Michelle Osborne,</a:t>
            </a:r>
          </a:p>
          <a:p>
            <a:pPr lvl="1"/>
            <a:r>
              <a:rPr lang="en-US" dirty="0" smtClean="0"/>
              <a:t>Sara M. </a:t>
            </a:r>
            <a:r>
              <a:rPr lang="en-US" dirty="0" err="1" smtClean="0"/>
              <a:t>Sayalero</a:t>
            </a:r>
            <a:r>
              <a:rPr lang="en-US" dirty="0" smtClean="0"/>
              <a:t>,</a:t>
            </a:r>
          </a:p>
          <a:p>
            <a:pPr lvl="1"/>
            <a:r>
              <a:rPr lang="en-US" dirty="0" err="1" smtClean="0"/>
              <a:t>Inmaculada</a:t>
            </a:r>
            <a:r>
              <a:rPr lang="en-US" dirty="0" smtClean="0"/>
              <a:t> </a:t>
            </a:r>
            <a:r>
              <a:rPr lang="en-US" dirty="0" err="1" smtClean="0"/>
              <a:t>Spiteri</a:t>
            </a:r>
            <a:r>
              <a:rPr lang="en-US" dirty="0" smtClean="0"/>
              <a:t> &amp;</a:t>
            </a:r>
          </a:p>
          <a:p>
            <a:pPr lvl="1"/>
            <a:r>
              <a:rPr lang="en-US" dirty="0" smtClean="0"/>
              <a:t>James Hadfield</a:t>
            </a:r>
          </a:p>
          <a:p>
            <a:r>
              <a:rPr lang="en-US" b="1" dirty="0" smtClean="0"/>
              <a:t>British Columbia Cancer Agency</a:t>
            </a:r>
          </a:p>
          <a:p>
            <a:pPr lvl="1"/>
            <a:r>
              <a:rPr lang="en-US" dirty="0" smtClean="0"/>
              <a:t>Samuel </a:t>
            </a:r>
            <a:r>
              <a:rPr lang="en-US" dirty="0" err="1" smtClean="0"/>
              <a:t>Aparicio</a:t>
            </a:r>
            <a:r>
              <a:rPr lang="en-US" dirty="0" smtClean="0"/>
              <a:t>,</a:t>
            </a:r>
          </a:p>
          <a:p>
            <a:pPr lvl="1"/>
            <a:r>
              <a:rPr lang="en-US" dirty="0" err="1" smtClean="0"/>
              <a:t>Gulisa</a:t>
            </a:r>
            <a:r>
              <a:rPr lang="en-US" dirty="0" smtClean="0"/>
              <a:t> </a:t>
            </a:r>
            <a:r>
              <a:rPr lang="en-US" dirty="0" err="1" smtClean="0"/>
              <a:t>Turashvili</a:t>
            </a:r>
            <a:r>
              <a:rPr lang="en-US" dirty="0" smtClean="0"/>
              <a:t>,</a:t>
            </a:r>
          </a:p>
          <a:p>
            <a:pPr lvl="1"/>
            <a:r>
              <a:rPr lang="en-US" dirty="0" smtClean="0"/>
              <a:t>Lynda Bell,</a:t>
            </a:r>
          </a:p>
          <a:p>
            <a:pPr lvl="1"/>
            <a:r>
              <a:rPr lang="en-US" dirty="0" smtClean="0"/>
              <a:t>Katie Chow,</a:t>
            </a:r>
          </a:p>
          <a:p>
            <a:pPr lvl="1"/>
            <a:r>
              <a:rPr lang="en-US" dirty="0" smtClean="0"/>
              <a:t>Nadia Gale,</a:t>
            </a:r>
          </a:p>
          <a:p>
            <a:pPr lvl="1"/>
            <a:r>
              <a:rPr lang="en-US" dirty="0" smtClean="0"/>
              <a:t>David Huntsman,</a:t>
            </a:r>
          </a:p>
          <a:p>
            <a:pPr lvl="1"/>
            <a:r>
              <a:rPr lang="en-US" dirty="0" smtClean="0"/>
              <a:t>Maria </a:t>
            </a:r>
            <a:r>
              <a:rPr lang="en-US" dirty="0" err="1" smtClean="0"/>
              <a:t>Kovalik</a:t>
            </a:r>
            <a:r>
              <a:rPr lang="en-US" dirty="0" smtClean="0"/>
              <a:t>,</a:t>
            </a:r>
          </a:p>
          <a:p>
            <a:pPr lvl="1"/>
            <a:r>
              <a:rPr lang="en-US" dirty="0" smtClean="0"/>
              <a:t>Ying Ng &amp;</a:t>
            </a:r>
          </a:p>
          <a:p>
            <a:pPr lvl="1"/>
            <a:r>
              <a:rPr lang="en-US" dirty="0" smtClean="0"/>
              <a:t>Leah Prentice</a:t>
            </a:r>
          </a:p>
          <a:p>
            <a:r>
              <a:rPr lang="en-US" b="1" dirty="0" smtClean="0"/>
              <a:t>Data analysis subgroup:</a:t>
            </a:r>
          </a:p>
          <a:p>
            <a:r>
              <a:rPr lang="en-US" b="1" dirty="0" smtClean="0"/>
              <a:t>University of Cambridge/Cancer Research UK Cambridge Research Institute</a:t>
            </a:r>
          </a:p>
          <a:p>
            <a:pPr lvl="1"/>
            <a:r>
              <a:rPr lang="en-US" dirty="0" smtClean="0"/>
              <a:t>Carlos Caldas,</a:t>
            </a:r>
          </a:p>
          <a:p>
            <a:pPr lvl="1"/>
            <a:r>
              <a:rPr lang="en-US" dirty="0" smtClean="0"/>
              <a:t>Simon </a:t>
            </a:r>
            <a:r>
              <a:rPr lang="en-US" dirty="0" err="1" smtClean="0"/>
              <a:t>Tavaré</a:t>
            </a:r>
            <a:r>
              <a:rPr lang="en-US" dirty="0" smtClean="0"/>
              <a:t>,</a:t>
            </a:r>
          </a:p>
          <a:p>
            <a:pPr lvl="1"/>
            <a:r>
              <a:rPr lang="en-US" dirty="0" smtClean="0"/>
              <a:t>Christina Curtis,</a:t>
            </a:r>
          </a:p>
          <a:p>
            <a:pPr lvl="1"/>
            <a:r>
              <a:rPr lang="en-US" dirty="0" smtClean="0"/>
              <a:t>Mark J. Dunning,</a:t>
            </a:r>
          </a:p>
          <a:p>
            <a:pPr lvl="1"/>
            <a:r>
              <a:rPr lang="en-US" dirty="0" smtClean="0"/>
              <a:t>Stefan </a:t>
            </a:r>
            <a:r>
              <a:rPr lang="en-US" dirty="0" err="1" smtClean="0"/>
              <a:t>Gräf</a:t>
            </a:r>
            <a:r>
              <a:rPr lang="en-US" dirty="0" smtClean="0"/>
              <a:t>,</a:t>
            </a:r>
          </a:p>
          <a:p>
            <a:pPr lvl="1"/>
            <a:r>
              <a:rPr lang="en-US" dirty="0" smtClean="0"/>
              <a:t>Andy G. Lynch,</a:t>
            </a:r>
          </a:p>
          <a:p>
            <a:pPr lvl="1"/>
            <a:r>
              <a:rPr lang="en-US" dirty="0" smtClean="0"/>
              <a:t>Oscar M. </a:t>
            </a:r>
            <a:r>
              <a:rPr lang="en-US" dirty="0" err="1" smtClean="0"/>
              <a:t>Rueda</a:t>
            </a:r>
            <a:r>
              <a:rPr lang="en-US" dirty="0" smtClean="0"/>
              <a:t>,</a:t>
            </a:r>
          </a:p>
          <a:p>
            <a:pPr lvl="1"/>
            <a:r>
              <a:rPr lang="en-US" dirty="0" err="1" smtClean="0"/>
              <a:t>Roslin</a:t>
            </a:r>
            <a:r>
              <a:rPr lang="en-US" dirty="0" smtClean="0"/>
              <a:t> Russell,</a:t>
            </a:r>
          </a:p>
          <a:p>
            <a:pPr lvl="1"/>
            <a:r>
              <a:rPr lang="en-US" dirty="0" err="1" smtClean="0"/>
              <a:t>Shamith</a:t>
            </a:r>
            <a:r>
              <a:rPr lang="en-US" dirty="0" smtClean="0"/>
              <a:t> </a:t>
            </a:r>
            <a:r>
              <a:rPr lang="en-US" dirty="0" err="1" smtClean="0"/>
              <a:t>Samarajiwa</a:t>
            </a:r>
            <a:r>
              <a:rPr lang="en-US" dirty="0" smtClean="0"/>
              <a:t>,</a:t>
            </a:r>
          </a:p>
          <a:p>
            <a:pPr lvl="1"/>
            <a:r>
              <a:rPr lang="en-US" dirty="0" smtClean="0"/>
              <a:t>Doug Speed,</a:t>
            </a:r>
          </a:p>
          <a:p>
            <a:pPr lvl="1"/>
            <a:r>
              <a:rPr lang="en-US" dirty="0" err="1" smtClean="0"/>
              <a:t>Florian</a:t>
            </a:r>
            <a:r>
              <a:rPr lang="en-US" dirty="0" smtClean="0"/>
              <a:t> </a:t>
            </a:r>
            <a:r>
              <a:rPr lang="en-US" dirty="0" err="1" smtClean="0"/>
              <a:t>Markowetz</a:t>
            </a:r>
            <a:r>
              <a:rPr lang="en-US" dirty="0" smtClean="0"/>
              <a:t>,</a:t>
            </a:r>
          </a:p>
          <a:p>
            <a:pPr lvl="1"/>
            <a:r>
              <a:rPr lang="en-US" dirty="0" err="1" smtClean="0"/>
              <a:t>Yinyin</a:t>
            </a:r>
            <a:r>
              <a:rPr lang="en-US" dirty="0" smtClean="0"/>
              <a:t> Yuan &amp;</a:t>
            </a:r>
          </a:p>
          <a:p>
            <a:pPr lvl="1"/>
            <a:r>
              <a:rPr lang="en-US" dirty="0" smtClean="0"/>
              <a:t>James D. </a:t>
            </a:r>
            <a:r>
              <a:rPr lang="en-US" dirty="0" err="1" smtClean="0"/>
              <a:t>Brenton</a:t>
            </a:r>
            <a:endParaRPr lang="en-US" dirty="0" smtClean="0"/>
          </a:p>
          <a:p>
            <a:r>
              <a:rPr lang="en-US" b="1" dirty="0" smtClean="0"/>
              <a:t>British Columbia Cancer Agency</a:t>
            </a:r>
          </a:p>
          <a:p>
            <a:pPr lvl="1"/>
            <a:r>
              <a:rPr lang="en-US" dirty="0" smtClean="0"/>
              <a:t>Samuel </a:t>
            </a:r>
            <a:r>
              <a:rPr lang="en-US" dirty="0" err="1" smtClean="0"/>
              <a:t>Aparicio</a:t>
            </a:r>
            <a:r>
              <a:rPr lang="en-US" dirty="0" smtClean="0"/>
              <a:t>,</a:t>
            </a:r>
          </a:p>
          <a:p>
            <a:pPr lvl="1"/>
            <a:r>
              <a:rPr lang="en-US" dirty="0" err="1" smtClean="0"/>
              <a:t>Sohrab</a:t>
            </a:r>
            <a:r>
              <a:rPr lang="en-US" dirty="0" smtClean="0"/>
              <a:t> P. Shah,</a:t>
            </a:r>
          </a:p>
          <a:p>
            <a:pPr lvl="1"/>
            <a:r>
              <a:rPr lang="en-US" dirty="0" smtClean="0"/>
              <a:t>Ali </a:t>
            </a:r>
            <a:r>
              <a:rPr lang="en-US" dirty="0" err="1" smtClean="0"/>
              <a:t>Bashashati</a:t>
            </a:r>
            <a:r>
              <a:rPr lang="en-US" dirty="0" smtClean="0"/>
              <a:t>,</a:t>
            </a:r>
          </a:p>
          <a:p>
            <a:pPr lvl="1"/>
            <a:r>
              <a:rPr lang="en-US" dirty="0" smtClean="0"/>
              <a:t>Gavin Ha,</a:t>
            </a:r>
          </a:p>
          <a:p>
            <a:pPr lvl="1"/>
            <a:r>
              <a:rPr lang="en-US" dirty="0" err="1" smtClean="0"/>
              <a:t>Gholamreza</a:t>
            </a:r>
            <a:r>
              <a:rPr lang="en-US" dirty="0" smtClean="0"/>
              <a:t> </a:t>
            </a:r>
            <a:r>
              <a:rPr lang="en-US" dirty="0" err="1" smtClean="0"/>
              <a:t>Haffari</a:t>
            </a:r>
            <a:r>
              <a:rPr lang="en-US" dirty="0" smtClean="0"/>
              <a:t> &amp;</a:t>
            </a:r>
          </a:p>
          <a:p>
            <a:pPr lvl="1"/>
            <a:r>
              <a:rPr lang="en-US" dirty="0" smtClean="0"/>
              <a:t>Steven McKinney</a:t>
            </a:r>
            <a:endParaRPr lang="en-US" dirty="0"/>
          </a:p>
        </p:txBody>
      </p:sp>
      <p:sp>
        <p:nvSpPr>
          <p:cNvPr id="4" name="Slide Number Placeholder 3"/>
          <p:cNvSpPr>
            <a:spLocks noGrp="1"/>
          </p:cNvSpPr>
          <p:nvPr>
            <p:ph type="sldNum" sz="quarter" idx="10"/>
          </p:nvPr>
        </p:nvSpPr>
        <p:spPr/>
        <p:txBody>
          <a:bodyPr/>
          <a:lstStyle/>
          <a:p>
            <a:fld id="{A8FA4669-8B34-41C0-BAFC-1FA2DFD41180}" type="slidenum">
              <a:rPr lang="en-US" smtClean="0">
                <a:solidFill>
                  <a:srgbClr val="000000"/>
                </a:solidFill>
              </a:rPr>
              <a:pPr/>
              <a:t>46</a:t>
            </a:fld>
            <a:endParaRPr lang="en-US" dirty="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939800" y="750888"/>
            <a:ext cx="5008563" cy="3757612"/>
          </a:xfrm>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600" dirty="0"/>
          </a:p>
        </p:txBody>
      </p:sp>
      <p:sp>
        <p:nvSpPr>
          <p:cNvPr id="44036" name="Slide Number Placeholder 3"/>
          <p:cNvSpPr>
            <a:spLocks noGrp="1"/>
          </p:cNvSpPr>
          <p:nvPr>
            <p:ph type="sldNum" sz="quarter" idx="5"/>
          </p:nvPr>
        </p:nvSpPr>
        <p:spPr bwMode="auto">
          <a:noFill/>
          <a:ln>
            <a:miter lim="800000"/>
            <a:headEnd/>
            <a:tailEnd/>
          </a:ln>
        </p:spPr>
        <p:txBody>
          <a:bodyPr/>
          <a:lstStyle/>
          <a:p>
            <a:fld id="{C3CB3733-FC7C-497E-BABF-007890B7B267}" type="slidenum">
              <a:rPr lang="en-US" smtClean="0">
                <a:solidFill>
                  <a:prstClr val="black"/>
                </a:solidFill>
              </a:rPr>
              <a:pPr/>
              <a:t>49</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939800" y="750888"/>
            <a:ext cx="5008563" cy="3757612"/>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z="1600" dirty="0"/>
          </a:p>
        </p:txBody>
      </p:sp>
      <p:sp>
        <p:nvSpPr>
          <p:cNvPr id="47108" name="Slide Number Placeholder 3"/>
          <p:cNvSpPr>
            <a:spLocks noGrp="1"/>
          </p:cNvSpPr>
          <p:nvPr>
            <p:ph type="sldNum" sz="quarter" idx="5"/>
          </p:nvPr>
        </p:nvSpPr>
        <p:spPr bwMode="auto">
          <a:noFill/>
          <a:ln>
            <a:miter lim="800000"/>
            <a:headEnd/>
            <a:tailEnd/>
          </a:ln>
        </p:spPr>
        <p:txBody>
          <a:bodyPr/>
          <a:lstStyle/>
          <a:p>
            <a:fld id="{CC6DDA3C-0692-41F9-B671-21CD4D1107A2}" type="slidenum">
              <a:rPr lang="en-US" smtClean="0">
                <a:solidFill>
                  <a:prstClr val="black"/>
                </a:solidFill>
              </a:rPr>
              <a:pPr/>
              <a:t>50</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2D3D4FD-12A3-48E8-81EC-2622C5C0360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5197" y="278344"/>
            <a:ext cx="7610184" cy="914400"/>
          </a:xfrm>
        </p:spPr>
        <p:txBody>
          <a:bodyPr/>
          <a:lstStyle/>
          <a:p>
            <a:r>
              <a:rPr lang="en-US" dirty="0"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fld id="{2E1007EE-FC3C-4BEE-B732-08880EA6211A}" type="slidenum">
              <a:rPr lang="en-US">
                <a:solidFill>
                  <a:srgbClr val="000000">
                    <a:lumMod val="65000"/>
                    <a:lumOff val="35000"/>
                  </a:srgbClr>
                </a:solidFill>
              </a:rPr>
              <a:pPr/>
              <a:t>‹#›</a:t>
            </a:fld>
            <a:endParaRPr lang="en-US">
              <a:solidFill>
                <a:srgbClr val="000000">
                  <a:lumMod val="65000"/>
                  <a:lumOff val="3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fld id="{532AA117-2ED4-4142-8C95-B43D6D6EDE52}" type="slidenum">
              <a:rPr lang="en-US">
                <a:solidFill>
                  <a:srgbClr val="000000">
                    <a:lumMod val="65000"/>
                    <a:lumOff val="35000"/>
                  </a:srgbClr>
                </a:solidFill>
              </a:rPr>
              <a:pPr/>
              <a:t>‹#›</a:t>
            </a:fld>
            <a:endParaRPr lang="en-US">
              <a:solidFill>
                <a:srgbClr val="000000">
                  <a:lumMod val="65000"/>
                  <a:lumOff val="3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5197" y="278344"/>
            <a:ext cx="7610184" cy="914400"/>
          </a:xfrm>
        </p:spPr>
        <p:txBody>
          <a:bodyPr/>
          <a:lstStyle/>
          <a:p>
            <a:r>
              <a:rPr lang="en-US" dirty="0"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fld id="{2E1007EE-FC3C-4BEE-B732-08880EA6211A}" type="slidenum">
              <a:rPr lang="en-US">
                <a:solidFill>
                  <a:srgbClr val="000000">
                    <a:lumMod val="65000"/>
                    <a:lumOff val="35000"/>
                  </a:srgbClr>
                </a:solidFill>
              </a:rPr>
              <a:pPr/>
              <a:t>‹#›</a:t>
            </a:fld>
            <a:endParaRPr lang="en-US">
              <a:solidFill>
                <a:srgbClr val="000000">
                  <a:lumMod val="65000"/>
                  <a:lumOff val="3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5197" y="278344"/>
            <a:ext cx="7610184" cy="914400"/>
          </a:xfrm>
        </p:spPr>
        <p:txBody>
          <a:bodyPr/>
          <a:lstStyle/>
          <a:p>
            <a:r>
              <a:rPr lang="en-US" dirty="0"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fld id="{2E1007EE-FC3C-4BEE-B732-08880EA6211A}" type="slidenum">
              <a:rPr lang="en-US">
                <a:solidFill>
                  <a:srgbClr val="000000">
                    <a:lumMod val="65000"/>
                    <a:lumOff val="35000"/>
                  </a:srgbClr>
                </a:solidFill>
              </a:rPr>
              <a:pPr/>
              <a:t>‹#›</a:t>
            </a:fld>
            <a:endParaRPr lang="en-US">
              <a:solidFill>
                <a:srgbClr val="000000">
                  <a:lumMod val="65000"/>
                  <a:lumOff val="3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9138" y="322847"/>
            <a:ext cx="7804485"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05177" y="1690812"/>
            <a:ext cx="7315692"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vl1pPr>
          </a:lstStyle>
          <a:p>
            <a:fld id="{2179B914-9453-44DC-94C2-6F7E52B1E2BD}" type="slidenum">
              <a:rPr lang="en-US">
                <a:solidFill>
                  <a:srgbClr val="000000">
                    <a:lumMod val="65000"/>
                    <a:lumOff val="35000"/>
                  </a:srgbClr>
                </a:solidFill>
              </a:rPr>
              <a:pPr/>
              <a:t>‹#›</a:t>
            </a:fld>
            <a:endParaRPr lang="en-US" dirty="0">
              <a:solidFill>
                <a:srgbClr val="000000">
                  <a:lumMod val="65000"/>
                  <a:lumOff val="35000"/>
                </a:srgbClr>
              </a:solidFill>
            </a:endParaRPr>
          </a:p>
        </p:txBody>
      </p:sp>
    </p:spTree>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March 2012</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TRIG Curriculum: Lecture 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A5770C-03F4-4959-8CBD-93525E65B0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83977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10/29/2012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10/29/2012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0AA4A-7FAD-446F-8D4A-20F7D51506FD}"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10/29/2012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C30DA0-0FB6-4E32-ACE0-EFBD957965C6}" type="datetimeFigureOut">
              <a:rPr lang="en-US" smtClean="0">
                <a:solidFill>
                  <a:prstClr val="black">
                    <a:tint val="75000"/>
                  </a:prstClr>
                </a:solidFill>
              </a:rPr>
              <a:pPr/>
              <a:t>10/29/2012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30DA0-0FB6-4E32-ACE0-EFBD957965C6}" type="datetimeFigureOut">
              <a:rPr lang="en-US" smtClean="0">
                <a:solidFill>
                  <a:prstClr val="black">
                    <a:tint val="75000"/>
                  </a:prstClr>
                </a:solidFill>
              </a:rPr>
              <a:pPr/>
              <a:t>10/29/2012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5"/>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005856"/>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005856"/>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088C599E-1B7C-4926-8F49-FDC6A2555049}" type="slidenum">
              <a:rPr lang="en-US">
                <a:solidFill>
                  <a:srgbClr val="005856"/>
                </a:solidFill>
              </a:rPr>
              <a:pPr>
                <a:defRPr/>
              </a:pPr>
              <a:t>‹#›</a:t>
            </a:fld>
            <a:endParaRPr lang="en-US">
              <a:solidFill>
                <a:srgbClr val="005856"/>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005856"/>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005856"/>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DDF01113-5D97-4E32-B82E-A496C76E1BB0}" type="slidenum">
              <a:rPr lang="en-US">
                <a:solidFill>
                  <a:srgbClr val="005856"/>
                </a:solidFill>
              </a:rPr>
              <a:pPr>
                <a:defRPr/>
              </a:pPr>
              <a:t>‹#›</a:t>
            </a:fld>
            <a:endParaRPr lang="en-US">
              <a:solidFill>
                <a:srgbClr val="005856"/>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EA27608-B22A-43B9-9A30-4EB6379A27E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EA27608-B22A-43B9-9A30-4EB6379A27E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F0AA4A-7FAD-446F-8D4A-20F7D51506FD}"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EA27608-B22A-43B9-9A30-4EB6379A27E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F0AA4A-7FAD-446F-8D4A-20F7D51506FD}" type="datetimeFigureOut">
              <a:rPr lang="en-US" smtClean="0"/>
              <a:pPr/>
              <a:t>10/29/2012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F0AA4A-7FAD-446F-8D4A-20F7D51506FD}" type="datetimeFigureOut">
              <a:rPr lang="en-US" smtClean="0"/>
              <a:pPr/>
              <a:t>10/29/2012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F0AA4A-7FAD-446F-8D4A-20F7D51506FD}" type="datetimeFigureOut">
              <a:rPr lang="en-US" smtClean="0"/>
              <a:pPr/>
              <a:t>10/29/2012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0AA4A-7FAD-446F-8D4A-20F7D51506FD}" type="datetimeFigureOut">
              <a:rPr lang="en-US" smtClean="0"/>
              <a:pPr/>
              <a:t>10/29/2012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0AA4A-7FAD-446F-8D4A-20F7D51506FD}" type="datetimeFigureOut">
              <a:rPr lang="en-US" smtClean="0"/>
              <a:pPr/>
              <a:t>10/29/2012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0AA4A-7FAD-446F-8D4A-20F7D51506FD}" type="datetimeFigureOut">
              <a:rPr lang="en-US" smtClean="0"/>
              <a:pPr/>
              <a:t>10/29/2012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D0257-AACC-4BB8-9411-E7781C3EA6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0AA4A-7FAD-446F-8D4A-20F7D51506FD}" type="datetimeFigureOut">
              <a:rPr lang="en-US" smtClean="0"/>
              <a:pPr/>
              <a:t>10/29/2012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D0257-AACC-4BB8-9411-E7781C3EA6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3" cy="6851650"/>
            <a:chOff x="1" y="0"/>
            <a:chExt cx="5763" cy="4316"/>
          </a:xfrm>
        </p:grpSpPr>
        <p:sp>
          <p:nvSpPr>
            <p:cNvPr id="225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grpSp>
          <p:nvGrpSpPr>
            <p:cNvPr id="3" name="Group 6"/>
            <p:cNvGrpSpPr>
              <a:grpSpLocks/>
            </p:cNvGrpSpPr>
            <p:nvPr/>
          </p:nvGrpSpPr>
          <p:grpSpPr bwMode="auto">
            <a:xfrm>
              <a:off x="288" y="0"/>
              <a:ext cx="5098" cy="4316"/>
              <a:chOff x="288" y="0"/>
              <a:chExt cx="5098" cy="4316"/>
            </a:xfrm>
          </p:grpSpPr>
          <p:sp>
            <p:nvSpPr>
              <p:cNvPr id="225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grpSp>
        <p:sp>
          <p:nvSpPr>
            <p:cNvPr id="225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5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5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grpSp>
          <p:nvGrpSpPr>
            <p:cNvPr id="4" name="Group 31"/>
            <p:cNvGrpSpPr>
              <a:grpSpLocks/>
            </p:cNvGrpSpPr>
            <p:nvPr/>
          </p:nvGrpSpPr>
          <p:grpSpPr bwMode="auto">
            <a:xfrm>
              <a:off x="1" y="392"/>
              <a:ext cx="5758" cy="1571"/>
              <a:chOff x="1" y="392"/>
              <a:chExt cx="5758" cy="1571"/>
            </a:xfrm>
          </p:grpSpPr>
          <p:sp>
            <p:nvSpPr>
              <p:cNvPr id="2256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grpSp>
        <p:sp>
          <p:nvSpPr>
            <p:cNvPr id="2256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grpSp>
      <p:sp>
        <p:nvSpPr>
          <p:cNvPr id="2256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256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005856"/>
              </a:solidFill>
            </a:endParaRPr>
          </a:p>
        </p:txBody>
      </p:sp>
      <p:sp>
        <p:nvSpPr>
          <p:cNvPr id="2256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005856"/>
              </a:solidFill>
            </a:endParaRPr>
          </a:p>
        </p:txBody>
      </p:sp>
      <p:sp>
        <p:nvSpPr>
          <p:cNvPr id="2257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9C1E7172-4574-450A-A97B-4214AE45C475}" type="slidenum">
              <a:rPr lang="en-US">
                <a:solidFill>
                  <a:srgbClr val="005856"/>
                </a:solidFill>
              </a:rPr>
              <a:pPr fontAlgn="base">
                <a:spcBef>
                  <a:spcPct val="0"/>
                </a:spcBef>
                <a:spcAft>
                  <a:spcPct val="0"/>
                </a:spcAft>
                <a:defRPr/>
              </a:pPr>
              <a:t>‹#›</a:t>
            </a:fld>
            <a:endParaRPr lang="en-US">
              <a:solidFill>
                <a:srgbClr val="005856"/>
              </a:solidFill>
            </a:endParaRPr>
          </a:p>
        </p:txBody>
      </p:sp>
      <p:sp>
        <p:nvSpPr>
          <p:cNvPr id="22571" name="Rectangle 43"/>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3" cy="6851650"/>
            <a:chOff x="1" y="0"/>
            <a:chExt cx="5763" cy="4316"/>
          </a:xfrm>
        </p:grpSpPr>
        <p:sp>
          <p:nvSpPr>
            <p:cNvPr id="225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grpSp>
          <p:nvGrpSpPr>
            <p:cNvPr id="3" name="Group 6"/>
            <p:cNvGrpSpPr>
              <a:grpSpLocks/>
            </p:cNvGrpSpPr>
            <p:nvPr/>
          </p:nvGrpSpPr>
          <p:grpSpPr bwMode="auto">
            <a:xfrm>
              <a:off x="288" y="0"/>
              <a:ext cx="5098" cy="4316"/>
              <a:chOff x="288" y="0"/>
              <a:chExt cx="5098" cy="4316"/>
            </a:xfrm>
          </p:grpSpPr>
          <p:sp>
            <p:nvSpPr>
              <p:cNvPr id="225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grpSp>
        <p:sp>
          <p:nvSpPr>
            <p:cNvPr id="225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en-US">
                <a:solidFill>
                  <a:srgbClr val="005856"/>
                </a:solidFill>
              </a:endParaRPr>
            </a:p>
          </p:txBody>
        </p:sp>
        <p:sp>
          <p:nvSpPr>
            <p:cNvPr id="2255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5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5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grpSp>
          <p:nvGrpSpPr>
            <p:cNvPr id="4" name="Group 31"/>
            <p:cNvGrpSpPr>
              <a:grpSpLocks/>
            </p:cNvGrpSpPr>
            <p:nvPr/>
          </p:nvGrpSpPr>
          <p:grpSpPr bwMode="auto">
            <a:xfrm>
              <a:off x="1" y="392"/>
              <a:ext cx="5758" cy="1571"/>
              <a:chOff x="1" y="392"/>
              <a:chExt cx="5758" cy="1571"/>
            </a:xfrm>
          </p:grpSpPr>
          <p:sp>
            <p:nvSpPr>
              <p:cNvPr id="2256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grpSp>
        <p:sp>
          <p:nvSpPr>
            <p:cNvPr id="2256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sp>
          <p:nvSpPr>
            <p:cNvPr id="2256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0" fontAlgn="base" hangingPunct="0">
                <a:spcBef>
                  <a:spcPct val="0"/>
                </a:spcBef>
                <a:spcAft>
                  <a:spcPct val="0"/>
                </a:spcAft>
                <a:defRPr/>
              </a:pPr>
              <a:endParaRPr lang="en-US">
                <a:solidFill>
                  <a:srgbClr val="005856"/>
                </a:solidFill>
              </a:endParaRPr>
            </a:p>
          </p:txBody>
        </p:sp>
      </p:grpSp>
      <p:sp>
        <p:nvSpPr>
          <p:cNvPr id="2256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256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005856"/>
              </a:solidFill>
            </a:endParaRPr>
          </a:p>
        </p:txBody>
      </p:sp>
      <p:sp>
        <p:nvSpPr>
          <p:cNvPr id="2256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US">
              <a:solidFill>
                <a:srgbClr val="005856"/>
              </a:solidFill>
            </a:endParaRPr>
          </a:p>
        </p:txBody>
      </p:sp>
      <p:sp>
        <p:nvSpPr>
          <p:cNvPr id="2257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defRPr/>
            </a:pPr>
            <a:fld id="{9C1E7172-4574-450A-A97B-4214AE45C475}" type="slidenum">
              <a:rPr lang="en-US">
                <a:solidFill>
                  <a:srgbClr val="005856"/>
                </a:solidFill>
              </a:rPr>
              <a:pPr fontAlgn="base">
                <a:spcBef>
                  <a:spcPct val="0"/>
                </a:spcBef>
                <a:spcAft>
                  <a:spcPct val="0"/>
                </a:spcAft>
                <a:defRPr/>
              </a:pPr>
              <a:t>‹#›</a:t>
            </a:fld>
            <a:endParaRPr lang="en-US">
              <a:solidFill>
                <a:srgbClr val="005856"/>
              </a:solidFill>
            </a:endParaRPr>
          </a:p>
        </p:txBody>
      </p:sp>
      <p:sp>
        <p:nvSpPr>
          <p:cNvPr id="22571" name="Rectangle 43"/>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1" r:id="rId1"/>
    <p:sldLayoutId id="2147483698" r:id="rId2"/>
    <p:sldLayoutId id="2147483699" r:id="rId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5000"/>
        <a:buFont typeface="Monotype Sorts" charset="2"/>
        <a:buChar char="ä"/>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Monotype Sorts" charset="2"/>
        <a:buChar char="ä"/>
        <a:defRPr sz="32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Monotype Sorts" charset="2"/>
        <a:buChar char="ä"/>
        <a:defRPr sz="32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hlink"/>
        </a:buClr>
        <a:buSzPct val="65000"/>
        <a:buFont typeface="Monotype Sorts" charset="2"/>
        <a:buChar char="ä"/>
        <a:defRPr sz="32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Monotype Sorts" charset="2"/>
        <a:buChar char="ä"/>
        <a:defRPr sz="32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hlink"/>
        </a:buClr>
        <a:buSzPct val="65000"/>
        <a:buFont typeface="Monotype Sorts" charset="2"/>
        <a:buChar char="ä"/>
        <a:defRPr sz="32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hlink"/>
        </a:buClr>
        <a:buSzPct val="65000"/>
        <a:buFont typeface="Monotype Sorts" charset="2"/>
        <a:buChar char="ä"/>
        <a:defRPr sz="32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hlink"/>
        </a:buClr>
        <a:buSzPct val="65000"/>
        <a:buFont typeface="Monotype Sorts" charset="2"/>
        <a:buChar char="ä"/>
        <a:defRPr sz="32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hlink"/>
        </a:buClr>
        <a:buSzPct val="65000"/>
        <a:buFont typeface="Monotype Sorts" charset="2"/>
        <a:buChar char="ä"/>
        <a:defRPr sz="32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BE"/>
            </a:gs>
            <a:gs pos="100000">
              <a:srgbClr val="3160E5"/>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28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eaLnBrk="0" fontAlgn="base" hangingPunct="0">
              <a:spcBef>
                <a:spcPct val="0"/>
              </a:spcBef>
              <a:spcAft>
                <a:spcPct val="0"/>
              </a:spcAft>
              <a:defRPr/>
            </a:pPr>
            <a:endParaRPr lang="en-US">
              <a:solidFill>
                <a:srgbClr val="000000"/>
              </a:solidFill>
            </a:endParaRPr>
          </a:p>
        </p:txBody>
      </p:sp>
      <p:sp>
        <p:nvSpPr>
          <p:cNvPr id="3328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eaLnBrk="0" fontAlgn="base" hangingPunct="0">
              <a:spcBef>
                <a:spcPct val="0"/>
              </a:spcBef>
              <a:spcAft>
                <a:spcPct val="0"/>
              </a:spcAft>
              <a:defRPr/>
            </a:pPr>
            <a:endParaRPr lang="en-US">
              <a:solidFill>
                <a:srgbClr val="000000"/>
              </a:solidFill>
            </a:endParaRPr>
          </a:p>
        </p:txBody>
      </p:sp>
      <p:sp>
        <p:nvSpPr>
          <p:cNvPr id="3328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eaLnBrk="0" fontAlgn="base" hangingPunct="0">
              <a:spcBef>
                <a:spcPct val="0"/>
              </a:spcBef>
              <a:spcAft>
                <a:spcPct val="0"/>
              </a:spcAft>
              <a:defRPr/>
            </a:pPr>
            <a:fld id="{B9EAF190-D8D8-48D5-89C7-851B36C82CEA}"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BE"/>
            </a:gs>
            <a:gs pos="100000">
              <a:srgbClr val="3160E5"/>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28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eaLnBrk="0" fontAlgn="base" hangingPunct="0">
              <a:spcBef>
                <a:spcPct val="0"/>
              </a:spcBef>
              <a:spcAft>
                <a:spcPct val="0"/>
              </a:spcAft>
              <a:defRPr/>
            </a:pPr>
            <a:endParaRPr lang="en-US">
              <a:solidFill>
                <a:srgbClr val="000000"/>
              </a:solidFill>
            </a:endParaRPr>
          </a:p>
        </p:txBody>
      </p:sp>
      <p:sp>
        <p:nvSpPr>
          <p:cNvPr id="3328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eaLnBrk="0" fontAlgn="base" hangingPunct="0">
              <a:spcBef>
                <a:spcPct val="0"/>
              </a:spcBef>
              <a:spcAft>
                <a:spcPct val="0"/>
              </a:spcAft>
              <a:defRPr/>
            </a:pPr>
            <a:endParaRPr lang="en-US">
              <a:solidFill>
                <a:srgbClr val="000000"/>
              </a:solidFill>
            </a:endParaRPr>
          </a:p>
        </p:txBody>
      </p:sp>
      <p:sp>
        <p:nvSpPr>
          <p:cNvPr id="3328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eaLnBrk="0" fontAlgn="base" hangingPunct="0">
              <a:spcBef>
                <a:spcPct val="0"/>
              </a:spcBef>
              <a:spcAft>
                <a:spcPct val="0"/>
              </a:spcAft>
              <a:defRPr/>
            </a:pPr>
            <a:fld id="{B9EAF190-D8D8-48D5-89C7-851B36C82CEA}"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BE"/>
            </a:gs>
            <a:gs pos="100000">
              <a:srgbClr val="3160E5"/>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28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eaLnBrk="0" fontAlgn="base" hangingPunct="0">
              <a:spcBef>
                <a:spcPct val="0"/>
              </a:spcBef>
              <a:spcAft>
                <a:spcPct val="0"/>
              </a:spcAft>
              <a:defRPr/>
            </a:pPr>
            <a:endParaRPr lang="en-US">
              <a:solidFill>
                <a:srgbClr val="000000"/>
              </a:solidFill>
            </a:endParaRPr>
          </a:p>
        </p:txBody>
      </p:sp>
      <p:sp>
        <p:nvSpPr>
          <p:cNvPr id="3328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eaLnBrk="0" fontAlgn="base" hangingPunct="0">
              <a:spcBef>
                <a:spcPct val="0"/>
              </a:spcBef>
              <a:spcAft>
                <a:spcPct val="0"/>
              </a:spcAft>
              <a:defRPr/>
            </a:pPr>
            <a:endParaRPr lang="en-US">
              <a:solidFill>
                <a:srgbClr val="000000"/>
              </a:solidFill>
            </a:endParaRPr>
          </a:p>
        </p:txBody>
      </p:sp>
      <p:sp>
        <p:nvSpPr>
          <p:cNvPr id="3328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eaLnBrk="0" fontAlgn="base" hangingPunct="0">
              <a:spcBef>
                <a:spcPct val="0"/>
              </a:spcBef>
              <a:spcAft>
                <a:spcPct val="0"/>
              </a:spcAft>
              <a:defRPr/>
            </a:pPr>
            <a:fld id="{B9EAF190-D8D8-48D5-89C7-851B36C82CEA}"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1624" y="289908"/>
            <a:ext cx="7525869"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br>
              <a:rPr lang="en-US" dirty="0" smtClean="0"/>
            </a:br>
            <a:endParaRPr lang="en-US" dirty="0" smtClean="0"/>
          </a:p>
        </p:txBody>
      </p:sp>
      <p:sp>
        <p:nvSpPr>
          <p:cNvPr id="1027" name="Rectangle 3"/>
          <p:cNvSpPr>
            <a:spLocks noGrp="1" noChangeArrowheads="1"/>
          </p:cNvSpPr>
          <p:nvPr>
            <p:ph type="body" idx="1"/>
          </p:nvPr>
        </p:nvSpPr>
        <p:spPr bwMode="auto">
          <a:xfrm>
            <a:off x="1067547" y="1801908"/>
            <a:ext cx="7315692"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p:ph type="sldNum" sz="quarter" idx="4"/>
          </p:nvPr>
        </p:nvSpPr>
        <p:spPr>
          <a:xfrm>
            <a:off x="8779246" y="6427789"/>
            <a:ext cx="347663" cy="365125"/>
          </a:xfrm>
          <a:prstGeom prst="rect">
            <a:avLst/>
          </a:prstGeom>
        </p:spPr>
        <p:txBody>
          <a:bodyPr vert="horz" wrap="square" lIns="0" tIns="0" rIns="0" bIns="0" numCol="1" anchor="ctr" anchorCtr="1" compatLnSpc="1">
            <a:prstTxWarp prst="textNoShape">
              <a:avLst/>
            </a:prstTxWarp>
          </a:bodyPr>
          <a:lstStyle>
            <a:lvl1pPr algn="ctr">
              <a:defRPr sz="900">
                <a:solidFill>
                  <a:schemeClr val="tx2">
                    <a:lumMod val="65000"/>
                    <a:lumOff val="35000"/>
                  </a:schemeClr>
                </a:solidFill>
                <a:latin typeface="Calibri" pitchFamily="34" charset="0"/>
              </a:defRPr>
            </a:lvl1pPr>
          </a:lstStyle>
          <a:p>
            <a:pPr eaLnBrk="0" fontAlgn="base" hangingPunct="0">
              <a:spcBef>
                <a:spcPct val="0"/>
              </a:spcBef>
              <a:spcAft>
                <a:spcPct val="0"/>
              </a:spcAft>
            </a:pPr>
            <a:fld id="{6A9FB87D-F0FB-48B9-B4FB-651C5E43DB34}" type="slidenum">
              <a:rPr lang="en-US" smtClean="0">
                <a:solidFill>
                  <a:srgbClr val="000000">
                    <a:lumMod val="65000"/>
                    <a:lumOff val="35000"/>
                  </a:srgbClr>
                </a:solidFill>
                <a:ea typeface="ヒラギノ角ゴ Pro W3" charset="-128"/>
              </a:rPr>
              <a:pPr eaLnBrk="0" fontAlgn="base" hangingPunct="0">
                <a:spcBef>
                  <a:spcPct val="0"/>
                </a:spcBef>
                <a:spcAft>
                  <a:spcPct val="0"/>
                </a:spcAft>
              </a:pPr>
              <a:t>‹#›</a:t>
            </a:fld>
            <a:endParaRPr lang="en-US" dirty="0">
              <a:solidFill>
                <a:srgbClr val="000000">
                  <a:lumMod val="65000"/>
                  <a:lumOff val="35000"/>
                </a:srgbClr>
              </a:solidFill>
              <a:ea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61" r:id="rId1"/>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3399"/>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2pPr>
      <a:lvl3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3pPr>
      <a:lvl4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4pPr>
      <a:lvl5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5pPr>
      <a:lvl6pPr marL="4572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6pPr>
      <a:lvl7pPr marL="9144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7pPr>
      <a:lvl8pPr marL="13716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8pPr>
      <a:lvl9pPr marL="18288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9pPr>
    </p:titleStyle>
    <p:bodyStyle>
      <a:lvl1pPr marL="342900" indent="-342900" algn="l" rtl="0" eaLnBrk="0" fontAlgn="base" hangingPunct="0">
        <a:lnSpc>
          <a:spcPct val="100000"/>
        </a:lnSpc>
        <a:spcBef>
          <a:spcPts val="600"/>
        </a:spcBef>
        <a:spcAft>
          <a:spcPct val="0"/>
        </a:spcAft>
        <a:buClr>
          <a:srgbClr val="3AC5FF"/>
        </a:buClr>
        <a:buFont typeface="Wingdings" pitchFamily="2" charset="2"/>
        <a:buChar char="§"/>
        <a:defRPr sz="2800">
          <a:solidFill>
            <a:schemeClr val="tx2">
              <a:lumMod val="75000"/>
              <a:lumOff val="25000"/>
            </a:schemeClr>
          </a:solidFill>
          <a:latin typeface="Calibri" pitchFamily="34" charset="0"/>
          <a:ea typeface="+mn-ea"/>
          <a:cs typeface="+mn-cs"/>
        </a:defRPr>
      </a:lvl1pPr>
      <a:lvl2pPr marL="742950" indent="-28575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2pPr>
      <a:lvl3pPr marL="11430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3pPr>
      <a:lvl4pPr marL="16002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4pPr>
      <a:lvl5pPr marL="20574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5pPr>
      <a:lvl6pPr marL="2514600" indent="-228600" algn="l" rtl="0" fontAlgn="base">
        <a:lnSpc>
          <a:spcPts val="2500"/>
        </a:lnSpc>
        <a:spcBef>
          <a:spcPct val="0"/>
        </a:spcBef>
        <a:spcAft>
          <a:spcPct val="0"/>
        </a:spcAft>
        <a:buChar char="–"/>
        <a:defRPr sz="2000">
          <a:solidFill>
            <a:srgbClr val="009BDB"/>
          </a:solidFill>
          <a:latin typeface="+mn-lt"/>
          <a:ea typeface="+mn-ea"/>
          <a:cs typeface="+mn-cs"/>
        </a:defRPr>
      </a:lvl6pPr>
      <a:lvl7pPr marL="2971800" indent="-228600" algn="l" rtl="0" fontAlgn="base">
        <a:lnSpc>
          <a:spcPts val="2500"/>
        </a:lnSpc>
        <a:spcBef>
          <a:spcPct val="0"/>
        </a:spcBef>
        <a:spcAft>
          <a:spcPct val="0"/>
        </a:spcAft>
        <a:buChar char="–"/>
        <a:defRPr sz="2000">
          <a:solidFill>
            <a:srgbClr val="009BDB"/>
          </a:solidFill>
          <a:latin typeface="+mn-lt"/>
          <a:ea typeface="+mn-ea"/>
          <a:cs typeface="+mn-cs"/>
        </a:defRPr>
      </a:lvl7pPr>
      <a:lvl8pPr marL="3429000" indent="-228600" algn="l" rtl="0" fontAlgn="base">
        <a:lnSpc>
          <a:spcPts val="2500"/>
        </a:lnSpc>
        <a:spcBef>
          <a:spcPct val="0"/>
        </a:spcBef>
        <a:spcAft>
          <a:spcPct val="0"/>
        </a:spcAft>
        <a:buChar char="–"/>
        <a:defRPr sz="2000">
          <a:solidFill>
            <a:srgbClr val="009BDB"/>
          </a:solidFill>
          <a:latin typeface="+mn-lt"/>
          <a:ea typeface="+mn-ea"/>
          <a:cs typeface="+mn-cs"/>
        </a:defRPr>
      </a:lvl8pPr>
      <a:lvl9pPr marL="3886200" indent="-228600" algn="l" rtl="0" fontAlgn="base">
        <a:lnSpc>
          <a:spcPts val="2500"/>
        </a:lnSpc>
        <a:spcBef>
          <a:spcPct val="0"/>
        </a:spcBef>
        <a:spcAft>
          <a:spcPct val="0"/>
        </a:spcAft>
        <a:buChar char="–"/>
        <a:defRPr sz="2000">
          <a:solidFill>
            <a:srgbClr val="009BDB"/>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1624" y="289908"/>
            <a:ext cx="7525869"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br>
              <a:rPr lang="en-US" dirty="0" smtClean="0"/>
            </a:br>
            <a:endParaRPr lang="en-US" dirty="0" smtClean="0"/>
          </a:p>
        </p:txBody>
      </p:sp>
      <p:sp>
        <p:nvSpPr>
          <p:cNvPr id="1027" name="Rectangle 3"/>
          <p:cNvSpPr>
            <a:spLocks noGrp="1" noChangeArrowheads="1"/>
          </p:cNvSpPr>
          <p:nvPr>
            <p:ph type="body" idx="1"/>
          </p:nvPr>
        </p:nvSpPr>
        <p:spPr bwMode="auto">
          <a:xfrm>
            <a:off x="1067547" y="1801908"/>
            <a:ext cx="7315692"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p:ph type="sldNum" sz="quarter" idx="4"/>
          </p:nvPr>
        </p:nvSpPr>
        <p:spPr>
          <a:xfrm>
            <a:off x="8779246" y="6427789"/>
            <a:ext cx="347663" cy="365125"/>
          </a:xfrm>
          <a:prstGeom prst="rect">
            <a:avLst/>
          </a:prstGeom>
        </p:spPr>
        <p:txBody>
          <a:bodyPr vert="horz" wrap="square" lIns="0" tIns="0" rIns="0" bIns="0" numCol="1" anchor="ctr" anchorCtr="1" compatLnSpc="1">
            <a:prstTxWarp prst="textNoShape">
              <a:avLst/>
            </a:prstTxWarp>
          </a:bodyPr>
          <a:lstStyle>
            <a:lvl1pPr algn="ctr">
              <a:defRPr sz="900">
                <a:solidFill>
                  <a:schemeClr val="tx2">
                    <a:lumMod val="65000"/>
                    <a:lumOff val="35000"/>
                  </a:schemeClr>
                </a:solidFill>
                <a:latin typeface="Calibri" pitchFamily="34" charset="0"/>
              </a:defRPr>
            </a:lvl1pPr>
          </a:lstStyle>
          <a:p>
            <a:pPr eaLnBrk="0" fontAlgn="base" hangingPunct="0">
              <a:spcBef>
                <a:spcPct val="0"/>
              </a:spcBef>
              <a:spcAft>
                <a:spcPct val="0"/>
              </a:spcAft>
            </a:pPr>
            <a:fld id="{6A9FB87D-F0FB-48B9-B4FB-651C5E43DB34}" type="slidenum">
              <a:rPr lang="en-US" smtClean="0">
                <a:solidFill>
                  <a:srgbClr val="000000">
                    <a:lumMod val="65000"/>
                    <a:lumOff val="35000"/>
                  </a:srgbClr>
                </a:solidFill>
                <a:ea typeface="ヒラギノ角ゴ Pro W3" charset="-128"/>
              </a:rPr>
              <a:pPr eaLnBrk="0" fontAlgn="base" hangingPunct="0">
                <a:spcBef>
                  <a:spcPct val="0"/>
                </a:spcBef>
                <a:spcAft>
                  <a:spcPct val="0"/>
                </a:spcAft>
              </a:pPr>
              <a:t>‹#›</a:t>
            </a:fld>
            <a:endParaRPr lang="en-US" dirty="0">
              <a:solidFill>
                <a:srgbClr val="000000">
                  <a:lumMod val="65000"/>
                  <a:lumOff val="35000"/>
                </a:srgbClr>
              </a:solidFill>
              <a:ea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63" r:id="rId1"/>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3399"/>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2pPr>
      <a:lvl3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3pPr>
      <a:lvl4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4pPr>
      <a:lvl5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5pPr>
      <a:lvl6pPr marL="4572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6pPr>
      <a:lvl7pPr marL="9144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7pPr>
      <a:lvl8pPr marL="13716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8pPr>
      <a:lvl9pPr marL="18288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9pPr>
    </p:titleStyle>
    <p:bodyStyle>
      <a:lvl1pPr marL="342900" indent="-342900" algn="l" rtl="0" eaLnBrk="0" fontAlgn="base" hangingPunct="0">
        <a:lnSpc>
          <a:spcPct val="100000"/>
        </a:lnSpc>
        <a:spcBef>
          <a:spcPts val="600"/>
        </a:spcBef>
        <a:spcAft>
          <a:spcPct val="0"/>
        </a:spcAft>
        <a:buClr>
          <a:srgbClr val="3AC5FF"/>
        </a:buClr>
        <a:buFont typeface="Wingdings" pitchFamily="2" charset="2"/>
        <a:buChar char="§"/>
        <a:defRPr sz="2800">
          <a:solidFill>
            <a:schemeClr val="tx2">
              <a:lumMod val="75000"/>
              <a:lumOff val="25000"/>
            </a:schemeClr>
          </a:solidFill>
          <a:latin typeface="Calibri" pitchFamily="34" charset="0"/>
          <a:ea typeface="+mn-ea"/>
          <a:cs typeface="+mn-cs"/>
        </a:defRPr>
      </a:lvl1pPr>
      <a:lvl2pPr marL="742950" indent="-28575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2pPr>
      <a:lvl3pPr marL="11430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3pPr>
      <a:lvl4pPr marL="16002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4pPr>
      <a:lvl5pPr marL="20574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5pPr>
      <a:lvl6pPr marL="2514600" indent="-228600" algn="l" rtl="0" fontAlgn="base">
        <a:lnSpc>
          <a:spcPts val="2500"/>
        </a:lnSpc>
        <a:spcBef>
          <a:spcPct val="0"/>
        </a:spcBef>
        <a:spcAft>
          <a:spcPct val="0"/>
        </a:spcAft>
        <a:buChar char="–"/>
        <a:defRPr sz="2000">
          <a:solidFill>
            <a:srgbClr val="009BDB"/>
          </a:solidFill>
          <a:latin typeface="+mn-lt"/>
          <a:ea typeface="+mn-ea"/>
          <a:cs typeface="+mn-cs"/>
        </a:defRPr>
      </a:lvl6pPr>
      <a:lvl7pPr marL="2971800" indent="-228600" algn="l" rtl="0" fontAlgn="base">
        <a:lnSpc>
          <a:spcPts val="2500"/>
        </a:lnSpc>
        <a:spcBef>
          <a:spcPct val="0"/>
        </a:spcBef>
        <a:spcAft>
          <a:spcPct val="0"/>
        </a:spcAft>
        <a:buChar char="–"/>
        <a:defRPr sz="2000">
          <a:solidFill>
            <a:srgbClr val="009BDB"/>
          </a:solidFill>
          <a:latin typeface="+mn-lt"/>
          <a:ea typeface="+mn-ea"/>
          <a:cs typeface="+mn-cs"/>
        </a:defRPr>
      </a:lvl7pPr>
      <a:lvl8pPr marL="3429000" indent="-228600" algn="l" rtl="0" fontAlgn="base">
        <a:lnSpc>
          <a:spcPts val="2500"/>
        </a:lnSpc>
        <a:spcBef>
          <a:spcPct val="0"/>
        </a:spcBef>
        <a:spcAft>
          <a:spcPct val="0"/>
        </a:spcAft>
        <a:buChar char="–"/>
        <a:defRPr sz="2000">
          <a:solidFill>
            <a:srgbClr val="009BDB"/>
          </a:solidFill>
          <a:latin typeface="+mn-lt"/>
          <a:ea typeface="+mn-ea"/>
          <a:cs typeface="+mn-cs"/>
        </a:defRPr>
      </a:lvl8pPr>
      <a:lvl9pPr marL="3886200" indent="-228600" algn="l" rtl="0" fontAlgn="base">
        <a:lnSpc>
          <a:spcPts val="2500"/>
        </a:lnSpc>
        <a:spcBef>
          <a:spcPct val="0"/>
        </a:spcBef>
        <a:spcAft>
          <a:spcPct val="0"/>
        </a:spcAft>
        <a:buChar char="–"/>
        <a:defRPr sz="2000">
          <a:solidFill>
            <a:srgbClr val="009BDB"/>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1624" y="289908"/>
            <a:ext cx="7525869"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br>
              <a:rPr lang="en-US" dirty="0" smtClean="0"/>
            </a:br>
            <a:endParaRPr lang="en-US" dirty="0" smtClean="0"/>
          </a:p>
        </p:txBody>
      </p:sp>
      <p:sp>
        <p:nvSpPr>
          <p:cNvPr id="1027" name="Rectangle 3"/>
          <p:cNvSpPr>
            <a:spLocks noGrp="1" noChangeArrowheads="1"/>
          </p:cNvSpPr>
          <p:nvPr>
            <p:ph type="body" idx="1"/>
          </p:nvPr>
        </p:nvSpPr>
        <p:spPr bwMode="auto">
          <a:xfrm>
            <a:off x="1067547" y="1801908"/>
            <a:ext cx="7315692"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p:ph type="sldNum" sz="quarter" idx="4"/>
          </p:nvPr>
        </p:nvSpPr>
        <p:spPr>
          <a:xfrm>
            <a:off x="8779246" y="6427789"/>
            <a:ext cx="347663" cy="365125"/>
          </a:xfrm>
          <a:prstGeom prst="rect">
            <a:avLst/>
          </a:prstGeom>
        </p:spPr>
        <p:txBody>
          <a:bodyPr vert="horz" wrap="square" lIns="0" tIns="0" rIns="0" bIns="0" numCol="1" anchor="ctr" anchorCtr="1" compatLnSpc="1">
            <a:prstTxWarp prst="textNoShape">
              <a:avLst/>
            </a:prstTxWarp>
          </a:bodyPr>
          <a:lstStyle>
            <a:lvl1pPr algn="ctr">
              <a:defRPr sz="900">
                <a:solidFill>
                  <a:schemeClr val="tx2">
                    <a:lumMod val="65000"/>
                    <a:lumOff val="35000"/>
                  </a:schemeClr>
                </a:solidFill>
                <a:latin typeface="Calibri" pitchFamily="34" charset="0"/>
              </a:defRPr>
            </a:lvl1pPr>
          </a:lstStyle>
          <a:p>
            <a:pPr eaLnBrk="0" fontAlgn="base" hangingPunct="0">
              <a:spcBef>
                <a:spcPct val="0"/>
              </a:spcBef>
              <a:spcAft>
                <a:spcPct val="0"/>
              </a:spcAft>
            </a:pPr>
            <a:fld id="{6A9FB87D-F0FB-48B9-B4FB-651C5E43DB34}" type="slidenum">
              <a:rPr lang="en-US" smtClean="0">
                <a:solidFill>
                  <a:srgbClr val="000000">
                    <a:lumMod val="65000"/>
                    <a:lumOff val="35000"/>
                  </a:srgbClr>
                </a:solidFill>
              </a:rPr>
              <a:pPr eaLnBrk="0" fontAlgn="base" hangingPunct="0">
                <a:spcBef>
                  <a:spcPct val="0"/>
                </a:spcBef>
                <a:spcAft>
                  <a:spcPct val="0"/>
                </a:spcAft>
              </a:pPr>
              <a:t>‹#›</a:t>
            </a:fld>
            <a:endParaRPr lang="en-US" dirty="0">
              <a:solidFill>
                <a:srgbClr val="000000">
                  <a:lumMod val="65000"/>
                  <a:lumOff val="35000"/>
                </a:srgbClr>
              </a:solidFill>
            </a:endParaRPr>
          </a:p>
        </p:txBody>
      </p:sp>
    </p:spTree>
  </p:cSld>
  <p:clrMap bg1="lt1" tx1="dk1" bg2="lt2" tx2="dk2" accent1="accent1" accent2="accent2" accent3="accent3" accent4="accent4" accent5="accent5" accent6="accent6" hlink="hlink" folHlink="folHlink"/>
  <p:sldLayoutIdLst>
    <p:sldLayoutId id="2147483665" r:id="rId1"/>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3399"/>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2pPr>
      <a:lvl3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3pPr>
      <a:lvl4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4pPr>
      <a:lvl5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5pPr>
      <a:lvl6pPr marL="4572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6pPr>
      <a:lvl7pPr marL="9144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7pPr>
      <a:lvl8pPr marL="13716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8pPr>
      <a:lvl9pPr marL="18288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9pPr>
    </p:titleStyle>
    <p:bodyStyle>
      <a:lvl1pPr marL="342900" indent="-342900" algn="l" rtl="0" eaLnBrk="0" fontAlgn="base" hangingPunct="0">
        <a:lnSpc>
          <a:spcPct val="100000"/>
        </a:lnSpc>
        <a:spcBef>
          <a:spcPts val="600"/>
        </a:spcBef>
        <a:spcAft>
          <a:spcPct val="0"/>
        </a:spcAft>
        <a:buClr>
          <a:srgbClr val="3AC5FF"/>
        </a:buClr>
        <a:buFont typeface="Wingdings" pitchFamily="2" charset="2"/>
        <a:buChar char="§"/>
        <a:defRPr sz="2800">
          <a:solidFill>
            <a:schemeClr val="tx2">
              <a:lumMod val="75000"/>
              <a:lumOff val="25000"/>
            </a:schemeClr>
          </a:solidFill>
          <a:latin typeface="Calibri" pitchFamily="34" charset="0"/>
          <a:ea typeface="+mn-ea"/>
          <a:cs typeface="+mn-cs"/>
        </a:defRPr>
      </a:lvl1pPr>
      <a:lvl2pPr marL="742950" indent="-28575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2pPr>
      <a:lvl3pPr marL="11430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3pPr>
      <a:lvl4pPr marL="16002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4pPr>
      <a:lvl5pPr marL="20574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5pPr>
      <a:lvl6pPr marL="2514600" indent="-228600" algn="l" rtl="0" fontAlgn="base">
        <a:lnSpc>
          <a:spcPts val="2500"/>
        </a:lnSpc>
        <a:spcBef>
          <a:spcPct val="0"/>
        </a:spcBef>
        <a:spcAft>
          <a:spcPct val="0"/>
        </a:spcAft>
        <a:buChar char="–"/>
        <a:defRPr sz="2000">
          <a:solidFill>
            <a:srgbClr val="009BDB"/>
          </a:solidFill>
          <a:latin typeface="+mn-lt"/>
          <a:ea typeface="+mn-ea"/>
          <a:cs typeface="+mn-cs"/>
        </a:defRPr>
      </a:lvl6pPr>
      <a:lvl7pPr marL="2971800" indent="-228600" algn="l" rtl="0" fontAlgn="base">
        <a:lnSpc>
          <a:spcPts val="2500"/>
        </a:lnSpc>
        <a:spcBef>
          <a:spcPct val="0"/>
        </a:spcBef>
        <a:spcAft>
          <a:spcPct val="0"/>
        </a:spcAft>
        <a:buChar char="–"/>
        <a:defRPr sz="2000">
          <a:solidFill>
            <a:srgbClr val="009BDB"/>
          </a:solidFill>
          <a:latin typeface="+mn-lt"/>
          <a:ea typeface="+mn-ea"/>
          <a:cs typeface="+mn-cs"/>
        </a:defRPr>
      </a:lvl7pPr>
      <a:lvl8pPr marL="3429000" indent="-228600" algn="l" rtl="0" fontAlgn="base">
        <a:lnSpc>
          <a:spcPts val="2500"/>
        </a:lnSpc>
        <a:spcBef>
          <a:spcPct val="0"/>
        </a:spcBef>
        <a:spcAft>
          <a:spcPct val="0"/>
        </a:spcAft>
        <a:buChar char="–"/>
        <a:defRPr sz="2000">
          <a:solidFill>
            <a:srgbClr val="009BDB"/>
          </a:solidFill>
          <a:latin typeface="+mn-lt"/>
          <a:ea typeface="+mn-ea"/>
          <a:cs typeface="+mn-cs"/>
        </a:defRPr>
      </a:lvl8pPr>
      <a:lvl9pPr marL="3886200" indent="-228600" algn="l" rtl="0" fontAlgn="base">
        <a:lnSpc>
          <a:spcPts val="2500"/>
        </a:lnSpc>
        <a:spcBef>
          <a:spcPct val="0"/>
        </a:spcBef>
        <a:spcAft>
          <a:spcPct val="0"/>
        </a:spcAft>
        <a:buChar char="–"/>
        <a:defRPr sz="2000">
          <a:solidFill>
            <a:srgbClr val="009BDB"/>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1624" y="289908"/>
            <a:ext cx="7525869"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br>
              <a:rPr lang="en-US" dirty="0" smtClean="0"/>
            </a:br>
            <a:endParaRPr lang="en-US" dirty="0" smtClean="0"/>
          </a:p>
        </p:txBody>
      </p:sp>
      <p:sp>
        <p:nvSpPr>
          <p:cNvPr id="1027" name="Rectangle 3"/>
          <p:cNvSpPr>
            <a:spLocks noGrp="1" noChangeArrowheads="1"/>
          </p:cNvSpPr>
          <p:nvPr>
            <p:ph type="body" idx="1"/>
          </p:nvPr>
        </p:nvSpPr>
        <p:spPr bwMode="auto">
          <a:xfrm>
            <a:off x="1067547" y="1801908"/>
            <a:ext cx="7315692"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p:ph type="sldNum" sz="quarter" idx="4"/>
          </p:nvPr>
        </p:nvSpPr>
        <p:spPr>
          <a:xfrm>
            <a:off x="8779246" y="6427789"/>
            <a:ext cx="347663" cy="365125"/>
          </a:xfrm>
          <a:prstGeom prst="rect">
            <a:avLst/>
          </a:prstGeom>
        </p:spPr>
        <p:txBody>
          <a:bodyPr vert="horz" wrap="square" lIns="0" tIns="0" rIns="0" bIns="0" numCol="1" anchor="ctr" anchorCtr="1" compatLnSpc="1">
            <a:prstTxWarp prst="textNoShape">
              <a:avLst/>
            </a:prstTxWarp>
          </a:bodyPr>
          <a:lstStyle>
            <a:lvl1pPr algn="ctr">
              <a:defRPr sz="900">
                <a:solidFill>
                  <a:schemeClr val="tx2">
                    <a:lumMod val="65000"/>
                    <a:lumOff val="35000"/>
                  </a:schemeClr>
                </a:solidFill>
                <a:latin typeface="Calibri" pitchFamily="34" charset="0"/>
              </a:defRPr>
            </a:lvl1pPr>
          </a:lstStyle>
          <a:p>
            <a:pPr eaLnBrk="0" fontAlgn="base" hangingPunct="0">
              <a:spcBef>
                <a:spcPct val="0"/>
              </a:spcBef>
              <a:spcAft>
                <a:spcPct val="0"/>
              </a:spcAft>
            </a:pPr>
            <a:fld id="{6A9FB87D-F0FB-48B9-B4FB-651C5E43DB34}" type="slidenum">
              <a:rPr lang="en-US" smtClean="0">
                <a:solidFill>
                  <a:srgbClr val="000000">
                    <a:lumMod val="65000"/>
                    <a:lumOff val="35000"/>
                  </a:srgbClr>
                </a:solidFill>
              </a:rPr>
              <a:pPr eaLnBrk="0" fontAlgn="base" hangingPunct="0">
                <a:spcBef>
                  <a:spcPct val="0"/>
                </a:spcBef>
                <a:spcAft>
                  <a:spcPct val="0"/>
                </a:spcAft>
              </a:pPr>
              <a:t>‹#›</a:t>
            </a:fld>
            <a:endParaRPr lang="en-US" dirty="0">
              <a:solidFill>
                <a:srgbClr val="000000">
                  <a:lumMod val="65000"/>
                  <a:lumOff val="35000"/>
                </a:srgbClr>
              </a:solidFill>
            </a:endParaRPr>
          </a:p>
        </p:txBody>
      </p:sp>
    </p:spTree>
  </p:cSld>
  <p:clrMap bg1="lt1" tx1="dk1" bg2="lt2" tx2="dk2" accent1="accent1" accent2="accent2" accent3="accent3" accent4="accent4" accent5="accent5" accent6="accent6" hlink="hlink" folHlink="folHlink"/>
  <p:sldLayoutIdLst>
    <p:sldLayoutId id="2147483667" r:id="rId1"/>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3399"/>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2pPr>
      <a:lvl3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3pPr>
      <a:lvl4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4pPr>
      <a:lvl5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5pPr>
      <a:lvl6pPr marL="4572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6pPr>
      <a:lvl7pPr marL="9144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7pPr>
      <a:lvl8pPr marL="13716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8pPr>
      <a:lvl9pPr marL="18288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9pPr>
    </p:titleStyle>
    <p:bodyStyle>
      <a:lvl1pPr marL="342900" indent="-342900" algn="l" rtl="0" eaLnBrk="0" fontAlgn="base" hangingPunct="0">
        <a:lnSpc>
          <a:spcPct val="100000"/>
        </a:lnSpc>
        <a:spcBef>
          <a:spcPts val="600"/>
        </a:spcBef>
        <a:spcAft>
          <a:spcPct val="0"/>
        </a:spcAft>
        <a:buClr>
          <a:srgbClr val="3AC5FF"/>
        </a:buClr>
        <a:buFont typeface="Wingdings" pitchFamily="2" charset="2"/>
        <a:buChar char="§"/>
        <a:defRPr sz="2800">
          <a:solidFill>
            <a:schemeClr val="tx2">
              <a:lumMod val="75000"/>
              <a:lumOff val="25000"/>
            </a:schemeClr>
          </a:solidFill>
          <a:latin typeface="Calibri" pitchFamily="34" charset="0"/>
          <a:ea typeface="+mn-ea"/>
          <a:cs typeface="+mn-cs"/>
        </a:defRPr>
      </a:lvl1pPr>
      <a:lvl2pPr marL="742950" indent="-28575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2pPr>
      <a:lvl3pPr marL="11430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3pPr>
      <a:lvl4pPr marL="16002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4pPr>
      <a:lvl5pPr marL="20574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5pPr>
      <a:lvl6pPr marL="2514600" indent="-228600" algn="l" rtl="0" fontAlgn="base">
        <a:lnSpc>
          <a:spcPts val="2500"/>
        </a:lnSpc>
        <a:spcBef>
          <a:spcPct val="0"/>
        </a:spcBef>
        <a:spcAft>
          <a:spcPct val="0"/>
        </a:spcAft>
        <a:buChar char="–"/>
        <a:defRPr sz="2000">
          <a:solidFill>
            <a:srgbClr val="009BDB"/>
          </a:solidFill>
          <a:latin typeface="+mn-lt"/>
          <a:ea typeface="+mn-ea"/>
          <a:cs typeface="+mn-cs"/>
        </a:defRPr>
      </a:lvl6pPr>
      <a:lvl7pPr marL="2971800" indent="-228600" algn="l" rtl="0" fontAlgn="base">
        <a:lnSpc>
          <a:spcPts val="2500"/>
        </a:lnSpc>
        <a:spcBef>
          <a:spcPct val="0"/>
        </a:spcBef>
        <a:spcAft>
          <a:spcPct val="0"/>
        </a:spcAft>
        <a:buChar char="–"/>
        <a:defRPr sz="2000">
          <a:solidFill>
            <a:srgbClr val="009BDB"/>
          </a:solidFill>
          <a:latin typeface="+mn-lt"/>
          <a:ea typeface="+mn-ea"/>
          <a:cs typeface="+mn-cs"/>
        </a:defRPr>
      </a:lvl7pPr>
      <a:lvl8pPr marL="3429000" indent="-228600" algn="l" rtl="0" fontAlgn="base">
        <a:lnSpc>
          <a:spcPts val="2500"/>
        </a:lnSpc>
        <a:spcBef>
          <a:spcPct val="0"/>
        </a:spcBef>
        <a:spcAft>
          <a:spcPct val="0"/>
        </a:spcAft>
        <a:buChar char="–"/>
        <a:defRPr sz="2000">
          <a:solidFill>
            <a:srgbClr val="009BDB"/>
          </a:solidFill>
          <a:latin typeface="+mn-lt"/>
          <a:ea typeface="+mn-ea"/>
          <a:cs typeface="+mn-cs"/>
        </a:defRPr>
      </a:lvl8pPr>
      <a:lvl9pPr marL="3886200" indent="-228600" algn="l" rtl="0" fontAlgn="base">
        <a:lnSpc>
          <a:spcPts val="2500"/>
        </a:lnSpc>
        <a:spcBef>
          <a:spcPct val="0"/>
        </a:spcBef>
        <a:spcAft>
          <a:spcPct val="0"/>
        </a:spcAft>
        <a:buChar char="–"/>
        <a:defRPr sz="2000">
          <a:solidFill>
            <a:srgbClr val="009BDB"/>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1624" y="289908"/>
            <a:ext cx="7525869"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br>
              <a:rPr lang="en-US" dirty="0" smtClean="0"/>
            </a:br>
            <a:endParaRPr lang="en-US" dirty="0" smtClean="0"/>
          </a:p>
        </p:txBody>
      </p:sp>
      <p:sp>
        <p:nvSpPr>
          <p:cNvPr id="1027" name="Rectangle 3"/>
          <p:cNvSpPr>
            <a:spLocks noGrp="1" noChangeArrowheads="1"/>
          </p:cNvSpPr>
          <p:nvPr>
            <p:ph type="body" idx="1"/>
          </p:nvPr>
        </p:nvSpPr>
        <p:spPr bwMode="auto">
          <a:xfrm>
            <a:off x="1067547" y="1801908"/>
            <a:ext cx="7315692"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9"/>
          <p:cNvSpPr>
            <a:spLocks noGrp="1"/>
          </p:cNvSpPr>
          <p:nvPr>
            <p:ph type="sldNum" sz="quarter" idx="4"/>
          </p:nvPr>
        </p:nvSpPr>
        <p:spPr>
          <a:xfrm>
            <a:off x="8779246" y="6427789"/>
            <a:ext cx="347663" cy="365125"/>
          </a:xfrm>
          <a:prstGeom prst="rect">
            <a:avLst/>
          </a:prstGeom>
        </p:spPr>
        <p:txBody>
          <a:bodyPr vert="horz" wrap="square" lIns="0" tIns="0" rIns="0" bIns="0" numCol="1" anchor="ctr" anchorCtr="1" compatLnSpc="1">
            <a:prstTxWarp prst="textNoShape">
              <a:avLst/>
            </a:prstTxWarp>
          </a:bodyPr>
          <a:lstStyle>
            <a:lvl1pPr algn="ctr">
              <a:defRPr sz="900">
                <a:solidFill>
                  <a:schemeClr val="tx2">
                    <a:lumMod val="65000"/>
                    <a:lumOff val="35000"/>
                  </a:schemeClr>
                </a:solidFill>
                <a:latin typeface="Calibri" pitchFamily="34" charset="0"/>
              </a:defRPr>
            </a:lvl1pPr>
          </a:lstStyle>
          <a:p>
            <a:pPr eaLnBrk="0" fontAlgn="base" hangingPunct="0">
              <a:spcBef>
                <a:spcPct val="0"/>
              </a:spcBef>
              <a:spcAft>
                <a:spcPct val="0"/>
              </a:spcAft>
            </a:pPr>
            <a:fld id="{6A9FB87D-F0FB-48B9-B4FB-651C5E43DB34}" type="slidenum">
              <a:rPr lang="en-US" smtClean="0">
                <a:solidFill>
                  <a:srgbClr val="000000">
                    <a:lumMod val="65000"/>
                    <a:lumOff val="35000"/>
                  </a:srgbClr>
                </a:solidFill>
              </a:rPr>
              <a:pPr eaLnBrk="0" fontAlgn="base" hangingPunct="0">
                <a:spcBef>
                  <a:spcPct val="0"/>
                </a:spcBef>
                <a:spcAft>
                  <a:spcPct val="0"/>
                </a:spcAft>
              </a:pPr>
              <a:t>‹#›</a:t>
            </a:fld>
            <a:endParaRPr lang="en-US" dirty="0">
              <a:solidFill>
                <a:srgbClr val="000000">
                  <a:lumMod val="65000"/>
                  <a:lumOff val="35000"/>
                </a:srgbClr>
              </a:solidFill>
            </a:endParaRPr>
          </a:p>
        </p:txBody>
      </p:sp>
    </p:spTree>
  </p:cSld>
  <p:clrMap bg1="lt1" tx1="dk1" bg2="lt2" tx2="dk2" accent1="accent1" accent2="accent2" accent3="accent3" accent4="accent4" accent5="accent5" accent6="accent6" hlink="hlink" folHlink="folHlink"/>
  <p:sldLayoutIdLst>
    <p:sldLayoutId id="2147483669" r:id="rId1"/>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3399"/>
          </a:solidFill>
          <a:latin typeface="Calibri" pitchFamily="34" charset="0"/>
          <a:ea typeface="+mj-ea"/>
          <a:cs typeface="Calibri" pitchFamily="34" charset="0"/>
        </a:defRPr>
      </a:lvl1pPr>
      <a:lvl2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2pPr>
      <a:lvl3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3pPr>
      <a:lvl4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4pPr>
      <a:lvl5pPr algn="l" rtl="0" eaLnBrk="0" fontAlgn="base" hangingPunct="0">
        <a:spcBef>
          <a:spcPct val="0"/>
        </a:spcBef>
        <a:spcAft>
          <a:spcPct val="0"/>
        </a:spcAft>
        <a:defRPr sz="2400" b="1">
          <a:solidFill>
            <a:srgbClr val="003399"/>
          </a:solidFill>
          <a:latin typeface="Arial (Headings)" charset="0"/>
          <a:ea typeface="ヒラギノ角ゴ Pro W3" pitchFamily="38" charset="-128"/>
          <a:cs typeface="ヒラギノ角ゴ Pro W3" pitchFamily="38" charset="-128"/>
        </a:defRPr>
      </a:lvl5pPr>
      <a:lvl6pPr marL="4572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6pPr>
      <a:lvl7pPr marL="9144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7pPr>
      <a:lvl8pPr marL="13716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8pPr>
      <a:lvl9pPr marL="1828800" algn="l" rtl="0" fontAlgn="base">
        <a:spcBef>
          <a:spcPct val="0"/>
        </a:spcBef>
        <a:spcAft>
          <a:spcPct val="0"/>
        </a:spcAft>
        <a:defRPr sz="2400" b="1">
          <a:solidFill>
            <a:srgbClr val="003399"/>
          </a:solidFill>
          <a:latin typeface="Arial" pitchFamily="38" charset="-52"/>
          <a:ea typeface="ヒラギノ角ゴ Pro W3" pitchFamily="38" charset="-128"/>
          <a:cs typeface="ヒラギノ角ゴ Pro W3" pitchFamily="38" charset="-128"/>
        </a:defRPr>
      </a:lvl9pPr>
    </p:titleStyle>
    <p:bodyStyle>
      <a:lvl1pPr marL="342900" indent="-342900" algn="l" rtl="0" eaLnBrk="0" fontAlgn="base" hangingPunct="0">
        <a:lnSpc>
          <a:spcPct val="100000"/>
        </a:lnSpc>
        <a:spcBef>
          <a:spcPts val="600"/>
        </a:spcBef>
        <a:spcAft>
          <a:spcPct val="0"/>
        </a:spcAft>
        <a:buClr>
          <a:srgbClr val="3AC5FF"/>
        </a:buClr>
        <a:buFont typeface="Wingdings" pitchFamily="2" charset="2"/>
        <a:buChar char="§"/>
        <a:defRPr sz="2800">
          <a:solidFill>
            <a:schemeClr val="tx2">
              <a:lumMod val="75000"/>
              <a:lumOff val="25000"/>
            </a:schemeClr>
          </a:solidFill>
          <a:latin typeface="Calibri" pitchFamily="34" charset="0"/>
          <a:ea typeface="+mn-ea"/>
          <a:cs typeface="+mn-cs"/>
        </a:defRPr>
      </a:lvl1pPr>
      <a:lvl2pPr marL="742950" indent="-28575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2pPr>
      <a:lvl3pPr marL="11430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3pPr>
      <a:lvl4pPr marL="16002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4pPr>
      <a:lvl5pPr marL="2057400" indent="-228600" algn="l" rtl="0" eaLnBrk="0" fontAlgn="base" hangingPunct="0">
        <a:lnSpc>
          <a:spcPct val="100000"/>
        </a:lnSpc>
        <a:spcBef>
          <a:spcPts val="600"/>
        </a:spcBef>
        <a:spcAft>
          <a:spcPct val="0"/>
        </a:spcAft>
        <a:buClr>
          <a:srgbClr val="009BDB"/>
        </a:buClr>
        <a:buChar char="–"/>
        <a:defRPr sz="2800">
          <a:solidFill>
            <a:schemeClr val="tx2">
              <a:lumMod val="75000"/>
              <a:lumOff val="25000"/>
            </a:schemeClr>
          </a:solidFill>
          <a:latin typeface="Calibri" pitchFamily="34" charset="0"/>
          <a:ea typeface="+mn-ea"/>
          <a:cs typeface="+mn-cs"/>
        </a:defRPr>
      </a:lvl5pPr>
      <a:lvl6pPr marL="2514600" indent="-228600" algn="l" rtl="0" fontAlgn="base">
        <a:lnSpc>
          <a:spcPts val="2500"/>
        </a:lnSpc>
        <a:spcBef>
          <a:spcPct val="0"/>
        </a:spcBef>
        <a:spcAft>
          <a:spcPct val="0"/>
        </a:spcAft>
        <a:buChar char="–"/>
        <a:defRPr sz="2000">
          <a:solidFill>
            <a:srgbClr val="009BDB"/>
          </a:solidFill>
          <a:latin typeface="+mn-lt"/>
          <a:ea typeface="+mn-ea"/>
          <a:cs typeface="+mn-cs"/>
        </a:defRPr>
      </a:lvl6pPr>
      <a:lvl7pPr marL="2971800" indent="-228600" algn="l" rtl="0" fontAlgn="base">
        <a:lnSpc>
          <a:spcPts val="2500"/>
        </a:lnSpc>
        <a:spcBef>
          <a:spcPct val="0"/>
        </a:spcBef>
        <a:spcAft>
          <a:spcPct val="0"/>
        </a:spcAft>
        <a:buChar char="–"/>
        <a:defRPr sz="2000">
          <a:solidFill>
            <a:srgbClr val="009BDB"/>
          </a:solidFill>
          <a:latin typeface="+mn-lt"/>
          <a:ea typeface="+mn-ea"/>
          <a:cs typeface="+mn-cs"/>
        </a:defRPr>
      </a:lvl7pPr>
      <a:lvl8pPr marL="3429000" indent="-228600" algn="l" rtl="0" fontAlgn="base">
        <a:lnSpc>
          <a:spcPts val="2500"/>
        </a:lnSpc>
        <a:spcBef>
          <a:spcPct val="0"/>
        </a:spcBef>
        <a:spcAft>
          <a:spcPct val="0"/>
        </a:spcAft>
        <a:buChar char="–"/>
        <a:defRPr sz="2000">
          <a:solidFill>
            <a:srgbClr val="009BDB"/>
          </a:solidFill>
          <a:latin typeface="+mn-lt"/>
          <a:ea typeface="+mn-ea"/>
          <a:cs typeface="+mn-cs"/>
        </a:defRPr>
      </a:lvl8pPr>
      <a:lvl9pPr marL="3886200" indent="-228600" algn="l" rtl="0" fontAlgn="base">
        <a:lnSpc>
          <a:spcPts val="2500"/>
        </a:lnSpc>
        <a:spcBef>
          <a:spcPct val="0"/>
        </a:spcBef>
        <a:spcAft>
          <a:spcPct val="0"/>
        </a:spcAft>
        <a:buChar char="–"/>
        <a:defRPr sz="2000">
          <a:solidFill>
            <a:srgbClr val="009BDB"/>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629400"/>
            <a:ext cx="2133600" cy="228600"/>
          </a:xfrm>
          <a:prstGeom prst="rect">
            <a:avLst/>
          </a:prstGeom>
        </p:spPr>
        <p:txBody>
          <a:bodyPr vert="horz" lIns="91440" tIns="45720" rIns="91440" bIns="45720" rtlCol="0" anchor="ctr"/>
          <a:lstStyle>
            <a:lvl1pPr algn="l">
              <a:defRPr sz="1200">
                <a:solidFill>
                  <a:schemeClr val="tx1">
                    <a:tint val="75000"/>
                  </a:schemeClr>
                </a:solidFill>
                <a:latin typeface="Helvetica"/>
              </a:defRPr>
            </a:lvl1pPr>
          </a:lstStyle>
          <a:p>
            <a:r>
              <a:rPr lang="en-US" smtClean="0">
                <a:solidFill>
                  <a:prstClr val="black">
                    <a:tint val="75000"/>
                  </a:prstClr>
                </a:solidFill>
              </a:rPr>
              <a:t>March 2012</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629400"/>
            <a:ext cx="2895600" cy="228600"/>
          </a:xfrm>
          <a:prstGeom prst="rect">
            <a:avLst/>
          </a:prstGeom>
        </p:spPr>
        <p:txBody>
          <a:bodyPr vert="horz" lIns="91440" tIns="45720" rIns="91440" bIns="45720" rtlCol="0" anchor="ctr"/>
          <a:lstStyle>
            <a:lvl1pPr algn="ctr">
              <a:defRPr sz="1000">
                <a:solidFill>
                  <a:schemeClr val="tx1">
                    <a:tint val="75000"/>
                  </a:schemeClr>
                </a:solidFill>
                <a:latin typeface="Helvetica"/>
              </a:defRPr>
            </a:lvl1pPr>
          </a:lstStyle>
          <a:p>
            <a:r>
              <a:rPr lang="en-US" smtClean="0">
                <a:solidFill>
                  <a:prstClr val="black">
                    <a:tint val="75000"/>
                  </a:prstClr>
                </a:solidFill>
              </a:rPr>
              <a:t>TRIG Curriculum: Lecture 1</a:t>
            </a:r>
            <a:endParaRPr lang="en-US" dirty="0" smtClean="0">
              <a:solidFill>
                <a:prstClr val="black">
                  <a:tint val="75000"/>
                </a:prstClr>
              </a:solidFill>
            </a:endParaRPr>
          </a:p>
        </p:txBody>
      </p:sp>
      <p:sp>
        <p:nvSpPr>
          <p:cNvPr id="6" name="Slide Number Placeholder 5"/>
          <p:cNvSpPr>
            <a:spLocks noGrp="1"/>
          </p:cNvSpPr>
          <p:nvPr>
            <p:ph type="sldNum" sz="quarter" idx="4"/>
          </p:nvPr>
        </p:nvSpPr>
        <p:spPr>
          <a:xfrm>
            <a:off x="6553200" y="6629400"/>
            <a:ext cx="2133600" cy="228600"/>
          </a:xfrm>
          <a:prstGeom prst="rect">
            <a:avLst/>
          </a:prstGeom>
        </p:spPr>
        <p:txBody>
          <a:bodyPr vert="horz" lIns="91440" tIns="45720" rIns="91440" bIns="45720" rtlCol="0" anchor="ctr"/>
          <a:lstStyle>
            <a:lvl1pPr algn="r">
              <a:defRPr sz="1200">
                <a:solidFill>
                  <a:schemeClr val="tx1">
                    <a:tint val="75000"/>
                  </a:schemeClr>
                </a:solidFill>
                <a:latin typeface="Helvetica"/>
              </a:defRPr>
            </a:lvl1pPr>
          </a:lstStyle>
          <a:p>
            <a:fld id="{DFA5770C-03F4-4959-8CBD-93525E65B0DA}"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0" y="6629400"/>
            <a:ext cx="9144000" cy="1588"/>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94020206"/>
      </p:ext>
    </p:extLst>
  </p:cSld>
  <p:clrMap bg1="lt1" tx1="dk1" bg2="lt2" tx2="dk2" accent1="accent1" accent2="accent2" accent3="accent3" accent4="accent4" accent5="accent5" accent6="accent6" hlink="hlink" folHlink="folHlink"/>
  <p:sldLayoutIdLst>
    <p:sldLayoutId id="2147483673" r:id="rId1"/>
  </p:sldLayoutIdLst>
  <p:hf hdr="0"/>
  <p:txStyles>
    <p:titleStyle>
      <a:lvl1pPr algn="ctr" defTabSz="914400" rtl="0" eaLnBrk="1" latinLnBrk="0" hangingPunct="1">
        <a:spcBef>
          <a:spcPct val="0"/>
        </a:spcBef>
        <a:buNone/>
        <a:defRPr sz="4400" kern="1200">
          <a:solidFill>
            <a:schemeClr val="tx1"/>
          </a:solidFill>
          <a:latin typeface="Helvetica"/>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30DA0-0FB6-4E32-ACE0-EFBD957965C6}" type="datetimeFigureOut">
              <a:rPr lang="en-US" smtClean="0">
                <a:solidFill>
                  <a:prstClr val="black">
                    <a:tint val="75000"/>
                  </a:prstClr>
                </a:solidFill>
              </a:rPr>
              <a:pPr/>
              <a:t>10/29/2012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B38A2-585C-4FF7-9DBC-3E49753907C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23.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470025"/>
          </a:xfrm>
        </p:spPr>
        <p:txBody>
          <a:bodyPr>
            <a:normAutofit/>
          </a:bodyPr>
          <a:lstStyle/>
          <a:p>
            <a:r>
              <a:rPr lang="ja-JP" altLang="en-US" sz="3600" b="1" dirty="0" smtClean="0"/>
              <a:t>バイオバンクによる患者の治療および研究プログラムの支援</a:t>
            </a:r>
            <a:endParaRPr lang="en-US" sz="3600" b="1" dirty="0"/>
          </a:p>
        </p:txBody>
      </p:sp>
      <p:sp>
        <p:nvSpPr>
          <p:cNvPr id="3" name="Subtitle 2"/>
          <p:cNvSpPr>
            <a:spLocks noGrp="1"/>
          </p:cNvSpPr>
          <p:nvPr>
            <p:ph type="subTitle" idx="1"/>
          </p:nvPr>
        </p:nvSpPr>
        <p:spPr>
          <a:xfrm>
            <a:off x="1371600" y="2438400"/>
            <a:ext cx="6400800" cy="3200400"/>
          </a:xfrm>
        </p:spPr>
        <p:txBody>
          <a:bodyPr>
            <a:normAutofit fontScale="77500" lnSpcReduction="20000"/>
          </a:bodyPr>
          <a:lstStyle/>
          <a:p>
            <a:r>
              <a:rPr lang="ja-JP" altLang="en-US" sz="2800" b="1" dirty="0" smtClean="0">
                <a:solidFill>
                  <a:schemeClr val="tx1"/>
                </a:solidFill>
              </a:rPr>
              <a:t>国立がん研究センター</a:t>
            </a:r>
            <a:endParaRPr lang="en-US" sz="2800" b="1" dirty="0" smtClean="0">
              <a:solidFill>
                <a:schemeClr val="tx1"/>
              </a:solidFill>
            </a:endParaRPr>
          </a:p>
          <a:p>
            <a:r>
              <a:rPr lang="ja-JP" altLang="en-US" sz="2800" b="1" dirty="0" smtClean="0">
                <a:solidFill>
                  <a:schemeClr val="tx1"/>
                </a:solidFill>
              </a:rPr>
              <a:t>日本、東京</a:t>
            </a:r>
            <a:endParaRPr lang="en-US" sz="2800" b="1" dirty="0" smtClean="0">
              <a:solidFill>
                <a:schemeClr val="tx1"/>
              </a:solidFill>
            </a:endParaRPr>
          </a:p>
          <a:p>
            <a:r>
              <a:rPr lang="en-US" altLang="ja-JP" sz="2800" b="1" dirty="0" smtClean="0">
                <a:solidFill>
                  <a:schemeClr val="tx1"/>
                </a:solidFill>
              </a:rPr>
              <a:t>2012</a:t>
            </a:r>
            <a:r>
              <a:rPr lang="ja-JP" altLang="en-US" sz="2800" b="1" dirty="0" smtClean="0">
                <a:solidFill>
                  <a:schemeClr val="tx1"/>
                </a:solidFill>
              </a:rPr>
              <a:t>年</a:t>
            </a:r>
            <a:r>
              <a:rPr lang="en-US" altLang="ja-JP" sz="2800" b="1" dirty="0" smtClean="0">
                <a:solidFill>
                  <a:schemeClr val="tx1"/>
                </a:solidFill>
              </a:rPr>
              <a:t>10</a:t>
            </a:r>
            <a:r>
              <a:rPr lang="ja-JP" altLang="en-US" sz="2800" b="1" dirty="0" smtClean="0">
                <a:solidFill>
                  <a:schemeClr val="tx1"/>
                </a:solidFill>
              </a:rPr>
              <a:t>月</a:t>
            </a:r>
            <a:r>
              <a:rPr lang="en-US" altLang="ja-JP" sz="2800" b="1" dirty="0" smtClean="0">
                <a:solidFill>
                  <a:schemeClr val="tx1"/>
                </a:solidFill>
              </a:rPr>
              <a:t>25</a:t>
            </a:r>
            <a:r>
              <a:rPr lang="ja-JP" altLang="en-US" sz="2800" b="1" dirty="0" smtClean="0">
                <a:solidFill>
                  <a:schemeClr val="tx1"/>
                </a:solidFill>
              </a:rPr>
              <a:t>日</a:t>
            </a:r>
            <a:endParaRPr lang="en-US" sz="2800" b="1" dirty="0" smtClean="0">
              <a:solidFill>
                <a:schemeClr val="tx1"/>
              </a:solidFill>
            </a:endParaRPr>
          </a:p>
          <a:p>
            <a:endParaRPr lang="en-US" sz="2800" b="1" dirty="0">
              <a:solidFill>
                <a:schemeClr val="tx1"/>
              </a:solidFill>
            </a:endParaRPr>
          </a:p>
          <a:p>
            <a:r>
              <a:rPr lang="en-US" b="1" dirty="0" smtClean="0">
                <a:solidFill>
                  <a:schemeClr val="tx1"/>
                </a:solidFill>
              </a:rPr>
              <a:t>Mark E. </a:t>
            </a:r>
            <a:r>
              <a:rPr lang="en-US" b="1" dirty="0" err="1" smtClean="0">
                <a:solidFill>
                  <a:schemeClr val="tx1"/>
                </a:solidFill>
              </a:rPr>
              <a:t>Sobel</a:t>
            </a:r>
            <a:r>
              <a:rPr lang="ja-JP" altLang="en-US" b="1" dirty="0" smtClean="0">
                <a:solidFill>
                  <a:schemeClr val="tx1"/>
                </a:solidFill>
              </a:rPr>
              <a:t>（医学博士）</a:t>
            </a:r>
            <a:endParaRPr lang="en-US" b="1" dirty="0" smtClean="0">
              <a:solidFill>
                <a:schemeClr val="tx1"/>
              </a:solidFill>
            </a:endParaRPr>
          </a:p>
          <a:p>
            <a:r>
              <a:rPr lang="ja-JP" altLang="en-US" sz="2800" b="1" dirty="0" smtClean="0">
                <a:solidFill>
                  <a:schemeClr val="tx1"/>
                </a:solidFill>
              </a:rPr>
              <a:t>米国実験病理学会役員</a:t>
            </a:r>
            <a:endParaRPr lang="en-US" altLang="ja-JP" sz="2800" b="1" dirty="0" smtClean="0">
              <a:solidFill>
                <a:schemeClr val="tx1"/>
              </a:solidFill>
            </a:endParaRPr>
          </a:p>
          <a:p>
            <a:r>
              <a:rPr lang="en-US" sz="2800" b="1" dirty="0" smtClean="0">
                <a:solidFill>
                  <a:schemeClr val="tx1"/>
                </a:solidFill>
              </a:rPr>
              <a:t>mesobel@asip.org</a:t>
            </a:r>
          </a:p>
          <a:p>
            <a:r>
              <a:rPr lang="en-US" sz="2800" b="1" dirty="0" smtClean="0">
                <a:solidFill>
                  <a:schemeClr val="tx1"/>
                </a:solidFill>
              </a:rPr>
              <a:t>http://www.asip.org/about/executive_officer.cfm</a:t>
            </a:r>
            <a:endParaRPr lang="en-US" sz="2800" b="1" dirty="0">
              <a:solidFill>
                <a:schemeClr val="tx1"/>
              </a:solidFill>
            </a:endParaRPr>
          </a:p>
        </p:txBody>
      </p:sp>
      <p:sp>
        <p:nvSpPr>
          <p:cNvPr id="4" name="Line 4"/>
          <p:cNvSpPr>
            <a:spLocks noChangeShapeType="1"/>
          </p:cNvSpPr>
          <p:nvPr/>
        </p:nvSpPr>
        <p:spPr bwMode="auto">
          <a:xfrm>
            <a:off x="381000" y="2286000"/>
            <a:ext cx="8253413" cy="0"/>
          </a:xfrm>
          <a:prstGeom prst="line">
            <a:avLst/>
          </a:prstGeom>
          <a:noFill/>
          <a:ln w="50800">
            <a:solidFill>
              <a:srgbClr val="33CCCC"/>
            </a:solidFill>
            <a:round/>
            <a:headEnd/>
            <a:tailEnd/>
          </a:ln>
          <a:effectLst/>
        </p:spPr>
        <p:txBody>
          <a:bodyPr wrap="none" anchor="ctr"/>
          <a:lstStyle/>
          <a:p>
            <a:endParaRPr lang="en-US"/>
          </a:p>
        </p:txBody>
      </p:sp>
      <p:sp>
        <p:nvSpPr>
          <p:cNvPr id="5" name="Line 4"/>
          <p:cNvSpPr>
            <a:spLocks noChangeShapeType="1"/>
          </p:cNvSpPr>
          <p:nvPr/>
        </p:nvSpPr>
        <p:spPr bwMode="auto">
          <a:xfrm>
            <a:off x="381000" y="36576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470025"/>
          </a:xfrm>
        </p:spPr>
        <p:txBody>
          <a:bodyPr>
            <a:normAutofit/>
          </a:bodyPr>
          <a:lstStyle/>
          <a:p>
            <a:r>
              <a:rPr lang="ja-JP" altLang="en-US" sz="3600" b="1" dirty="0" smtClean="0"/>
              <a:t>ヒトバイオバンクの生物検体</a:t>
            </a:r>
            <a:endParaRPr lang="en-US" sz="3600" b="1" dirty="0"/>
          </a:p>
        </p:txBody>
      </p:sp>
      <p:sp>
        <p:nvSpPr>
          <p:cNvPr id="3" name="Subtitle 2"/>
          <p:cNvSpPr>
            <a:spLocks noGrp="1"/>
          </p:cNvSpPr>
          <p:nvPr>
            <p:ph type="subTitle" idx="1"/>
          </p:nvPr>
        </p:nvSpPr>
        <p:spPr>
          <a:xfrm>
            <a:off x="1371600" y="2209800"/>
            <a:ext cx="6400800" cy="4191000"/>
          </a:xfrm>
        </p:spPr>
        <p:txBody>
          <a:bodyPr>
            <a:normAutofit fontScale="92500" lnSpcReduction="20000"/>
          </a:bodyPr>
          <a:lstStyle/>
          <a:p>
            <a:pPr algn="l">
              <a:buFont typeface="Arial" pitchFamily="34" charset="0"/>
              <a:buChar char="•"/>
            </a:pPr>
            <a:r>
              <a:rPr lang="ja-JP" altLang="en-US" sz="2800" b="1" dirty="0" smtClean="0">
                <a:solidFill>
                  <a:schemeClr val="tx1"/>
                </a:solidFill>
              </a:rPr>
              <a:t>組織試料</a:t>
            </a:r>
            <a:endParaRPr lang="en-US" sz="2800" b="1" dirty="0" smtClean="0">
              <a:solidFill>
                <a:schemeClr val="tx1"/>
              </a:solidFill>
            </a:endParaRPr>
          </a:p>
          <a:p>
            <a:pPr lvl="1" algn="l">
              <a:buFont typeface="Arial" pitchFamily="34" charset="0"/>
              <a:buChar char="•"/>
            </a:pPr>
            <a:r>
              <a:rPr lang="ja-JP" altLang="en-US" sz="2400" b="1" dirty="0" smtClean="0">
                <a:solidFill>
                  <a:schemeClr val="tx1"/>
                </a:solidFill>
              </a:rPr>
              <a:t>生検</a:t>
            </a:r>
            <a:endParaRPr lang="en-US" sz="2400" b="1" dirty="0" smtClean="0">
              <a:solidFill>
                <a:schemeClr val="tx1"/>
              </a:solidFill>
            </a:endParaRPr>
          </a:p>
          <a:p>
            <a:pPr lvl="1" algn="l">
              <a:buFont typeface="Arial" pitchFamily="34" charset="0"/>
              <a:buChar char="•"/>
            </a:pPr>
            <a:r>
              <a:rPr lang="ja-JP" altLang="en-US" sz="2400" b="1" dirty="0" smtClean="0">
                <a:solidFill>
                  <a:schemeClr val="tx1"/>
                </a:solidFill>
              </a:rPr>
              <a:t>組織切除（手術）</a:t>
            </a:r>
            <a:endParaRPr lang="en-US" sz="2400" b="1" dirty="0" smtClean="0">
              <a:solidFill>
                <a:schemeClr val="tx1"/>
              </a:solidFill>
            </a:endParaRPr>
          </a:p>
          <a:p>
            <a:pPr lvl="1" algn="l">
              <a:buFont typeface="Arial" pitchFamily="34" charset="0"/>
              <a:buChar char="•"/>
            </a:pPr>
            <a:r>
              <a:rPr lang="ja-JP" altLang="en-US" sz="2400" b="1" dirty="0" smtClean="0">
                <a:solidFill>
                  <a:schemeClr val="tx1"/>
                </a:solidFill>
              </a:rPr>
              <a:t>組織解剖（部検）</a:t>
            </a:r>
            <a:endParaRPr lang="en-US" sz="2400" b="1" dirty="0" smtClean="0">
              <a:solidFill>
                <a:schemeClr val="tx1"/>
              </a:solidFill>
            </a:endParaRPr>
          </a:p>
          <a:p>
            <a:pPr algn="l">
              <a:buFont typeface="Arial" pitchFamily="34" charset="0"/>
              <a:buChar char="•"/>
            </a:pPr>
            <a:r>
              <a:rPr lang="ja-JP" altLang="en-US" sz="2800" b="1" dirty="0" smtClean="0">
                <a:solidFill>
                  <a:schemeClr val="tx1"/>
                </a:solidFill>
              </a:rPr>
              <a:t>血液、唾液、尿、骨髄</a:t>
            </a:r>
            <a:endParaRPr lang="en-US" sz="2800" b="1" dirty="0" smtClean="0">
              <a:solidFill>
                <a:schemeClr val="tx1"/>
              </a:solidFill>
            </a:endParaRPr>
          </a:p>
          <a:p>
            <a:pPr algn="l">
              <a:buFont typeface="Arial" pitchFamily="34" charset="0"/>
              <a:buChar char="•"/>
            </a:pPr>
            <a:r>
              <a:rPr lang="ja-JP" altLang="en-US" sz="2800" b="1" dirty="0" smtClean="0">
                <a:solidFill>
                  <a:schemeClr val="tx1"/>
                </a:solidFill>
              </a:rPr>
              <a:t>関連データ</a:t>
            </a:r>
            <a:endParaRPr lang="en-US" sz="2800" b="1" dirty="0" smtClean="0">
              <a:solidFill>
                <a:schemeClr val="tx1"/>
              </a:solidFill>
            </a:endParaRPr>
          </a:p>
          <a:p>
            <a:pPr lvl="1" algn="l">
              <a:buFont typeface="Arial" pitchFamily="34" charset="0"/>
              <a:buChar char="•"/>
            </a:pPr>
            <a:r>
              <a:rPr lang="ja-JP" altLang="en-US" sz="2400" b="1" dirty="0" smtClean="0">
                <a:solidFill>
                  <a:schemeClr val="tx1"/>
                </a:solidFill>
              </a:rPr>
              <a:t>病歴</a:t>
            </a:r>
            <a:endParaRPr lang="en-US" sz="2400" b="1" dirty="0" smtClean="0">
              <a:solidFill>
                <a:schemeClr val="tx1"/>
              </a:solidFill>
            </a:endParaRPr>
          </a:p>
          <a:p>
            <a:pPr lvl="1" algn="l">
              <a:buFont typeface="Arial" pitchFamily="34" charset="0"/>
              <a:buChar char="•"/>
            </a:pPr>
            <a:r>
              <a:rPr lang="ja-JP" altLang="en-US" sz="2400" b="1" dirty="0" smtClean="0">
                <a:solidFill>
                  <a:schemeClr val="tx1"/>
                </a:solidFill>
              </a:rPr>
              <a:t>環境歴</a:t>
            </a:r>
            <a:endParaRPr lang="en-US" sz="2400" b="1" dirty="0" smtClean="0">
              <a:solidFill>
                <a:schemeClr val="tx1"/>
              </a:solidFill>
            </a:endParaRPr>
          </a:p>
          <a:p>
            <a:pPr lvl="1" algn="l">
              <a:buFont typeface="Arial" pitchFamily="34" charset="0"/>
              <a:buChar char="•"/>
            </a:pPr>
            <a:r>
              <a:rPr lang="ja-JP" altLang="en-US" sz="2400" b="1" dirty="0" smtClean="0">
                <a:solidFill>
                  <a:schemeClr val="tx1"/>
                </a:solidFill>
              </a:rPr>
              <a:t>家族歴</a:t>
            </a:r>
            <a:endParaRPr lang="en-US" sz="2400" b="1" dirty="0" smtClean="0">
              <a:solidFill>
                <a:schemeClr val="tx1"/>
              </a:solidFill>
            </a:endParaRPr>
          </a:p>
          <a:p>
            <a:pPr lvl="1" algn="l">
              <a:buFont typeface="Arial" pitchFamily="34" charset="0"/>
              <a:buChar char="•"/>
            </a:pPr>
            <a:r>
              <a:rPr lang="ja-JP" altLang="en-US" sz="2400" b="1" dirty="0" smtClean="0">
                <a:solidFill>
                  <a:schemeClr val="tx1"/>
                </a:solidFill>
              </a:rPr>
              <a:t>人口統計学的データ（性別、年齢）</a:t>
            </a:r>
            <a:endParaRPr lang="en-US" sz="2400" b="1" dirty="0" smtClean="0">
              <a:solidFill>
                <a:schemeClr val="tx1"/>
              </a:solidFill>
            </a:endParaRPr>
          </a:p>
          <a:p>
            <a:pPr lvl="1" algn="l">
              <a:buFont typeface="Arial" pitchFamily="34" charset="0"/>
              <a:buChar char="•"/>
            </a:pPr>
            <a:r>
              <a:rPr lang="ja-JP" altLang="en-US" sz="2400" b="1" dirty="0" smtClean="0">
                <a:solidFill>
                  <a:schemeClr val="tx1"/>
                </a:solidFill>
              </a:rPr>
              <a:t>試料の入手方法</a:t>
            </a:r>
            <a:endParaRPr lang="en-US" sz="2400" b="1" dirty="0" smtClean="0">
              <a:solidFill>
                <a:schemeClr val="tx1"/>
              </a:solidFill>
            </a:endParaRPr>
          </a:p>
        </p:txBody>
      </p:sp>
      <p:sp>
        <p:nvSpPr>
          <p:cNvPr id="4" name="Line 4"/>
          <p:cNvSpPr>
            <a:spLocks noChangeShapeType="1"/>
          </p:cNvSpPr>
          <p:nvPr/>
        </p:nvSpPr>
        <p:spPr bwMode="auto">
          <a:xfrm>
            <a:off x="381000" y="19812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470025"/>
          </a:xfrm>
        </p:spPr>
        <p:txBody>
          <a:bodyPr>
            <a:normAutofit/>
          </a:bodyPr>
          <a:lstStyle/>
          <a:p>
            <a:r>
              <a:rPr lang="ja-JP" altLang="en-US" sz="3600" b="1" dirty="0" smtClean="0"/>
              <a:t>ヒトバイオバンク</a:t>
            </a:r>
            <a:r>
              <a:rPr lang="ja-JP" altLang="en-US" sz="3600" b="1" dirty="0"/>
              <a:t>の生物検体</a:t>
            </a:r>
            <a:endParaRPr lang="en-US" sz="3600" b="1" dirty="0"/>
          </a:p>
        </p:txBody>
      </p:sp>
      <p:sp>
        <p:nvSpPr>
          <p:cNvPr id="3" name="Subtitle 2"/>
          <p:cNvSpPr>
            <a:spLocks noGrp="1"/>
          </p:cNvSpPr>
          <p:nvPr>
            <p:ph type="subTitle" idx="1"/>
          </p:nvPr>
        </p:nvSpPr>
        <p:spPr>
          <a:xfrm>
            <a:off x="1371600" y="2438400"/>
            <a:ext cx="6400800" cy="3200400"/>
          </a:xfrm>
        </p:spPr>
        <p:txBody>
          <a:bodyPr>
            <a:normAutofit/>
          </a:bodyPr>
          <a:lstStyle/>
          <a:p>
            <a:pPr algn="l">
              <a:buFont typeface="Arial" pitchFamily="34" charset="0"/>
              <a:buChar char="•"/>
            </a:pPr>
            <a:r>
              <a:rPr lang="ja-JP" altLang="en-US" sz="2800" b="1" dirty="0" smtClean="0">
                <a:solidFill>
                  <a:schemeClr val="tx1"/>
                </a:solidFill>
              </a:rPr>
              <a:t>新鮮試料</a:t>
            </a:r>
            <a:endParaRPr lang="en-US" sz="2800" b="1" dirty="0" smtClean="0">
              <a:solidFill>
                <a:schemeClr val="tx1"/>
              </a:solidFill>
            </a:endParaRPr>
          </a:p>
          <a:p>
            <a:pPr algn="l">
              <a:buFont typeface="Arial" pitchFamily="34" charset="0"/>
              <a:buChar char="•"/>
            </a:pPr>
            <a:r>
              <a:rPr lang="ja-JP" altLang="en-US" sz="2800" b="1" dirty="0" smtClean="0">
                <a:solidFill>
                  <a:schemeClr val="tx1"/>
                </a:solidFill>
              </a:rPr>
              <a:t>凍結</a:t>
            </a:r>
            <a:endParaRPr lang="en-US" sz="2800" b="1" dirty="0" smtClean="0">
              <a:solidFill>
                <a:schemeClr val="tx1"/>
              </a:solidFill>
            </a:endParaRPr>
          </a:p>
          <a:p>
            <a:pPr algn="l">
              <a:buFont typeface="Arial" pitchFamily="34" charset="0"/>
              <a:buChar char="•"/>
            </a:pPr>
            <a:r>
              <a:rPr lang="ja-JP" altLang="en-US" sz="2800" b="1" dirty="0" smtClean="0">
                <a:solidFill>
                  <a:schemeClr val="tx1"/>
                </a:solidFill>
              </a:rPr>
              <a:t>固定</a:t>
            </a:r>
            <a:endParaRPr lang="en-US" sz="2800" b="1" dirty="0" smtClean="0">
              <a:solidFill>
                <a:schemeClr val="tx1"/>
              </a:solidFill>
            </a:endParaRPr>
          </a:p>
          <a:p>
            <a:pPr lvl="1" algn="l">
              <a:buFont typeface="Arial" pitchFamily="34" charset="0"/>
              <a:buChar char="•"/>
            </a:pPr>
            <a:r>
              <a:rPr lang="ja-JP" altLang="en-US" sz="2400" b="1" dirty="0" smtClean="0">
                <a:solidFill>
                  <a:schemeClr val="tx1"/>
                </a:solidFill>
              </a:rPr>
              <a:t>ホルマリン固定パラフィン包埋（</a:t>
            </a:r>
            <a:r>
              <a:rPr lang="en-US" altLang="ja-JP" sz="2400" b="1" dirty="0">
                <a:solidFill>
                  <a:schemeClr val="tx1"/>
                </a:solidFill>
              </a:rPr>
              <a:t> FFPE </a:t>
            </a:r>
            <a:r>
              <a:rPr lang="ja-JP" altLang="en-US" sz="2400" b="1" dirty="0" smtClean="0">
                <a:solidFill>
                  <a:schemeClr val="tx1"/>
                </a:solidFill>
              </a:rPr>
              <a:t>）</a:t>
            </a:r>
            <a:endParaRPr lang="en-US" sz="2400" b="1" dirty="0" smtClean="0">
              <a:solidFill>
                <a:schemeClr val="tx1"/>
              </a:solidFill>
            </a:endParaRPr>
          </a:p>
          <a:p>
            <a:pPr lvl="1" algn="l">
              <a:buFont typeface="Arial" pitchFamily="34" charset="0"/>
              <a:buChar char="•"/>
            </a:pPr>
            <a:r>
              <a:rPr lang="ja-JP" altLang="en-US" sz="2400" b="1" dirty="0" smtClean="0">
                <a:solidFill>
                  <a:schemeClr val="tx1"/>
                </a:solidFill>
              </a:rPr>
              <a:t>アルコール固定</a:t>
            </a:r>
            <a:endParaRPr lang="en-US" sz="2400" b="1" dirty="0" smtClean="0">
              <a:solidFill>
                <a:schemeClr val="tx1"/>
              </a:solidFill>
            </a:endParaRPr>
          </a:p>
          <a:p>
            <a:pPr lvl="1" algn="l">
              <a:buFont typeface="Arial" pitchFamily="34" charset="0"/>
              <a:buChar char="•"/>
            </a:pPr>
            <a:r>
              <a:rPr lang="ja-JP" altLang="en-US" sz="2400" b="1" dirty="0" smtClean="0">
                <a:solidFill>
                  <a:schemeClr val="tx1"/>
                </a:solidFill>
              </a:rPr>
              <a:t>その他の固定剤</a:t>
            </a:r>
            <a:endParaRPr lang="en-US" sz="2400" b="1" dirty="0" smtClean="0">
              <a:solidFill>
                <a:schemeClr val="tx1"/>
              </a:solidFill>
            </a:endParaRPr>
          </a:p>
        </p:txBody>
      </p:sp>
      <p:sp>
        <p:nvSpPr>
          <p:cNvPr id="4" name="Line 4"/>
          <p:cNvSpPr>
            <a:spLocks noChangeShapeType="1"/>
          </p:cNvSpPr>
          <p:nvPr/>
        </p:nvSpPr>
        <p:spPr bwMode="auto">
          <a:xfrm>
            <a:off x="304800" y="19812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470025"/>
          </a:xfrm>
        </p:spPr>
        <p:txBody>
          <a:bodyPr>
            <a:normAutofit/>
          </a:bodyPr>
          <a:lstStyle/>
          <a:p>
            <a:r>
              <a:rPr lang="ja-JP" altLang="en-US" sz="3600" b="1" dirty="0" smtClean="0"/>
              <a:t>バイオバンクの種類</a:t>
            </a:r>
            <a:endParaRPr lang="en-US" sz="3600" b="1" dirty="0"/>
          </a:p>
        </p:txBody>
      </p:sp>
      <p:sp>
        <p:nvSpPr>
          <p:cNvPr id="3" name="Subtitle 2"/>
          <p:cNvSpPr>
            <a:spLocks noGrp="1"/>
          </p:cNvSpPr>
          <p:nvPr>
            <p:ph type="subTitle" idx="1"/>
          </p:nvPr>
        </p:nvSpPr>
        <p:spPr>
          <a:xfrm>
            <a:off x="1371600" y="2438400"/>
            <a:ext cx="6400800" cy="3200400"/>
          </a:xfrm>
        </p:spPr>
        <p:txBody>
          <a:bodyPr>
            <a:normAutofit/>
          </a:bodyPr>
          <a:lstStyle/>
          <a:p>
            <a:pPr algn="l">
              <a:buFont typeface="Arial" pitchFamily="34" charset="0"/>
              <a:buChar char="•"/>
            </a:pPr>
            <a:r>
              <a:rPr lang="ja-JP" altLang="en-US" sz="2800" b="1" dirty="0" smtClean="0">
                <a:solidFill>
                  <a:schemeClr val="tx1"/>
                </a:solidFill>
              </a:rPr>
              <a:t>冷凍室または冷蔵室</a:t>
            </a:r>
            <a:endParaRPr lang="en-US" sz="2800" b="1" dirty="0" smtClean="0">
              <a:solidFill>
                <a:schemeClr val="tx1"/>
              </a:solidFill>
            </a:endParaRPr>
          </a:p>
          <a:p>
            <a:pPr algn="l">
              <a:buFont typeface="Arial" pitchFamily="34" charset="0"/>
              <a:buChar char="•"/>
            </a:pPr>
            <a:r>
              <a:rPr lang="ja-JP" altLang="en-US" sz="2800" b="1" dirty="0" smtClean="0">
                <a:solidFill>
                  <a:schemeClr val="tx1"/>
                </a:solidFill>
              </a:rPr>
              <a:t>スライドグラス標本</a:t>
            </a:r>
            <a:endParaRPr lang="en-US" sz="2800" b="1" dirty="0" smtClean="0">
              <a:solidFill>
                <a:schemeClr val="tx1"/>
              </a:solidFill>
            </a:endParaRPr>
          </a:p>
          <a:p>
            <a:pPr algn="l">
              <a:buFont typeface="Arial" pitchFamily="34" charset="0"/>
              <a:buChar char="•"/>
            </a:pPr>
            <a:r>
              <a:rPr lang="ja-JP" altLang="en-US" sz="2800" b="1" dirty="0" smtClean="0">
                <a:solidFill>
                  <a:schemeClr val="tx1"/>
                </a:solidFill>
              </a:rPr>
              <a:t>組織ブロック（</a:t>
            </a:r>
            <a:r>
              <a:rPr lang="en-US" altLang="ja-JP" sz="2800" b="1" dirty="0">
                <a:solidFill>
                  <a:schemeClr val="tx1"/>
                </a:solidFill>
              </a:rPr>
              <a:t> FFPE </a:t>
            </a:r>
            <a:r>
              <a:rPr lang="ja-JP" altLang="en-US" sz="2800" b="1" dirty="0" smtClean="0">
                <a:solidFill>
                  <a:schemeClr val="tx1"/>
                </a:solidFill>
              </a:rPr>
              <a:t>）</a:t>
            </a:r>
            <a:endParaRPr lang="en-US" sz="2800" b="1" dirty="0" smtClean="0">
              <a:solidFill>
                <a:schemeClr val="tx1"/>
              </a:solidFill>
            </a:endParaRPr>
          </a:p>
          <a:p>
            <a:pPr algn="l">
              <a:buFont typeface="Arial" pitchFamily="34" charset="0"/>
              <a:buChar char="•"/>
            </a:pPr>
            <a:r>
              <a:rPr lang="ja-JP" altLang="en-US" sz="2800" b="1" dirty="0" smtClean="0">
                <a:solidFill>
                  <a:schemeClr val="tx1"/>
                </a:solidFill>
              </a:rPr>
              <a:t>液体検体（血液、尿</a:t>
            </a:r>
            <a:r>
              <a:rPr lang="en-US" altLang="ja-JP" sz="2800" b="1" dirty="0">
                <a:solidFill>
                  <a:schemeClr val="tx1"/>
                </a:solidFill>
              </a:rPr>
              <a:t>…</a:t>
            </a:r>
            <a:r>
              <a:rPr lang="ja-JP" altLang="en-US" sz="2800" b="1" dirty="0" smtClean="0">
                <a:solidFill>
                  <a:schemeClr val="tx1"/>
                </a:solidFill>
              </a:rPr>
              <a:t>）</a:t>
            </a:r>
            <a:endParaRPr lang="en-US" sz="2800" b="1" dirty="0" smtClean="0">
              <a:solidFill>
                <a:schemeClr val="tx1"/>
              </a:solidFill>
            </a:endParaRPr>
          </a:p>
          <a:p>
            <a:pPr algn="l">
              <a:buFont typeface="Arial" pitchFamily="34" charset="0"/>
              <a:buChar char="•"/>
            </a:pPr>
            <a:r>
              <a:rPr lang="ja-JP" altLang="en-US" sz="2800" b="1" dirty="0" smtClean="0">
                <a:solidFill>
                  <a:schemeClr val="tx1"/>
                </a:solidFill>
              </a:rPr>
              <a:t>口腔（頬）粘膜検体採取</a:t>
            </a:r>
            <a:endParaRPr lang="en-US" sz="2800" b="1" dirty="0" smtClean="0">
              <a:solidFill>
                <a:schemeClr val="tx1"/>
              </a:solidFill>
            </a:endParaRPr>
          </a:p>
          <a:p>
            <a:pPr algn="l">
              <a:buFont typeface="Arial" pitchFamily="34" charset="0"/>
              <a:buChar char="•"/>
            </a:pPr>
            <a:r>
              <a:rPr lang="ja-JP" altLang="en-US" sz="2800" b="1" dirty="0" smtClean="0">
                <a:solidFill>
                  <a:schemeClr val="tx1"/>
                </a:solidFill>
              </a:rPr>
              <a:t>抽出検体（</a:t>
            </a:r>
            <a:r>
              <a:rPr lang="en-US" altLang="ja-JP" sz="2800" b="1" dirty="0">
                <a:solidFill>
                  <a:schemeClr val="tx1"/>
                </a:solidFill>
              </a:rPr>
              <a:t> </a:t>
            </a:r>
            <a:r>
              <a:rPr lang="en-US" altLang="ja-JP" sz="2800" b="1" dirty="0" smtClean="0">
                <a:solidFill>
                  <a:schemeClr val="tx1"/>
                </a:solidFill>
              </a:rPr>
              <a:t>DNA</a:t>
            </a:r>
            <a:r>
              <a:rPr lang="ja-JP" altLang="en-US" sz="2800" b="1" dirty="0" err="1" smtClean="0">
                <a:solidFill>
                  <a:schemeClr val="tx1"/>
                </a:solidFill>
              </a:rPr>
              <a:t>、</a:t>
            </a:r>
            <a:r>
              <a:rPr lang="en-US" altLang="ja-JP" sz="2800" b="1" dirty="0" smtClean="0">
                <a:solidFill>
                  <a:schemeClr val="tx1"/>
                </a:solidFill>
              </a:rPr>
              <a:t>RNA</a:t>
            </a:r>
            <a:r>
              <a:rPr lang="ja-JP" altLang="en-US" sz="2800" b="1" dirty="0" err="1">
                <a:solidFill>
                  <a:schemeClr val="tx1"/>
                </a:solidFill>
              </a:rPr>
              <a:t>、</a:t>
            </a:r>
            <a:r>
              <a:rPr lang="ja-JP" altLang="en-US" sz="2800" b="1" dirty="0" smtClean="0">
                <a:solidFill>
                  <a:schemeClr val="tx1"/>
                </a:solidFill>
              </a:rPr>
              <a:t>タンパク質、他</a:t>
            </a:r>
            <a:r>
              <a:rPr lang="en-US" altLang="ja-JP" sz="2800" b="1" dirty="0" smtClean="0">
                <a:solidFill>
                  <a:schemeClr val="tx1"/>
                </a:solidFill>
              </a:rPr>
              <a:t> </a:t>
            </a:r>
            <a:r>
              <a:rPr lang="ja-JP" altLang="en-US" sz="2800" b="1" dirty="0" smtClean="0">
                <a:solidFill>
                  <a:schemeClr val="tx1"/>
                </a:solidFill>
              </a:rPr>
              <a:t>）</a:t>
            </a:r>
            <a:endParaRPr lang="en-US" b="1" dirty="0" smtClean="0">
              <a:solidFill>
                <a:schemeClr val="tx1"/>
              </a:solidFill>
            </a:endParaRPr>
          </a:p>
        </p:txBody>
      </p:sp>
      <p:sp>
        <p:nvSpPr>
          <p:cNvPr id="4" name="Line 4"/>
          <p:cNvSpPr>
            <a:spLocks noChangeShapeType="1"/>
          </p:cNvSpPr>
          <p:nvPr/>
        </p:nvSpPr>
        <p:spPr bwMode="auto">
          <a:xfrm>
            <a:off x="381000" y="20574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a:bodyPr>
          <a:lstStyle/>
          <a:p>
            <a:r>
              <a:rPr lang="ja-JP" altLang="en-US" sz="3600" b="1" dirty="0" smtClean="0"/>
              <a:t>誰が関わるか？</a:t>
            </a:r>
            <a:endParaRPr lang="en-US" sz="3600" b="1" dirty="0"/>
          </a:p>
        </p:txBody>
      </p:sp>
      <p:sp>
        <p:nvSpPr>
          <p:cNvPr id="3" name="Subtitle 2"/>
          <p:cNvSpPr>
            <a:spLocks noGrp="1"/>
          </p:cNvSpPr>
          <p:nvPr>
            <p:ph type="subTitle" idx="1"/>
          </p:nvPr>
        </p:nvSpPr>
        <p:spPr>
          <a:xfrm>
            <a:off x="1752600" y="2286000"/>
            <a:ext cx="5257800" cy="3962400"/>
          </a:xfrm>
        </p:spPr>
        <p:txBody>
          <a:bodyPr>
            <a:normAutofit fontScale="62500" lnSpcReduction="20000"/>
          </a:bodyPr>
          <a:lstStyle/>
          <a:p>
            <a:pPr algn="l">
              <a:buFont typeface="Arial" pitchFamily="34" charset="0"/>
              <a:buChar char="•"/>
            </a:pPr>
            <a:r>
              <a:rPr lang="ja-JP" altLang="en-US" sz="4400" b="1" dirty="0" smtClean="0">
                <a:solidFill>
                  <a:schemeClr val="tx1"/>
                </a:solidFill>
              </a:rPr>
              <a:t>提供者</a:t>
            </a:r>
            <a:endParaRPr lang="en-US" sz="4400" b="1" dirty="0" smtClean="0">
              <a:solidFill>
                <a:schemeClr val="tx1"/>
              </a:solidFill>
            </a:endParaRPr>
          </a:p>
          <a:p>
            <a:pPr lvl="1" algn="l">
              <a:buFont typeface="Arial" pitchFamily="34" charset="0"/>
              <a:buChar char="•"/>
            </a:pPr>
            <a:r>
              <a:rPr lang="ja-JP" altLang="en-US" sz="3800" b="1" dirty="0" smtClean="0">
                <a:solidFill>
                  <a:schemeClr val="tx1"/>
                </a:solidFill>
              </a:rPr>
              <a:t>患者</a:t>
            </a:r>
            <a:endParaRPr lang="en-US" sz="3800" b="1" dirty="0" smtClean="0">
              <a:solidFill>
                <a:schemeClr val="tx1"/>
              </a:solidFill>
            </a:endParaRPr>
          </a:p>
          <a:p>
            <a:pPr lvl="1" algn="l">
              <a:buFont typeface="Arial" pitchFamily="34" charset="0"/>
              <a:buChar char="•"/>
            </a:pPr>
            <a:r>
              <a:rPr lang="ja-JP" altLang="en-US" sz="3800" b="1" dirty="0" smtClean="0">
                <a:solidFill>
                  <a:schemeClr val="tx1"/>
                </a:solidFill>
              </a:rPr>
              <a:t>家族</a:t>
            </a:r>
            <a:endParaRPr lang="en-US" sz="3800" b="1" dirty="0" smtClean="0">
              <a:solidFill>
                <a:schemeClr val="tx1"/>
              </a:solidFill>
            </a:endParaRPr>
          </a:p>
          <a:p>
            <a:pPr lvl="1" algn="l">
              <a:buFont typeface="Arial" pitchFamily="34" charset="0"/>
              <a:buChar char="•"/>
            </a:pPr>
            <a:r>
              <a:rPr lang="ja-JP" altLang="en-US" sz="3800" b="1" dirty="0" smtClean="0">
                <a:solidFill>
                  <a:schemeClr val="tx1"/>
                </a:solidFill>
              </a:rPr>
              <a:t>人種</a:t>
            </a:r>
            <a:endParaRPr lang="en-US" sz="3800" b="1" dirty="0" smtClean="0">
              <a:solidFill>
                <a:schemeClr val="tx1"/>
              </a:solidFill>
            </a:endParaRPr>
          </a:p>
          <a:p>
            <a:pPr algn="l">
              <a:buFont typeface="Arial" pitchFamily="34" charset="0"/>
              <a:buChar char="•"/>
            </a:pPr>
            <a:r>
              <a:rPr lang="ja-JP" altLang="en-US" sz="4400" b="1" dirty="0" smtClean="0">
                <a:solidFill>
                  <a:schemeClr val="tx1"/>
                </a:solidFill>
              </a:rPr>
              <a:t>医師</a:t>
            </a:r>
            <a:endParaRPr lang="en-US" sz="4400" b="1" dirty="0" smtClean="0">
              <a:solidFill>
                <a:schemeClr val="tx1"/>
              </a:solidFill>
            </a:endParaRPr>
          </a:p>
          <a:p>
            <a:pPr algn="l">
              <a:buFont typeface="Arial" pitchFamily="34" charset="0"/>
              <a:buChar char="•"/>
            </a:pPr>
            <a:r>
              <a:rPr lang="ja-JP" altLang="en-US" sz="4400" b="1" dirty="0" smtClean="0">
                <a:solidFill>
                  <a:schemeClr val="tx1"/>
                </a:solidFill>
              </a:rPr>
              <a:t>看護師</a:t>
            </a:r>
            <a:endParaRPr lang="en-US" sz="4400" b="1" dirty="0" smtClean="0">
              <a:solidFill>
                <a:schemeClr val="tx1"/>
              </a:solidFill>
            </a:endParaRPr>
          </a:p>
          <a:p>
            <a:pPr algn="l">
              <a:buFont typeface="Arial" pitchFamily="34" charset="0"/>
              <a:buChar char="•"/>
            </a:pPr>
            <a:r>
              <a:rPr lang="ja-JP" altLang="en-US" sz="4400" b="1" dirty="0" smtClean="0">
                <a:solidFill>
                  <a:schemeClr val="tx1"/>
                </a:solidFill>
              </a:rPr>
              <a:t>管理スタッフ</a:t>
            </a:r>
            <a:endParaRPr lang="en-US" sz="4400" b="1" dirty="0" smtClean="0">
              <a:solidFill>
                <a:schemeClr val="tx1"/>
              </a:solidFill>
            </a:endParaRPr>
          </a:p>
          <a:p>
            <a:pPr algn="l">
              <a:buFont typeface="Arial" pitchFamily="34" charset="0"/>
              <a:buChar char="•"/>
            </a:pPr>
            <a:r>
              <a:rPr lang="ja-JP" altLang="en-US" sz="4400" b="1" dirty="0" smtClean="0">
                <a:solidFill>
                  <a:schemeClr val="tx1"/>
                </a:solidFill>
              </a:rPr>
              <a:t>検査技師</a:t>
            </a:r>
            <a:endParaRPr lang="en-US" sz="4400" b="1" dirty="0" smtClean="0">
              <a:solidFill>
                <a:schemeClr val="tx1"/>
              </a:solidFill>
            </a:endParaRPr>
          </a:p>
          <a:p>
            <a:pPr algn="l">
              <a:buFont typeface="Arial" pitchFamily="34" charset="0"/>
              <a:buChar char="•"/>
            </a:pPr>
            <a:r>
              <a:rPr lang="ja-JP" altLang="en-US" sz="4400" b="1" dirty="0" smtClean="0">
                <a:solidFill>
                  <a:schemeClr val="tx1"/>
                </a:solidFill>
              </a:rPr>
              <a:t>倫理的監視</a:t>
            </a:r>
            <a:endParaRPr lang="en-US" sz="4400" b="1" dirty="0" smtClean="0">
              <a:solidFill>
                <a:schemeClr val="tx1"/>
              </a:solidFill>
            </a:endParaRPr>
          </a:p>
          <a:p>
            <a:pPr algn="l"/>
            <a:endParaRPr lang="en-US" sz="2800" b="1" dirty="0" smtClean="0">
              <a:solidFill>
                <a:schemeClr val="tx1"/>
              </a:solidFill>
            </a:endParaRPr>
          </a:p>
        </p:txBody>
      </p:sp>
      <p:sp>
        <p:nvSpPr>
          <p:cNvPr id="4" name="Line 4"/>
          <p:cNvSpPr>
            <a:spLocks noChangeShapeType="1"/>
          </p:cNvSpPr>
          <p:nvPr/>
        </p:nvSpPr>
        <p:spPr bwMode="auto">
          <a:xfrm>
            <a:off x="457200" y="18288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470025"/>
          </a:xfrm>
        </p:spPr>
        <p:txBody>
          <a:bodyPr>
            <a:normAutofit/>
          </a:bodyPr>
          <a:lstStyle/>
          <a:p>
            <a:r>
              <a:rPr lang="ja-JP" altLang="en-US" sz="3600" b="1" dirty="0" smtClean="0"/>
              <a:t>バイオバンクの必要条件</a:t>
            </a:r>
            <a:endParaRPr lang="en-US" sz="3600" b="1" dirty="0"/>
          </a:p>
        </p:txBody>
      </p:sp>
      <p:sp>
        <p:nvSpPr>
          <p:cNvPr id="3" name="Subtitle 2"/>
          <p:cNvSpPr>
            <a:spLocks noGrp="1"/>
          </p:cNvSpPr>
          <p:nvPr>
            <p:ph type="subTitle" idx="1"/>
          </p:nvPr>
        </p:nvSpPr>
        <p:spPr>
          <a:xfrm>
            <a:off x="1371600" y="2209801"/>
            <a:ext cx="6400800" cy="4038600"/>
          </a:xfrm>
        </p:spPr>
        <p:txBody>
          <a:bodyPr>
            <a:normAutofit fontScale="85000" lnSpcReduction="20000"/>
          </a:bodyPr>
          <a:lstStyle/>
          <a:p>
            <a:pPr algn="l">
              <a:buFont typeface="Arial" pitchFamily="34" charset="0"/>
              <a:buChar char="•"/>
            </a:pPr>
            <a:r>
              <a:rPr lang="ja-JP" altLang="en-US" sz="3800" b="1" dirty="0" smtClean="0">
                <a:solidFill>
                  <a:schemeClr val="tx1"/>
                </a:solidFill>
              </a:rPr>
              <a:t>記録管理</a:t>
            </a:r>
            <a:r>
              <a:rPr lang="en-US" sz="3800" b="1" dirty="0" smtClean="0">
                <a:solidFill>
                  <a:schemeClr val="tx1"/>
                </a:solidFill>
              </a:rPr>
              <a:t> </a:t>
            </a:r>
          </a:p>
          <a:p>
            <a:pPr lvl="1" algn="l">
              <a:buFont typeface="Arial" pitchFamily="34" charset="0"/>
              <a:buChar char="•"/>
            </a:pPr>
            <a:r>
              <a:rPr lang="ja-JP" altLang="en-US" sz="3100" b="1" dirty="0">
                <a:solidFill>
                  <a:schemeClr val="tx1"/>
                </a:solidFill>
              </a:rPr>
              <a:t>関連データ</a:t>
            </a:r>
            <a:endParaRPr lang="en-US" altLang="ja-JP" sz="3100" b="1" dirty="0">
              <a:solidFill>
                <a:schemeClr val="tx1"/>
              </a:solidFill>
            </a:endParaRPr>
          </a:p>
          <a:p>
            <a:pPr lvl="1" algn="l">
              <a:buFont typeface="Arial" pitchFamily="34" charset="0"/>
              <a:buChar char="•"/>
            </a:pPr>
            <a:r>
              <a:rPr lang="ja-JP" altLang="en-US" sz="3100" b="1" dirty="0">
                <a:solidFill>
                  <a:schemeClr val="tx1"/>
                </a:solidFill>
              </a:rPr>
              <a:t>インフォームド・コンセント</a:t>
            </a:r>
            <a:endParaRPr lang="en-US" altLang="ja-JP" sz="3100" b="1" dirty="0">
              <a:solidFill>
                <a:schemeClr val="tx1"/>
              </a:solidFill>
            </a:endParaRPr>
          </a:p>
          <a:p>
            <a:pPr marL="914400" lvl="4" algn="l">
              <a:buFont typeface="Arial" pitchFamily="34" charset="0"/>
              <a:buChar char="•"/>
            </a:pPr>
            <a:r>
              <a:rPr lang="ja-JP" altLang="en-US" sz="2400" b="1" dirty="0">
                <a:solidFill>
                  <a:schemeClr val="tx1"/>
                </a:solidFill>
              </a:rPr>
              <a:t>検体の使用に関する許可または</a:t>
            </a:r>
            <a:r>
              <a:rPr lang="ja-JP" altLang="en-US" sz="2400" b="1" dirty="0" smtClean="0">
                <a:solidFill>
                  <a:schemeClr val="tx1"/>
                </a:solidFill>
              </a:rPr>
              <a:t>制限</a:t>
            </a:r>
            <a:endParaRPr lang="en-US" sz="2400" b="1" dirty="0" smtClean="0">
              <a:solidFill>
                <a:schemeClr val="tx1"/>
              </a:solidFill>
            </a:endParaRPr>
          </a:p>
          <a:p>
            <a:pPr marL="0" lvl="2" algn="l">
              <a:buFont typeface="Arial" pitchFamily="34" charset="0"/>
              <a:buChar char="•"/>
            </a:pPr>
            <a:r>
              <a:rPr lang="ja-JP" altLang="en-US" sz="3800" b="1" dirty="0" smtClean="0">
                <a:solidFill>
                  <a:schemeClr val="tx1"/>
                </a:solidFill>
              </a:rPr>
              <a:t>温度</a:t>
            </a:r>
            <a:endParaRPr lang="en-US" altLang="ja-JP" sz="3800" b="1" dirty="0" smtClean="0">
              <a:solidFill>
                <a:schemeClr val="tx1"/>
              </a:solidFill>
            </a:endParaRPr>
          </a:p>
          <a:p>
            <a:pPr marL="914400" lvl="4" algn="l">
              <a:buFont typeface="Arial" pitchFamily="34" charset="0"/>
              <a:buChar char="•"/>
            </a:pPr>
            <a:r>
              <a:rPr lang="ja-JP" altLang="en-US" sz="3100" b="1" dirty="0" smtClean="0">
                <a:solidFill>
                  <a:schemeClr val="tx1"/>
                </a:solidFill>
              </a:rPr>
              <a:t>湿度</a:t>
            </a:r>
            <a:endParaRPr lang="en-US" altLang="ja-JP" sz="3100" b="1" dirty="0">
              <a:solidFill>
                <a:schemeClr val="tx1"/>
              </a:solidFill>
            </a:endParaRPr>
          </a:p>
          <a:p>
            <a:pPr marL="914400" lvl="4" algn="l">
              <a:buFont typeface="Arial" pitchFamily="34" charset="0"/>
              <a:buChar char="•"/>
            </a:pPr>
            <a:r>
              <a:rPr lang="ja-JP" altLang="en-US" sz="3100" b="1" dirty="0" smtClean="0">
                <a:solidFill>
                  <a:schemeClr val="tx1"/>
                </a:solidFill>
              </a:rPr>
              <a:t>明暗条件</a:t>
            </a:r>
            <a:endParaRPr lang="en-US" sz="3100" b="1" dirty="0" smtClean="0">
              <a:solidFill>
                <a:schemeClr val="tx1"/>
              </a:solidFill>
            </a:endParaRPr>
          </a:p>
          <a:p>
            <a:pPr algn="l">
              <a:buFont typeface="Arial" pitchFamily="34" charset="0"/>
              <a:buChar char="•"/>
            </a:pPr>
            <a:r>
              <a:rPr lang="ja-JP" altLang="en-US" sz="3800" b="1" dirty="0" smtClean="0">
                <a:solidFill>
                  <a:schemeClr val="tx1"/>
                </a:solidFill>
              </a:rPr>
              <a:t>アクセス制限</a:t>
            </a:r>
            <a:r>
              <a:rPr lang="en-US" sz="3800" b="1" dirty="0" smtClean="0">
                <a:solidFill>
                  <a:schemeClr val="tx1"/>
                </a:solidFill>
              </a:rPr>
              <a:t> </a:t>
            </a:r>
          </a:p>
          <a:p>
            <a:pPr algn="l"/>
            <a:r>
              <a:rPr lang="ja-JP" altLang="en-US" sz="3800" b="1" dirty="0" smtClean="0">
                <a:solidFill>
                  <a:schemeClr val="tx1"/>
                </a:solidFill>
              </a:rPr>
              <a:t>　　</a:t>
            </a:r>
            <a:r>
              <a:rPr lang="ja-JP" altLang="en-US" sz="3100" b="1" dirty="0" smtClean="0">
                <a:solidFill>
                  <a:schemeClr val="tx1"/>
                </a:solidFill>
              </a:rPr>
              <a:t>登録者のみ検体取扱いが可能</a:t>
            </a:r>
            <a:endParaRPr lang="en-US" sz="3100" b="1" dirty="0" smtClean="0">
              <a:solidFill>
                <a:schemeClr val="tx1"/>
              </a:solidFill>
            </a:endParaRPr>
          </a:p>
        </p:txBody>
      </p:sp>
      <p:sp>
        <p:nvSpPr>
          <p:cNvPr id="4" name="Line 4"/>
          <p:cNvSpPr>
            <a:spLocks noChangeShapeType="1"/>
          </p:cNvSpPr>
          <p:nvPr/>
        </p:nvSpPr>
        <p:spPr bwMode="auto">
          <a:xfrm>
            <a:off x="381000" y="18288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470025"/>
          </a:xfrm>
        </p:spPr>
        <p:txBody>
          <a:bodyPr>
            <a:normAutofit/>
          </a:bodyPr>
          <a:lstStyle/>
          <a:p>
            <a:r>
              <a:rPr lang="ja-JP" altLang="en-US" sz="3600" b="1" dirty="0" smtClean="0"/>
              <a:t>秘密保持とプライバシー</a:t>
            </a:r>
            <a:endParaRPr lang="en-US" sz="3600" b="1" dirty="0"/>
          </a:p>
        </p:txBody>
      </p:sp>
      <p:sp>
        <p:nvSpPr>
          <p:cNvPr id="3" name="Subtitle 2"/>
          <p:cNvSpPr>
            <a:spLocks noGrp="1"/>
          </p:cNvSpPr>
          <p:nvPr>
            <p:ph type="subTitle" idx="1"/>
          </p:nvPr>
        </p:nvSpPr>
        <p:spPr>
          <a:xfrm>
            <a:off x="685800" y="2438401"/>
            <a:ext cx="7848600" cy="4038600"/>
          </a:xfrm>
        </p:spPr>
        <p:txBody>
          <a:bodyPr>
            <a:normAutofit/>
          </a:bodyPr>
          <a:lstStyle/>
          <a:p>
            <a:pPr lvl="1" algn="l">
              <a:buFont typeface="Arial" pitchFamily="34" charset="0"/>
              <a:buChar char="•"/>
            </a:pPr>
            <a:r>
              <a:rPr lang="ja-JP" altLang="en-US" sz="2400" b="1" dirty="0" smtClean="0">
                <a:solidFill>
                  <a:srgbClr val="FF0000"/>
                </a:solidFill>
              </a:rPr>
              <a:t>秘密保持</a:t>
            </a:r>
            <a:r>
              <a:rPr lang="en-US" sz="2400" b="1" dirty="0" smtClean="0">
                <a:solidFill>
                  <a:schemeClr val="tx1"/>
                </a:solidFill>
              </a:rPr>
              <a:t>- </a:t>
            </a:r>
            <a:r>
              <a:rPr lang="ja-JP" altLang="en-US" sz="2400" b="1" dirty="0" smtClean="0">
                <a:solidFill>
                  <a:schemeClr val="tx1"/>
                </a:solidFill>
              </a:rPr>
              <a:t>患者が医療従事者に提供する情報は非公開であり、第三者への情報の公開に関する方法や時期は制約されるという医学倫理の原則</a:t>
            </a:r>
            <a:endParaRPr lang="en-US" sz="2400" b="1" dirty="0" smtClean="0">
              <a:solidFill>
                <a:schemeClr val="tx1"/>
              </a:solidFill>
            </a:endParaRPr>
          </a:p>
          <a:p>
            <a:pPr lvl="1" algn="l"/>
            <a:endParaRPr lang="en-US" sz="2400" b="1" dirty="0" smtClean="0">
              <a:solidFill>
                <a:schemeClr val="tx1"/>
              </a:solidFill>
            </a:endParaRPr>
          </a:p>
          <a:p>
            <a:pPr lvl="1" algn="l">
              <a:buFont typeface="Arial" pitchFamily="34" charset="0"/>
              <a:buChar char="•"/>
            </a:pPr>
            <a:r>
              <a:rPr lang="ja-JP" altLang="en-US" sz="2400" b="1" dirty="0" smtClean="0">
                <a:solidFill>
                  <a:srgbClr val="FF0000"/>
                </a:solidFill>
              </a:rPr>
              <a:t>プライバシー</a:t>
            </a:r>
            <a:r>
              <a:rPr lang="en-US" sz="2400" b="1" dirty="0" smtClean="0">
                <a:solidFill>
                  <a:schemeClr val="tx1"/>
                </a:solidFill>
              </a:rPr>
              <a:t>  - </a:t>
            </a:r>
            <a:r>
              <a:rPr lang="ja-JP" altLang="en-US" sz="2400" b="1" dirty="0" smtClean="0">
                <a:solidFill>
                  <a:schemeClr val="tx1"/>
                </a:solidFill>
              </a:rPr>
              <a:t>自身の情報開示の範囲、時期及び詳細さを決める文化的特徴のある概念</a:t>
            </a:r>
            <a:endParaRPr lang="en-US" altLang="ja-JP" sz="2400" b="1" dirty="0">
              <a:solidFill>
                <a:schemeClr val="tx1"/>
              </a:solidFill>
            </a:endParaRPr>
          </a:p>
          <a:p>
            <a:pPr lvl="2" algn="l">
              <a:buFont typeface="Arial" pitchFamily="34" charset="0"/>
              <a:buChar char="•"/>
            </a:pPr>
            <a:r>
              <a:rPr lang="ja-JP" altLang="en-US" sz="2000" b="1" dirty="0" smtClean="0">
                <a:solidFill>
                  <a:schemeClr val="tx1"/>
                </a:solidFill>
              </a:rPr>
              <a:t>身体的</a:t>
            </a:r>
            <a:endParaRPr lang="en-US" sz="2000" b="1" dirty="0" smtClean="0">
              <a:solidFill>
                <a:schemeClr val="tx1"/>
              </a:solidFill>
            </a:endParaRPr>
          </a:p>
          <a:p>
            <a:pPr lvl="2" algn="l">
              <a:buFont typeface="Arial" pitchFamily="34" charset="0"/>
              <a:buChar char="•"/>
            </a:pPr>
            <a:r>
              <a:rPr lang="ja-JP" altLang="en-US" sz="2000" b="1" dirty="0" smtClean="0">
                <a:solidFill>
                  <a:schemeClr val="tx1"/>
                </a:solidFill>
              </a:rPr>
              <a:t>行動的</a:t>
            </a:r>
            <a:endParaRPr lang="en-US" sz="2000" b="1" dirty="0" smtClean="0">
              <a:solidFill>
                <a:schemeClr val="tx1"/>
              </a:solidFill>
            </a:endParaRPr>
          </a:p>
          <a:p>
            <a:pPr lvl="2" algn="l">
              <a:buFont typeface="Arial" pitchFamily="34" charset="0"/>
              <a:buChar char="•"/>
            </a:pPr>
            <a:r>
              <a:rPr lang="ja-JP" altLang="en-US" sz="2000" b="1" dirty="0" smtClean="0">
                <a:solidFill>
                  <a:schemeClr val="tx1"/>
                </a:solidFill>
              </a:rPr>
              <a:t>医学的</a:t>
            </a:r>
            <a:endParaRPr lang="en-US" sz="2000" b="1" dirty="0" smtClean="0">
              <a:solidFill>
                <a:schemeClr val="tx1"/>
              </a:solidFill>
            </a:endParaRPr>
          </a:p>
        </p:txBody>
      </p:sp>
      <p:sp>
        <p:nvSpPr>
          <p:cNvPr id="4" name="Line 4"/>
          <p:cNvSpPr>
            <a:spLocks noChangeShapeType="1"/>
          </p:cNvSpPr>
          <p:nvPr/>
        </p:nvSpPr>
        <p:spPr bwMode="auto">
          <a:xfrm>
            <a:off x="457200" y="18288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4340"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4341"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64870" name="Rectangle 6"/>
          <p:cNvSpPr>
            <a:spLocks noGrp="1" noChangeArrowheads="1"/>
          </p:cNvSpPr>
          <p:nvPr>
            <p:ph type="title"/>
          </p:nvPr>
        </p:nvSpPr>
        <p:spPr>
          <a:xfrm>
            <a:off x="685800" y="685800"/>
            <a:ext cx="7772400" cy="533400"/>
          </a:xfrm>
        </p:spPr>
        <p:txBody>
          <a:bodyPr>
            <a:noAutofit/>
          </a:bodyPr>
          <a:lstStyle/>
          <a:p>
            <a:pPr>
              <a:defRPr/>
            </a:pPr>
            <a:r>
              <a:rPr lang="ja-JP" altLang="en-US" sz="3600" b="1" dirty="0" smtClean="0"/>
              <a:t>検体の身元特定</a:t>
            </a:r>
            <a:r>
              <a:rPr lang="en-US" sz="3600" b="1" dirty="0" smtClean="0"/>
              <a:t> </a:t>
            </a:r>
          </a:p>
        </p:txBody>
      </p:sp>
      <p:sp>
        <p:nvSpPr>
          <p:cNvPr id="14344" name="Line 8"/>
          <p:cNvSpPr>
            <a:spLocks noChangeShapeType="1"/>
          </p:cNvSpPr>
          <p:nvPr/>
        </p:nvSpPr>
        <p:spPr bwMode="auto">
          <a:xfrm>
            <a:off x="457200" y="1447800"/>
            <a:ext cx="8329612" cy="0"/>
          </a:xfrm>
          <a:prstGeom prst="line">
            <a:avLst/>
          </a:prstGeom>
          <a:noFill/>
          <a:ln w="50800">
            <a:solidFill>
              <a:srgbClr val="33CCCC"/>
            </a:solidFill>
            <a:round/>
            <a:headEnd/>
            <a:tailEnd/>
          </a:ln>
        </p:spPr>
        <p:txBody>
          <a:bodyPr wrap="none" anchor="ctr"/>
          <a:lstStyle/>
          <a:p>
            <a:endParaRPr lang="en-US"/>
          </a:p>
        </p:txBody>
      </p:sp>
      <p:sp>
        <p:nvSpPr>
          <p:cNvPr id="14345" name="Rectangle 9"/>
          <p:cNvSpPr>
            <a:spLocks noChangeArrowheads="1"/>
          </p:cNvSpPr>
          <p:nvPr/>
        </p:nvSpPr>
        <p:spPr bwMode="auto">
          <a:xfrm>
            <a:off x="304800" y="1828800"/>
            <a:ext cx="8305800" cy="4572000"/>
          </a:xfrm>
          <a:prstGeom prst="rect">
            <a:avLst/>
          </a:prstGeom>
          <a:noFill/>
          <a:ln w="12700">
            <a:noFill/>
            <a:miter lim="800000"/>
            <a:headEnd/>
            <a:tailEnd/>
          </a:ln>
        </p:spPr>
        <p:txBody>
          <a:bodyPr lIns="90487" tIns="44450" rIns="90487" bIns="44450"/>
          <a:lstStyle/>
          <a:p>
            <a:pPr marL="625475" lvl="2" indent="-336550">
              <a:spcBef>
                <a:spcPct val="20000"/>
              </a:spcBef>
              <a:buClr>
                <a:srgbClr val="33CCCC"/>
              </a:buClr>
              <a:buSzPct val="115000"/>
              <a:buFont typeface="Arial" pitchFamily="34" charset="0"/>
              <a:buChar char="•"/>
            </a:pPr>
            <a:r>
              <a:rPr lang="ja-JP" altLang="en-US" sz="2800" b="1" u="sng" dirty="0" smtClean="0"/>
              <a:t>匿名</a:t>
            </a:r>
            <a:r>
              <a:rPr lang="ja-JP" altLang="en-US" sz="2800" b="1" dirty="0" smtClean="0"/>
              <a:t>（</a:t>
            </a:r>
            <a:r>
              <a:rPr lang="en-US" altLang="ja-JP" sz="2800" b="1" dirty="0" smtClean="0"/>
              <a:t> </a:t>
            </a:r>
            <a:r>
              <a:rPr lang="en-US" altLang="ja-JP" sz="2800" b="1" dirty="0"/>
              <a:t>Anonymous </a:t>
            </a:r>
            <a:r>
              <a:rPr lang="ja-JP" altLang="en-US" sz="2800" b="1" dirty="0" smtClean="0"/>
              <a:t>）</a:t>
            </a:r>
            <a:r>
              <a:rPr lang="en-US" sz="2800" b="1" dirty="0" smtClean="0"/>
              <a:t>- </a:t>
            </a:r>
            <a:r>
              <a:rPr lang="ja-JP" altLang="en-US" sz="2800" b="1" dirty="0" smtClean="0"/>
              <a:t>試料の収集は提供者の身元を明かさずに実施</a:t>
            </a:r>
            <a:endParaRPr lang="en-US" sz="2800" b="1" dirty="0"/>
          </a:p>
          <a:p>
            <a:pPr marL="625475" lvl="2" indent="-336550">
              <a:spcBef>
                <a:spcPct val="20000"/>
              </a:spcBef>
              <a:buClr>
                <a:srgbClr val="33CCCC"/>
              </a:buClr>
              <a:buSzPct val="115000"/>
              <a:buFontTx/>
              <a:buChar char="•"/>
            </a:pPr>
            <a:r>
              <a:rPr lang="ja-JP" altLang="en-US" sz="2800" b="1" u="sng" dirty="0" smtClean="0"/>
              <a:t>匿名化</a:t>
            </a:r>
            <a:r>
              <a:rPr lang="ja-JP" altLang="en-US" sz="2800" b="1" dirty="0" smtClean="0"/>
              <a:t>（</a:t>
            </a:r>
            <a:r>
              <a:rPr lang="en-US" altLang="ja-JP" sz="2800" b="1" dirty="0" smtClean="0"/>
              <a:t> </a:t>
            </a:r>
            <a:r>
              <a:rPr lang="en-US" altLang="ja-JP" sz="2800" b="1" dirty="0" err="1" smtClean="0"/>
              <a:t>Anonymized</a:t>
            </a:r>
            <a:r>
              <a:rPr lang="en-US" altLang="ja-JP" sz="2800" b="1" dirty="0" smtClean="0"/>
              <a:t> </a:t>
            </a:r>
            <a:r>
              <a:rPr lang="ja-JP" altLang="en-US" sz="2800" b="1" dirty="0" smtClean="0"/>
              <a:t>）</a:t>
            </a:r>
            <a:r>
              <a:rPr lang="en-US" sz="2800" b="1" dirty="0" smtClean="0"/>
              <a:t> –</a:t>
            </a:r>
            <a:r>
              <a:rPr lang="ja-JP" altLang="en-US" sz="2800" b="1" dirty="0" smtClean="0"/>
              <a:t>試料の収集は身元のわかる提供者より行ったが、身元の情報は削除</a:t>
            </a:r>
            <a:endParaRPr lang="en-US" b="1" dirty="0"/>
          </a:p>
          <a:p>
            <a:pPr marL="625475" lvl="2" indent="-336550">
              <a:spcBef>
                <a:spcPct val="20000"/>
              </a:spcBef>
              <a:buClr>
                <a:srgbClr val="33CCCC"/>
              </a:buClr>
              <a:buSzPct val="115000"/>
              <a:buFontTx/>
              <a:buChar char="•"/>
            </a:pPr>
            <a:r>
              <a:rPr lang="ja-JP" altLang="en-US" sz="2800" b="1" u="sng" dirty="0" smtClean="0"/>
              <a:t>コード化</a:t>
            </a:r>
            <a:r>
              <a:rPr lang="ja-JP" altLang="en-US" sz="2800" b="1" dirty="0" smtClean="0"/>
              <a:t>（</a:t>
            </a:r>
            <a:r>
              <a:rPr lang="en-US" altLang="ja-JP" sz="2800" b="1" dirty="0"/>
              <a:t> Linked </a:t>
            </a:r>
            <a:r>
              <a:rPr lang="ja-JP" altLang="en-US" sz="2800" b="1" dirty="0" smtClean="0"/>
              <a:t>）</a:t>
            </a:r>
            <a:r>
              <a:rPr lang="en-US" sz="2800" b="1" dirty="0" smtClean="0"/>
              <a:t> –</a:t>
            </a:r>
            <a:r>
              <a:rPr lang="ja-JP" altLang="en-US" sz="2800" b="1" dirty="0" smtClean="0"/>
              <a:t>試料に簡単には解読できない固有の識別コードがついている</a:t>
            </a:r>
            <a:endParaRPr lang="en-US" altLang="ja-JP" sz="2800" b="1" dirty="0" smtClean="0"/>
          </a:p>
          <a:p>
            <a:pPr marL="625475" lvl="2" indent="-336550">
              <a:spcBef>
                <a:spcPct val="20000"/>
              </a:spcBef>
              <a:buClr>
                <a:srgbClr val="33CCCC"/>
              </a:buClr>
              <a:buSzPct val="115000"/>
              <a:buFontTx/>
              <a:buChar char="•"/>
            </a:pPr>
            <a:r>
              <a:rPr lang="ja-JP" altLang="en-US" sz="2800" b="1" u="sng" dirty="0" smtClean="0"/>
              <a:t>特定</a:t>
            </a:r>
            <a:r>
              <a:rPr lang="ja-JP" altLang="en-US" sz="2800" b="1" dirty="0" smtClean="0"/>
              <a:t>（</a:t>
            </a:r>
            <a:r>
              <a:rPr lang="en-US" altLang="ja-JP" sz="2800" b="1" dirty="0"/>
              <a:t> Identified </a:t>
            </a:r>
            <a:r>
              <a:rPr lang="ja-JP" altLang="en-US" sz="2800" b="1" dirty="0" smtClean="0"/>
              <a:t>）</a:t>
            </a:r>
            <a:r>
              <a:rPr lang="en-US" sz="2800" b="1" dirty="0" smtClean="0"/>
              <a:t>–</a:t>
            </a:r>
            <a:r>
              <a:rPr lang="ja-JP" altLang="en-US" sz="2800" b="1" dirty="0" smtClean="0"/>
              <a:t>試料に一般的に識別できるコード（名前、病院番号）がついている</a:t>
            </a:r>
            <a:endParaRPr lang="en-US" sz="2800" b="1" dirty="0"/>
          </a:p>
          <a:p>
            <a:pPr marL="342900" indent="-342900"/>
            <a:r>
              <a:rPr lang="en-US" b="1" dirty="0"/>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17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7172"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173"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7286" name="Rectangle 6"/>
          <p:cNvSpPr>
            <a:spLocks noGrp="1" noChangeArrowheads="1"/>
          </p:cNvSpPr>
          <p:nvPr>
            <p:ph type="title"/>
          </p:nvPr>
        </p:nvSpPr>
        <p:spPr>
          <a:xfrm>
            <a:off x="304800" y="457200"/>
            <a:ext cx="8610600" cy="990600"/>
          </a:xfrm>
        </p:spPr>
        <p:txBody>
          <a:bodyPr>
            <a:normAutofit/>
          </a:bodyPr>
          <a:lstStyle/>
          <a:p>
            <a:pPr>
              <a:defRPr/>
            </a:pPr>
            <a:r>
              <a:rPr lang="ja-JP" altLang="en-US" sz="4000" b="1" dirty="0" smtClean="0"/>
              <a:t>オーダーメイドな（精密な）分子医学</a:t>
            </a:r>
            <a:endParaRPr lang="en-US" sz="4000" b="1" dirty="0" smtClean="0"/>
          </a:p>
        </p:txBody>
      </p:sp>
      <p:sp>
        <p:nvSpPr>
          <p:cNvPr id="7175" name="Rectangle 7"/>
          <p:cNvSpPr>
            <a:spLocks noGrp="1" noChangeArrowheads="1"/>
          </p:cNvSpPr>
          <p:nvPr>
            <p:ph type="body" idx="1"/>
          </p:nvPr>
        </p:nvSpPr>
        <p:spPr>
          <a:xfrm>
            <a:off x="609600" y="1905000"/>
            <a:ext cx="8534400" cy="4572000"/>
          </a:xfrm>
          <a:noFill/>
        </p:spPr>
        <p:txBody>
          <a:bodyPr/>
          <a:lstStyle/>
          <a:p>
            <a:pPr>
              <a:lnSpc>
                <a:spcPct val="90000"/>
              </a:lnSpc>
              <a:buClr>
                <a:srgbClr val="33CCCC"/>
              </a:buClr>
              <a:buSzPct val="115000"/>
            </a:pPr>
            <a:r>
              <a:rPr lang="ja-JP" altLang="en-US" b="1" dirty="0" smtClean="0"/>
              <a:t>人々の期待</a:t>
            </a:r>
            <a:endParaRPr lang="en-US" b="1" dirty="0" smtClean="0"/>
          </a:p>
          <a:p>
            <a:pPr lvl="1">
              <a:lnSpc>
                <a:spcPct val="90000"/>
              </a:lnSpc>
              <a:buClr>
                <a:srgbClr val="33CCCC"/>
              </a:buClr>
              <a:buSzPct val="115000"/>
            </a:pPr>
            <a:r>
              <a:rPr lang="ja-JP" altLang="en-US" sz="3200" b="1" dirty="0" smtClean="0"/>
              <a:t>医療の向上</a:t>
            </a:r>
            <a:endParaRPr lang="en-US" sz="3200" b="1" dirty="0" smtClean="0"/>
          </a:p>
          <a:p>
            <a:pPr lvl="1">
              <a:lnSpc>
                <a:spcPct val="90000"/>
              </a:lnSpc>
              <a:buClr>
                <a:srgbClr val="33CCCC"/>
              </a:buClr>
              <a:buSzPct val="115000"/>
            </a:pPr>
            <a:r>
              <a:rPr lang="ja-JP" altLang="en-US" sz="3200" b="1" dirty="0" smtClean="0"/>
              <a:t>オーダーメイドな医療</a:t>
            </a:r>
            <a:endParaRPr lang="en-US" sz="3200" b="1" dirty="0" smtClean="0"/>
          </a:p>
          <a:p>
            <a:pPr>
              <a:lnSpc>
                <a:spcPct val="90000"/>
              </a:lnSpc>
              <a:buClr>
                <a:srgbClr val="33CCCC"/>
              </a:buClr>
              <a:buSzPct val="115000"/>
            </a:pPr>
            <a:r>
              <a:rPr lang="ja-JP" altLang="en-US" b="1" dirty="0" smtClean="0"/>
              <a:t>人々の不安</a:t>
            </a:r>
            <a:endParaRPr lang="en-US" b="1" dirty="0" smtClean="0"/>
          </a:p>
          <a:p>
            <a:pPr lvl="1">
              <a:lnSpc>
                <a:spcPct val="90000"/>
              </a:lnSpc>
              <a:buClr>
                <a:srgbClr val="33CCCC"/>
              </a:buClr>
              <a:buSzPct val="115000"/>
            </a:pPr>
            <a:r>
              <a:rPr lang="ja-JP" altLang="en-US" sz="3200" b="1" dirty="0" smtClean="0"/>
              <a:t>プライバシーの喪失</a:t>
            </a:r>
            <a:endParaRPr lang="en-US" sz="3200" b="1" dirty="0" smtClean="0"/>
          </a:p>
          <a:p>
            <a:pPr lvl="1">
              <a:lnSpc>
                <a:spcPct val="90000"/>
              </a:lnSpc>
              <a:buClr>
                <a:srgbClr val="33CCCC"/>
              </a:buClr>
              <a:buSzPct val="115000"/>
            </a:pPr>
            <a:r>
              <a:rPr lang="ja-JP" altLang="en-US" sz="3200" b="1" dirty="0" smtClean="0"/>
              <a:t>失業</a:t>
            </a:r>
            <a:r>
              <a:rPr lang="en-US" sz="3200" b="1" dirty="0" smtClean="0"/>
              <a:t> </a:t>
            </a:r>
          </a:p>
          <a:p>
            <a:pPr lvl="1">
              <a:lnSpc>
                <a:spcPct val="90000"/>
              </a:lnSpc>
              <a:buClr>
                <a:srgbClr val="33CCCC"/>
              </a:buClr>
              <a:buSzPct val="115000"/>
            </a:pPr>
            <a:r>
              <a:rPr lang="ja-JP" altLang="en-US" sz="3200" b="1" dirty="0" smtClean="0"/>
              <a:t>保険の損失</a:t>
            </a:r>
            <a:endParaRPr lang="en-US" sz="3200" b="1" dirty="0" smtClean="0"/>
          </a:p>
          <a:p>
            <a:pPr lvl="1">
              <a:lnSpc>
                <a:spcPct val="90000"/>
              </a:lnSpc>
              <a:buClr>
                <a:srgbClr val="33CCCC"/>
              </a:buClr>
              <a:buSzPct val="115000"/>
            </a:pPr>
            <a:r>
              <a:rPr lang="ja-JP" altLang="en-US" sz="3200" b="1" dirty="0" smtClean="0"/>
              <a:t>社会的非難</a:t>
            </a:r>
            <a:endParaRPr lang="en-US" sz="3200" b="1" dirty="0" smtClean="0"/>
          </a:p>
          <a:p>
            <a:pPr lvl="1">
              <a:lnSpc>
                <a:spcPct val="90000"/>
              </a:lnSpc>
              <a:buClr>
                <a:srgbClr val="33CCCC"/>
              </a:buClr>
              <a:buSzPct val="115000"/>
            </a:pPr>
            <a:endParaRPr lang="en-US" b="1" dirty="0" smtClean="0">
              <a:solidFill>
                <a:schemeClr val="tx2"/>
              </a:solidFill>
            </a:endParaRPr>
          </a:p>
        </p:txBody>
      </p:sp>
      <p:sp>
        <p:nvSpPr>
          <p:cNvPr id="7176" name="Line 8"/>
          <p:cNvSpPr>
            <a:spLocks noChangeShapeType="1"/>
          </p:cNvSpPr>
          <p:nvPr/>
        </p:nvSpPr>
        <p:spPr bwMode="auto">
          <a:xfrm>
            <a:off x="457200" y="1524000"/>
            <a:ext cx="8329613" cy="0"/>
          </a:xfrm>
          <a:prstGeom prst="line">
            <a:avLst/>
          </a:prstGeom>
          <a:noFill/>
          <a:ln w="50800">
            <a:solidFill>
              <a:srgbClr val="33CCCC"/>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382000" cy="1143000"/>
          </a:xfrm>
        </p:spPr>
        <p:txBody>
          <a:bodyPr/>
          <a:lstStyle/>
          <a:p>
            <a:r>
              <a:rPr lang="ja-JP" altLang="en-US" b="1" dirty="0" smtClean="0"/>
              <a:t>騒がれる理由</a:t>
            </a:r>
            <a:endParaRPr lang="en-US" b="1" dirty="0" smtClean="0"/>
          </a:p>
        </p:txBody>
      </p:sp>
      <p:sp>
        <p:nvSpPr>
          <p:cNvPr id="10243" name="Rectangle 3"/>
          <p:cNvSpPr>
            <a:spLocks noGrp="1" noChangeArrowheads="1"/>
          </p:cNvSpPr>
          <p:nvPr>
            <p:ph type="body" idx="1"/>
          </p:nvPr>
        </p:nvSpPr>
        <p:spPr/>
        <p:txBody>
          <a:bodyPr>
            <a:normAutofit/>
          </a:bodyPr>
          <a:lstStyle/>
          <a:p>
            <a:pPr>
              <a:buClr>
                <a:srgbClr val="00B0F0"/>
              </a:buClr>
            </a:pPr>
            <a:r>
              <a:rPr lang="ja-JP" altLang="en-US" b="1" dirty="0" smtClean="0"/>
              <a:t>被験者及び患者の悪用が知られている</a:t>
            </a:r>
            <a:endParaRPr lang="en-US" b="1" dirty="0" smtClean="0"/>
          </a:p>
          <a:p>
            <a:pPr>
              <a:buClr>
                <a:srgbClr val="00B0F0"/>
              </a:buClr>
            </a:pPr>
            <a:r>
              <a:rPr lang="ja-JP" altLang="en-US" b="1" dirty="0" smtClean="0"/>
              <a:t>ナシ族の事例</a:t>
            </a:r>
            <a:endParaRPr lang="en-US" b="1" dirty="0" smtClean="0"/>
          </a:p>
          <a:p>
            <a:pPr>
              <a:buClr>
                <a:srgbClr val="00B0F0"/>
              </a:buClr>
            </a:pPr>
            <a:r>
              <a:rPr lang="ja-JP" altLang="en-US" b="1" dirty="0" smtClean="0"/>
              <a:t>放射線実験（米国）</a:t>
            </a:r>
            <a:endParaRPr lang="en-US" b="1" dirty="0" smtClean="0"/>
          </a:p>
          <a:p>
            <a:pPr>
              <a:buClr>
                <a:srgbClr val="00B0F0"/>
              </a:buClr>
            </a:pPr>
            <a:r>
              <a:rPr lang="ja-JP" altLang="en-US" b="1" dirty="0" smtClean="0"/>
              <a:t>タスキギー梅毒研究</a:t>
            </a:r>
            <a:endParaRPr lang="en-US" b="1" dirty="0" smtClean="0"/>
          </a:p>
          <a:p>
            <a:pPr>
              <a:buClr>
                <a:srgbClr val="00B0F0"/>
              </a:buClr>
            </a:pPr>
            <a:r>
              <a:rPr lang="ja-JP" altLang="en-US" b="1" dirty="0" smtClean="0"/>
              <a:t>囚人及び精神障害者の利用</a:t>
            </a:r>
            <a:endParaRPr lang="en-US" b="1" dirty="0" smtClean="0"/>
          </a:p>
          <a:p>
            <a:pPr lvl="1"/>
            <a:endParaRPr lang="en-US" dirty="0" smtClean="0">
              <a:solidFill>
                <a:schemeClr val="tx2"/>
              </a:solidFill>
            </a:endParaRPr>
          </a:p>
          <a:p>
            <a:pPr lvl="1"/>
            <a:endParaRPr lang="en-US" dirty="0" smtClean="0"/>
          </a:p>
        </p:txBody>
      </p:sp>
      <p:sp>
        <p:nvSpPr>
          <p:cNvPr id="10244" name="Line 4"/>
          <p:cNvSpPr>
            <a:spLocks noChangeShapeType="1"/>
          </p:cNvSpPr>
          <p:nvPr/>
        </p:nvSpPr>
        <p:spPr bwMode="auto">
          <a:xfrm>
            <a:off x="609601" y="1371600"/>
            <a:ext cx="8329612" cy="0"/>
          </a:xfrm>
          <a:prstGeom prst="line">
            <a:avLst/>
          </a:prstGeom>
          <a:noFill/>
          <a:ln w="50800">
            <a:solidFill>
              <a:srgbClr val="33CCC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1"/>
            <a:ext cx="8534400" cy="1470025"/>
          </a:xfrm>
        </p:spPr>
        <p:txBody>
          <a:bodyPr>
            <a:normAutofit fontScale="90000"/>
          </a:bodyPr>
          <a:lstStyle/>
          <a:p>
            <a:r>
              <a:rPr lang="ja-JP" altLang="en-US" sz="3600" b="1" dirty="0" smtClean="0"/>
              <a:t>生物医学研究とバイオバンク</a:t>
            </a:r>
            <a:r>
              <a:rPr lang="en-US" sz="3600" b="1" dirty="0" smtClean="0"/>
              <a:t>:</a:t>
            </a:r>
            <a:br>
              <a:rPr lang="en-US" sz="3600" b="1" dirty="0" smtClean="0"/>
            </a:br>
            <a:r>
              <a:rPr lang="ja-JP" altLang="en-US" sz="3600" b="1" dirty="0" smtClean="0">
                <a:solidFill>
                  <a:srgbClr val="FF0000"/>
                </a:solidFill>
              </a:rPr>
              <a:t>トランスレーショナル・リサーチにより</a:t>
            </a:r>
            <a:r>
              <a:rPr lang="en-US" altLang="ja-JP" sz="3600" b="1" dirty="0" smtClean="0">
                <a:solidFill>
                  <a:srgbClr val="FF0000"/>
                </a:solidFill>
              </a:rPr>
              <a:t/>
            </a:r>
            <a:br>
              <a:rPr lang="en-US" altLang="ja-JP" sz="3600" b="1" dirty="0" smtClean="0">
                <a:solidFill>
                  <a:srgbClr val="FF0000"/>
                </a:solidFill>
              </a:rPr>
            </a:br>
            <a:r>
              <a:rPr lang="ja-JP" altLang="en-US" sz="3600" b="1" dirty="0" smtClean="0">
                <a:solidFill>
                  <a:srgbClr val="FF0000"/>
                </a:solidFill>
              </a:rPr>
              <a:t>実験室から患者のベッドへ</a:t>
            </a:r>
            <a:endParaRPr lang="en-US" sz="3600" b="1" dirty="0">
              <a:solidFill>
                <a:srgbClr val="FF0000"/>
              </a:solidFill>
            </a:endParaRPr>
          </a:p>
        </p:txBody>
      </p:sp>
      <p:sp>
        <p:nvSpPr>
          <p:cNvPr id="3" name="Subtitle 2"/>
          <p:cNvSpPr>
            <a:spLocks noGrp="1"/>
          </p:cNvSpPr>
          <p:nvPr>
            <p:ph type="subTitle" idx="1"/>
          </p:nvPr>
        </p:nvSpPr>
        <p:spPr>
          <a:xfrm>
            <a:off x="1524000" y="2971800"/>
            <a:ext cx="6400800" cy="2971800"/>
          </a:xfrm>
        </p:spPr>
        <p:txBody>
          <a:bodyPr>
            <a:normAutofit/>
          </a:bodyPr>
          <a:lstStyle/>
          <a:p>
            <a:pPr algn="l">
              <a:buFont typeface="Arial" pitchFamily="34" charset="0"/>
              <a:buChar char="•"/>
            </a:pPr>
            <a:r>
              <a:rPr lang="ja-JP" altLang="en-US" sz="2800" b="1" dirty="0" smtClean="0">
                <a:solidFill>
                  <a:schemeClr val="tx1"/>
                </a:solidFill>
              </a:rPr>
              <a:t>知識の高まり</a:t>
            </a:r>
            <a:endParaRPr lang="en-US" sz="2800" b="1" dirty="0" smtClean="0">
              <a:solidFill>
                <a:schemeClr val="tx1"/>
              </a:solidFill>
            </a:endParaRPr>
          </a:p>
          <a:p>
            <a:pPr algn="l">
              <a:buFont typeface="Arial" pitchFamily="34" charset="0"/>
              <a:buChar char="•"/>
            </a:pPr>
            <a:r>
              <a:rPr lang="ja-JP" altLang="en-US" sz="2800" b="1" dirty="0" smtClean="0">
                <a:solidFill>
                  <a:schemeClr val="tx1"/>
                </a:solidFill>
              </a:rPr>
              <a:t>生物学的プロセスの理解</a:t>
            </a:r>
            <a:endParaRPr lang="en-US" sz="2800" b="1" dirty="0" smtClean="0">
              <a:solidFill>
                <a:schemeClr val="tx1"/>
              </a:solidFill>
            </a:endParaRPr>
          </a:p>
          <a:p>
            <a:pPr algn="l">
              <a:buFont typeface="Arial" pitchFamily="34" charset="0"/>
              <a:buChar char="•"/>
            </a:pPr>
            <a:r>
              <a:rPr lang="ja-JP" altLang="en-US" sz="2800" b="1" dirty="0" smtClean="0">
                <a:solidFill>
                  <a:schemeClr val="tx1"/>
                </a:solidFill>
              </a:rPr>
              <a:t>公衆衛生の向上</a:t>
            </a:r>
            <a:r>
              <a:rPr lang="en-US" sz="2800" b="1" dirty="0" smtClean="0">
                <a:solidFill>
                  <a:schemeClr val="tx1"/>
                </a:solidFill>
              </a:rPr>
              <a:t> </a:t>
            </a:r>
          </a:p>
          <a:p>
            <a:pPr lvl="1" algn="l">
              <a:buFont typeface="Arial" pitchFamily="34" charset="0"/>
              <a:buChar char="•"/>
            </a:pPr>
            <a:r>
              <a:rPr lang="ja-JP" altLang="en-US" sz="2400" b="1" dirty="0" smtClean="0">
                <a:solidFill>
                  <a:schemeClr val="tx1"/>
                </a:solidFill>
              </a:rPr>
              <a:t>新たな診断検査</a:t>
            </a:r>
            <a:endParaRPr lang="en-US" sz="2400" b="1" dirty="0" smtClean="0">
              <a:solidFill>
                <a:schemeClr val="tx1"/>
              </a:solidFill>
            </a:endParaRPr>
          </a:p>
          <a:p>
            <a:pPr lvl="1" algn="l">
              <a:buFont typeface="Arial" pitchFamily="34" charset="0"/>
              <a:buChar char="•"/>
            </a:pPr>
            <a:r>
              <a:rPr lang="ja-JP" altLang="en-US" sz="2400" b="1" dirty="0" smtClean="0">
                <a:solidFill>
                  <a:schemeClr val="tx1"/>
                </a:solidFill>
              </a:rPr>
              <a:t>新たな予後検査</a:t>
            </a:r>
            <a:endParaRPr lang="en-US" sz="2400" b="1" dirty="0" smtClean="0">
              <a:solidFill>
                <a:schemeClr val="tx1"/>
              </a:solidFill>
            </a:endParaRPr>
          </a:p>
          <a:p>
            <a:pPr lvl="1" algn="l">
              <a:buFont typeface="Arial" pitchFamily="34" charset="0"/>
              <a:buChar char="•"/>
            </a:pPr>
            <a:r>
              <a:rPr lang="ja-JP" altLang="en-US" sz="2400" b="1" dirty="0" smtClean="0">
                <a:solidFill>
                  <a:schemeClr val="tx1"/>
                </a:solidFill>
              </a:rPr>
              <a:t>新たなまたは改善された治療</a:t>
            </a:r>
            <a:endParaRPr lang="en-US" sz="2400" b="1" dirty="0" smtClean="0">
              <a:solidFill>
                <a:schemeClr val="tx1"/>
              </a:solidFill>
            </a:endParaRPr>
          </a:p>
          <a:p>
            <a:pPr lvl="1" algn="l">
              <a:buFont typeface="Arial" pitchFamily="34" charset="0"/>
              <a:buChar char="•"/>
            </a:pPr>
            <a:endParaRPr lang="en-US" sz="2400" b="1" dirty="0" smtClean="0">
              <a:solidFill>
                <a:schemeClr val="tx1"/>
              </a:solidFill>
            </a:endParaRPr>
          </a:p>
          <a:p>
            <a:pPr lvl="1" algn="l"/>
            <a:endParaRPr lang="en-US" sz="2400" b="1" dirty="0" smtClean="0">
              <a:solidFill>
                <a:schemeClr val="tx1"/>
              </a:solidFill>
            </a:endParaRPr>
          </a:p>
        </p:txBody>
      </p:sp>
      <p:sp>
        <p:nvSpPr>
          <p:cNvPr id="4" name="Line 4"/>
          <p:cNvSpPr>
            <a:spLocks noChangeShapeType="1"/>
          </p:cNvSpPr>
          <p:nvPr/>
        </p:nvSpPr>
        <p:spPr bwMode="auto">
          <a:xfrm>
            <a:off x="381000" y="25908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470025"/>
          </a:xfrm>
        </p:spPr>
        <p:txBody>
          <a:bodyPr>
            <a:normAutofit/>
          </a:bodyPr>
          <a:lstStyle/>
          <a:p>
            <a:r>
              <a:rPr lang="ja-JP" altLang="en-US" sz="3600" b="1" dirty="0" smtClean="0"/>
              <a:t>分子医学の時代</a:t>
            </a:r>
            <a:endParaRPr lang="en-US" sz="3600" b="1" dirty="0"/>
          </a:p>
        </p:txBody>
      </p:sp>
      <p:sp>
        <p:nvSpPr>
          <p:cNvPr id="3" name="Subtitle 2"/>
          <p:cNvSpPr>
            <a:spLocks noGrp="1"/>
          </p:cNvSpPr>
          <p:nvPr>
            <p:ph type="subTitle" idx="1"/>
          </p:nvPr>
        </p:nvSpPr>
        <p:spPr>
          <a:xfrm>
            <a:off x="533400" y="2743200"/>
            <a:ext cx="8153400" cy="3200400"/>
          </a:xfrm>
        </p:spPr>
        <p:txBody>
          <a:bodyPr>
            <a:normAutofit/>
          </a:bodyPr>
          <a:lstStyle/>
          <a:p>
            <a:r>
              <a:rPr lang="ja-JP" altLang="en-US" sz="2800" b="1" dirty="0" smtClean="0">
                <a:solidFill>
                  <a:schemeClr val="tx1"/>
                </a:solidFill>
              </a:rPr>
              <a:t>医療</a:t>
            </a:r>
            <a:r>
              <a:rPr lang="ja-JP" altLang="en-US" sz="2800" b="1" dirty="0">
                <a:solidFill>
                  <a:schemeClr val="tx1"/>
                </a:solidFill>
              </a:rPr>
              <a:t>行為</a:t>
            </a:r>
            <a:r>
              <a:rPr lang="ja-JP" altLang="en-US" sz="2800" b="1" dirty="0" smtClean="0">
                <a:solidFill>
                  <a:schemeClr val="tx1"/>
                </a:solidFill>
              </a:rPr>
              <a:t>の変革とそれに伴う人々の不安や期待</a:t>
            </a:r>
            <a:endParaRPr lang="en-US" altLang="ja-JP" sz="2800" b="1" dirty="0" smtClean="0">
              <a:solidFill>
                <a:schemeClr val="tx1"/>
              </a:solidFill>
            </a:endParaRPr>
          </a:p>
          <a:p>
            <a:endParaRPr lang="en-US" altLang="ja-JP" sz="2800" b="1" dirty="0">
              <a:solidFill>
                <a:schemeClr val="tx1"/>
              </a:solidFill>
            </a:endParaRPr>
          </a:p>
          <a:p>
            <a:pPr>
              <a:buFont typeface="Arial" pitchFamily="34" charset="0"/>
              <a:buChar char="•"/>
            </a:pPr>
            <a:r>
              <a:rPr lang="ja-JP" altLang="en-US" sz="2800" b="1" dirty="0" smtClean="0">
                <a:solidFill>
                  <a:srgbClr val="FF0000"/>
                </a:solidFill>
              </a:rPr>
              <a:t>分子技術</a:t>
            </a:r>
            <a:endParaRPr lang="en-US" altLang="ja-JP" sz="2800" b="1" dirty="0" smtClean="0">
              <a:solidFill>
                <a:srgbClr val="FF0000"/>
              </a:solidFill>
            </a:endParaRPr>
          </a:p>
          <a:p>
            <a:pPr>
              <a:buFont typeface="Arial" pitchFamily="34" charset="0"/>
              <a:buChar char="•"/>
            </a:pPr>
            <a:r>
              <a:rPr lang="ja-JP" altLang="en-US" sz="2800" b="1" dirty="0" smtClean="0">
                <a:solidFill>
                  <a:srgbClr val="FF0000"/>
                </a:solidFill>
              </a:rPr>
              <a:t>ヒトゲノムプロジェクト</a:t>
            </a:r>
            <a:endParaRPr lang="en-US" sz="2800" b="1" dirty="0" smtClean="0">
              <a:solidFill>
                <a:srgbClr val="FF0000"/>
              </a:solidFill>
            </a:endParaRPr>
          </a:p>
          <a:p>
            <a:pPr>
              <a:buFont typeface="Arial" pitchFamily="34" charset="0"/>
              <a:buChar char="•"/>
            </a:pPr>
            <a:r>
              <a:rPr lang="ja-JP" altLang="en-US" sz="2800" b="1" dirty="0" smtClean="0">
                <a:solidFill>
                  <a:srgbClr val="FF0000"/>
                </a:solidFill>
              </a:rPr>
              <a:t>情報技術</a:t>
            </a:r>
            <a:endParaRPr lang="en-US" sz="2800" b="1" dirty="0" smtClean="0">
              <a:solidFill>
                <a:srgbClr val="FF0000"/>
              </a:solidFill>
            </a:endParaRPr>
          </a:p>
          <a:p>
            <a:endParaRPr lang="en-US" sz="2800" b="1" dirty="0">
              <a:solidFill>
                <a:schemeClr val="tx1"/>
              </a:solidFill>
            </a:endParaRPr>
          </a:p>
        </p:txBody>
      </p:sp>
      <p:sp>
        <p:nvSpPr>
          <p:cNvPr id="4" name="Line 4"/>
          <p:cNvSpPr>
            <a:spLocks noChangeShapeType="1"/>
          </p:cNvSpPr>
          <p:nvPr/>
        </p:nvSpPr>
        <p:spPr bwMode="auto">
          <a:xfrm>
            <a:off x="381000" y="22860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ja-JP" altLang="en-US" dirty="0" smtClean="0">
                <a:solidFill>
                  <a:schemeClr val="tx2"/>
                </a:solidFill>
              </a:rPr>
              <a:t>バイオバンクと臨床研究</a:t>
            </a:r>
            <a:endParaRPr lang="en-US" dirty="0">
              <a:solidFill>
                <a:schemeClr val="tx2"/>
              </a:solidFill>
            </a:endParaRPr>
          </a:p>
        </p:txBody>
      </p:sp>
      <p:sp>
        <p:nvSpPr>
          <p:cNvPr id="3" name="Slide Number Placeholder 2"/>
          <p:cNvSpPr>
            <a:spLocks noGrp="1"/>
          </p:cNvSpPr>
          <p:nvPr>
            <p:ph type="sldNum" sz="quarter" idx="10"/>
          </p:nvPr>
        </p:nvSpPr>
        <p:spPr/>
        <p:txBody>
          <a:bodyPr/>
          <a:lstStyle/>
          <a:p>
            <a:fld id="{2E1007EE-FC3C-4BEE-B732-08880EA6211A}" type="slidenum">
              <a:rPr lang="en-US" smtClean="0">
                <a:solidFill>
                  <a:srgbClr val="000000">
                    <a:lumMod val="65000"/>
                    <a:lumOff val="35000"/>
                  </a:srgbClr>
                </a:solidFill>
              </a:rPr>
              <a:pPr/>
              <a:t>20</a:t>
            </a:fld>
            <a:endParaRPr lang="en-US">
              <a:solidFill>
                <a:srgbClr val="000000">
                  <a:lumMod val="65000"/>
                  <a:lumOff val="35000"/>
                </a:srgbClr>
              </a:solidFill>
            </a:endParaRPr>
          </a:p>
        </p:txBody>
      </p:sp>
      <p:sp>
        <p:nvSpPr>
          <p:cNvPr id="4" name="Rectangle 3"/>
          <p:cNvSpPr/>
          <p:nvPr/>
        </p:nvSpPr>
        <p:spPr bwMode="auto">
          <a:xfrm>
            <a:off x="228600" y="1357554"/>
            <a:ext cx="2057400" cy="485293"/>
          </a:xfrm>
          <a:prstGeom prst="rect">
            <a:avLst/>
          </a:prstGeom>
          <a:solidFill>
            <a:srgbClr val="6DCFF6"/>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l" defTabSz="914400" rtl="0" eaLnBrk="0" fontAlgn="base" latinLnBrk="0" hangingPunct="0">
              <a:spcBef>
                <a:spcPts val="600"/>
              </a:spcBef>
              <a:spcAft>
                <a:spcPct val="0"/>
              </a:spcAft>
              <a:buClrTx/>
              <a:buSzTx/>
              <a:buFontTx/>
              <a:buNone/>
              <a:tabLst/>
            </a:pPr>
            <a:r>
              <a:rPr lang="ja-JP" altLang="en-US" sz="1500" b="1" dirty="0" smtClean="0">
                <a:solidFill>
                  <a:schemeClr val="tx2"/>
                </a:solidFill>
              </a:rPr>
              <a:t>健康政策研究</a:t>
            </a:r>
            <a:endParaRPr lang="en-US" sz="1500" b="1" dirty="0" smtClean="0">
              <a:solidFill>
                <a:schemeClr val="tx2"/>
              </a:solidFill>
            </a:endParaRPr>
          </a:p>
        </p:txBody>
      </p:sp>
      <p:sp>
        <p:nvSpPr>
          <p:cNvPr id="7" name="Rectangle 6"/>
          <p:cNvSpPr/>
          <p:nvPr/>
        </p:nvSpPr>
        <p:spPr bwMode="auto">
          <a:xfrm>
            <a:off x="2438400" y="1357553"/>
            <a:ext cx="2057400" cy="485293"/>
          </a:xfrm>
          <a:prstGeom prst="rect">
            <a:avLst/>
          </a:prstGeom>
          <a:solidFill>
            <a:srgbClr val="6DCFF6"/>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ja-JP" altLang="en-US" sz="1500" b="1" dirty="0" smtClean="0">
                <a:solidFill>
                  <a:schemeClr val="tx2"/>
                </a:solidFill>
              </a:rPr>
              <a:t>医療効果研究</a:t>
            </a:r>
            <a:endParaRPr lang="en-US" sz="1500" b="1" dirty="0" smtClean="0">
              <a:solidFill>
                <a:schemeClr val="tx2"/>
              </a:solidFill>
            </a:endParaRPr>
          </a:p>
        </p:txBody>
      </p:sp>
      <p:sp>
        <p:nvSpPr>
          <p:cNvPr id="8" name="Rectangle 7"/>
          <p:cNvSpPr/>
          <p:nvPr/>
        </p:nvSpPr>
        <p:spPr bwMode="auto">
          <a:xfrm>
            <a:off x="4648200" y="1357554"/>
            <a:ext cx="2057400" cy="485293"/>
          </a:xfrm>
          <a:prstGeom prst="rect">
            <a:avLst/>
          </a:prstGeom>
          <a:solidFill>
            <a:srgbClr val="6DCFF6"/>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ja-JP" altLang="en-US" sz="1500" b="1" dirty="0" smtClean="0">
                <a:solidFill>
                  <a:schemeClr val="tx2"/>
                </a:solidFill>
              </a:rPr>
              <a:t>公衆衛生</a:t>
            </a:r>
            <a:endParaRPr lang="en-US" sz="1500" b="1" dirty="0" smtClean="0">
              <a:solidFill>
                <a:schemeClr val="tx2"/>
              </a:solidFill>
            </a:endParaRPr>
          </a:p>
        </p:txBody>
      </p:sp>
      <p:sp>
        <p:nvSpPr>
          <p:cNvPr id="9" name="Rectangle 8"/>
          <p:cNvSpPr/>
          <p:nvPr/>
        </p:nvSpPr>
        <p:spPr bwMode="auto">
          <a:xfrm>
            <a:off x="6858000" y="1203666"/>
            <a:ext cx="2057400" cy="793070"/>
          </a:xfrm>
          <a:prstGeom prst="rect">
            <a:avLst/>
          </a:prstGeom>
          <a:solidFill>
            <a:srgbClr val="6DCFF6"/>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ja-JP" altLang="en-US" sz="1500" b="1" dirty="0" smtClean="0">
                <a:solidFill>
                  <a:schemeClr val="tx2"/>
                </a:solidFill>
              </a:rPr>
              <a:t>トランスレーショナル・</a:t>
            </a:r>
            <a:endParaRPr lang="en-US" altLang="ja-JP" sz="1500" b="1" dirty="0" smtClean="0">
              <a:solidFill>
                <a:schemeClr val="tx2"/>
              </a:solidFill>
            </a:endParaRPr>
          </a:p>
          <a:p>
            <a:pPr marL="0" marR="0" indent="0" algn="ctr" defTabSz="914400" rtl="0" eaLnBrk="0" fontAlgn="base" latinLnBrk="0" hangingPunct="0">
              <a:spcBef>
                <a:spcPts val="600"/>
              </a:spcBef>
              <a:spcAft>
                <a:spcPct val="0"/>
              </a:spcAft>
              <a:buClrTx/>
              <a:buSzTx/>
              <a:buFontTx/>
              <a:buNone/>
              <a:tabLst/>
            </a:pPr>
            <a:r>
              <a:rPr lang="ja-JP" altLang="en-US" sz="1500" b="1" dirty="0" smtClean="0">
                <a:solidFill>
                  <a:schemeClr val="tx2"/>
                </a:solidFill>
              </a:rPr>
              <a:t>リサーチ</a:t>
            </a:r>
            <a:endParaRPr lang="en-US" sz="1500" b="1" dirty="0" smtClean="0">
              <a:solidFill>
                <a:schemeClr val="tx2"/>
              </a:solidFill>
            </a:endParaRPr>
          </a:p>
        </p:txBody>
      </p:sp>
      <p:sp>
        <p:nvSpPr>
          <p:cNvPr id="11" name="Rectangle 10"/>
          <p:cNvSpPr/>
          <p:nvPr/>
        </p:nvSpPr>
        <p:spPr bwMode="auto">
          <a:xfrm>
            <a:off x="304800" y="4878288"/>
            <a:ext cx="2057400" cy="485293"/>
          </a:xfrm>
          <a:prstGeom prst="rect">
            <a:avLst/>
          </a:prstGeom>
          <a:solidFill>
            <a:schemeClr val="accent5">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ja-JP" altLang="en-US" sz="1500" b="1" dirty="0" smtClean="0">
                <a:solidFill>
                  <a:schemeClr val="tx2"/>
                </a:solidFill>
              </a:rPr>
              <a:t>医薬品の臨床試験</a:t>
            </a:r>
            <a:endParaRPr lang="en-US" sz="1500" b="1" dirty="0" smtClean="0">
              <a:solidFill>
                <a:schemeClr val="tx2"/>
              </a:solidFill>
            </a:endParaRPr>
          </a:p>
        </p:txBody>
      </p:sp>
      <p:sp>
        <p:nvSpPr>
          <p:cNvPr id="12" name="Rectangle 11"/>
          <p:cNvSpPr/>
          <p:nvPr/>
        </p:nvSpPr>
        <p:spPr bwMode="auto">
          <a:xfrm>
            <a:off x="2514600" y="4862754"/>
            <a:ext cx="2057400" cy="485293"/>
          </a:xfrm>
          <a:prstGeom prst="rect">
            <a:avLst/>
          </a:prstGeom>
          <a:solidFill>
            <a:schemeClr val="accent5">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ja-JP" altLang="en-US" sz="1500" b="1" dirty="0" smtClean="0">
                <a:solidFill>
                  <a:schemeClr val="tx2"/>
                </a:solidFill>
              </a:rPr>
              <a:t>医療機器の臨床試験</a:t>
            </a:r>
            <a:endParaRPr lang="en-US" sz="1500" b="1" dirty="0" smtClean="0">
              <a:solidFill>
                <a:schemeClr val="tx2"/>
              </a:solidFill>
            </a:endParaRPr>
          </a:p>
        </p:txBody>
      </p:sp>
      <p:sp>
        <p:nvSpPr>
          <p:cNvPr id="13" name="Rectangle 12"/>
          <p:cNvSpPr/>
          <p:nvPr/>
        </p:nvSpPr>
        <p:spPr bwMode="auto">
          <a:xfrm>
            <a:off x="4724400" y="4862754"/>
            <a:ext cx="2057400" cy="485293"/>
          </a:xfrm>
          <a:prstGeom prst="rect">
            <a:avLst/>
          </a:prstGeom>
          <a:solidFill>
            <a:schemeClr val="accent5">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ja-JP" altLang="en-US" sz="1500" b="1" dirty="0" smtClean="0">
                <a:solidFill>
                  <a:schemeClr val="tx2"/>
                </a:solidFill>
              </a:rPr>
              <a:t>診断の臨床試験</a:t>
            </a:r>
            <a:endParaRPr lang="en-US" sz="1500" b="1" dirty="0" smtClean="0">
              <a:solidFill>
                <a:schemeClr val="tx2"/>
              </a:solidFill>
            </a:endParaRPr>
          </a:p>
        </p:txBody>
      </p:sp>
      <p:sp>
        <p:nvSpPr>
          <p:cNvPr id="14" name="Rectangle 13"/>
          <p:cNvSpPr/>
          <p:nvPr/>
        </p:nvSpPr>
        <p:spPr bwMode="auto">
          <a:xfrm>
            <a:off x="6858000" y="4862754"/>
            <a:ext cx="2057400" cy="485293"/>
          </a:xfrm>
          <a:prstGeom prst="rect">
            <a:avLst/>
          </a:prstGeom>
          <a:solidFill>
            <a:schemeClr val="accent5">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ja-JP" altLang="en-US" sz="1500" b="1" dirty="0" smtClean="0">
                <a:solidFill>
                  <a:schemeClr val="tx2"/>
                </a:solidFill>
              </a:rPr>
              <a:t>ケアモデルの臨床試験</a:t>
            </a:r>
            <a:endParaRPr lang="en-US" sz="1500" b="1" dirty="0" smtClean="0">
              <a:solidFill>
                <a:schemeClr val="tx2"/>
              </a:solidFill>
            </a:endParaRPr>
          </a:p>
        </p:txBody>
      </p:sp>
      <p:sp>
        <p:nvSpPr>
          <p:cNvPr id="15" name="Rectangle 14"/>
          <p:cNvSpPr/>
          <p:nvPr/>
        </p:nvSpPr>
        <p:spPr bwMode="auto">
          <a:xfrm>
            <a:off x="2209800" y="2462082"/>
            <a:ext cx="4419600" cy="562238"/>
          </a:xfrm>
          <a:prstGeom prst="rect">
            <a:avLst/>
          </a:prstGeom>
          <a:solidFill>
            <a:schemeClr val="accent2">
              <a:lumMod val="60000"/>
              <a:lumOff val="4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ja-JP" altLang="en-US" sz="2000" b="1" dirty="0" smtClean="0">
                <a:solidFill>
                  <a:schemeClr val="tx2"/>
                </a:solidFill>
              </a:rPr>
              <a:t>患者研究</a:t>
            </a:r>
            <a:endParaRPr lang="en-US" sz="2000" b="1" dirty="0" smtClean="0">
              <a:solidFill>
                <a:schemeClr val="tx2"/>
              </a:solidFill>
            </a:endParaRPr>
          </a:p>
        </p:txBody>
      </p:sp>
      <p:sp>
        <p:nvSpPr>
          <p:cNvPr id="16" name="Rectangle 15"/>
          <p:cNvSpPr/>
          <p:nvPr/>
        </p:nvSpPr>
        <p:spPr bwMode="auto">
          <a:xfrm>
            <a:off x="2209800" y="3315671"/>
            <a:ext cx="2057400" cy="531460"/>
          </a:xfrm>
          <a:prstGeom prst="rect">
            <a:avLst/>
          </a:prstGeom>
          <a:solidFill>
            <a:schemeClr val="bg2">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ja-JP" altLang="en-US" b="1" dirty="0" smtClean="0">
                <a:solidFill>
                  <a:schemeClr val="tx2"/>
                </a:solidFill>
              </a:rPr>
              <a:t>コスト削減</a:t>
            </a:r>
            <a:endParaRPr lang="en-US" b="1" dirty="0" smtClean="0">
              <a:solidFill>
                <a:schemeClr val="tx2"/>
              </a:solidFill>
            </a:endParaRPr>
          </a:p>
        </p:txBody>
      </p:sp>
      <p:sp>
        <p:nvSpPr>
          <p:cNvPr id="17" name="Rectangle 16"/>
          <p:cNvSpPr/>
          <p:nvPr/>
        </p:nvSpPr>
        <p:spPr bwMode="auto">
          <a:xfrm>
            <a:off x="4572000" y="3315671"/>
            <a:ext cx="2057400" cy="531460"/>
          </a:xfrm>
          <a:prstGeom prst="rect">
            <a:avLst/>
          </a:prstGeom>
          <a:solidFill>
            <a:schemeClr val="bg2">
              <a:lumMod val="40000"/>
              <a:lumOff val="6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ctr" defTabSz="914400" rtl="0" eaLnBrk="0" fontAlgn="base" latinLnBrk="0" hangingPunct="0">
              <a:spcBef>
                <a:spcPts val="600"/>
              </a:spcBef>
              <a:spcAft>
                <a:spcPct val="0"/>
              </a:spcAft>
              <a:buClrTx/>
              <a:buSzTx/>
              <a:buFontTx/>
              <a:buNone/>
              <a:tabLst/>
            </a:pPr>
            <a:r>
              <a:rPr lang="ja-JP" altLang="en-US" b="1" dirty="0" smtClean="0">
                <a:solidFill>
                  <a:schemeClr val="tx2"/>
                </a:solidFill>
              </a:rPr>
              <a:t>健康改善</a:t>
            </a:r>
            <a:endParaRPr lang="en-US" b="1" dirty="0" smtClean="0">
              <a:solidFill>
                <a:schemeClr val="tx2"/>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8344"/>
            <a:ext cx="8458200" cy="1017056"/>
          </a:xfrm>
        </p:spPr>
        <p:txBody>
          <a:bodyPr/>
          <a:lstStyle/>
          <a:p>
            <a:pPr algn="ctr"/>
            <a:r>
              <a:rPr lang="ja-JP" altLang="en-US" dirty="0" smtClean="0">
                <a:solidFill>
                  <a:schemeClr val="tx2"/>
                </a:solidFill>
              </a:rPr>
              <a:t>トランスレーショナル・リサーチ・サイクル</a:t>
            </a:r>
            <a:r>
              <a:rPr lang="en-US" dirty="0" smtClean="0">
                <a:solidFill>
                  <a:schemeClr val="tx2"/>
                </a:solidFill>
              </a:rPr>
              <a:t> </a:t>
            </a:r>
            <a:r>
              <a:rPr lang="en-US" sz="2800" i="1" dirty="0" smtClean="0">
                <a:solidFill>
                  <a:srgbClr val="00B050"/>
                </a:solidFill>
              </a:rPr>
              <a:t/>
            </a:r>
            <a:br>
              <a:rPr lang="en-US" sz="2800" i="1" dirty="0" smtClean="0">
                <a:solidFill>
                  <a:srgbClr val="00B050"/>
                </a:solidFill>
              </a:rPr>
            </a:br>
            <a:r>
              <a:rPr lang="ja-JP" altLang="en-US" sz="2800" dirty="0" smtClean="0">
                <a:solidFill>
                  <a:schemeClr val="tx2"/>
                </a:solidFill>
              </a:rPr>
              <a:t>問題解決にバイオバンクは不可欠</a:t>
            </a:r>
            <a:endParaRPr lang="en-US" dirty="0">
              <a:solidFill>
                <a:schemeClr val="tx2"/>
              </a:solidFill>
            </a:endParaRPr>
          </a:p>
        </p:txBody>
      </p:sp>
      <p:sp>
        <p:nvSpPr>
          <p:cNvPr id="3" name="Slide Number Placeholder 2"/>
          <p:cNvSpPr>
            <a:spLocks noGrp="1"/>
          </p:cNvSpPr>
          <p:nvPr>
            <p:ph type="sldNum" sz="quarter" idx="10"/>
          </p:nvPr>
        </p:nvSpPr>
        <p:spPr>
          <a:xfrm>
            <a:off x="5257801" y="6427789"/>
            <a:ext cx="3869108" cy="365125"/>
          </a:xfrm>
        </p:spPr>
        <p:txBody>
          <a:bodyPr/>
          <a:lstStyle/>
          <a:p>
            <a:r>
              <a:rPr lang="ja-JP" altLang="en-US" sz="1000" b="1" dirty="0" smtClean="0">
                <a:solidFill>
                  <a:schemeClr val="tx2"/>
                </a:solidFill>
              </a:rPr>
              <a:t>出典</a:t>
            </a:r>
            <a:r>
              <a:rPr lang="en-US" sz="1000" b="1" dirty="0" smtClean="0">
                <a:solidFill>
                  <a:schemeClr val="tx2"/>
                </a:solidFill>
              </a:rPr>
              <a:t>Dr. Bruce McManus, UBC</a:t>
            </a:r>
            <a:endParaRPr lang="en-US" sz="1000" b="1" dirty="0">
              <a:solidFill>
                <a:schemeClr val="tx2"/>
              </a:solidFill>
            </a:endParaRPr>
          </a:p>
        </p:txBody>
      </p:sp>
      <p:sp>
        <p:nvSpPr>
          <p:cNvPr id="19" name="U-Turn Arrow 18"/>
          <p:cNvSpPr/>
          <p:nvPr/>
        </p:nvSpPr>
        <p:spPr>
          <a:xfrm flipV="1">
            <a:off x="5130292" y="5323928"/>
            <a:ext cx="1481328" cy="524256"/>
          </a:xfrm>
          <a:prstGeom prst="uturnArrow">
            <a:avLst>
              <a:gd name="adj1" fmla="val 25000"/>
              <a:gd name="adj2" fmla="val 25000"/>
              <a:gd name="adj3" fmla="val 25000"/>
              <a:gd name="adj4" fmla="val 43750"/>
              <a:gd name="adj5" fmla="val 100000"/>
            </a:avLst>
          </a:prstGeom>
          <a:solidFill>
            <a:schemeClr val="tx2"/>
          </a:solidFill>
          <a:ln w="25400" cap="flat" cmpd="sng" algn="ctr">
            <a:noFill/>
            <a:prstDash val="solid"/>
          </a:ln>
          <a:effectLst/>
        </p:spPr>
        <p:txBody>
          <a:bodyPr rtlCol="0" anchor="ctr"/>
          <a:lstStyle/>
          <a:p>
            <a:pPr algn="ctr">
              <a:defRPr/>
            </a:pPr>
            <a:endParaRPr lang="en-US" kern="0" smtClean="0">
              <a:solidFill>
                <a:srgbClr val="DD8047"/>
              </a:solidFill>
            </a:endParaRPr>
          </a:p>
        </p:txBody>
      </p:sp>
      <p:sp>
        <p:nvSpPr>
          <p:cNvPr id="20" name="Oval 19"/>
          <p:cNvSpPr>
            <a:spLocks noChangeAspect="1"/>
          </p:cNvSpPr>
          <p:nvPr/>
        </p:nvSpPr>
        <p:spPr>
          <a:xfrm>
            <a:off x="2590800" y="2895600"/>
            <a:ext cx="2667000" cy="2590800"/>
          </a:xfrm>
          <a:prstGeom prst="ellipse">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ja-JP" altLang="en-US" sz="1400" b="1" kern="0" dirty="0" smtClean="0">
                <a:solidFill>
                  <a:schemeClr val="tx2"/>
                </a:solidFill>
                <a:latin typeface="Arial" pitchFamily="34" charset="0"/>
                <a:cs typeface="Arial" pitchFamily="34" charset="0"/>
              </a:rPr>
              <a:t>トランスレーショナル・リサーチ・</a:t>
            </a:r>
            <a:endParaRPr lang="en-US" altLang="ja-JP" sz="1400" b="1" kern="0" dirty="0" smtClean="0">
              <a:solidFill>
                <a:schemeClr val="tx2"/>
              </a:solidFill>
              <a:latin typeface="Arial" pitchFamily="34" charset="0"/>
              <a:cs typeface="Arial" pitchFamily="34" charset="0"/>
            </a:endParaRPr>
          </a:p>
          <a:p>
            <a:pPr algn="ctr">
              <a:defRPr/>
            </a:pPr>
            <a:r>
              <a:rPr lang="ja-JP" altLang="en-US" sz="1400" b="1" kern="0" dirty="0" smtClean="0">
                <a:solidFill>
                  <a:schemeClr val="tx2"/>
                </a:solidFill>
                <a:latin typeface="Arial" pitchFamily="34" charset="0"/>
                <a:cs typeface="Arial" pitchFamily="34" charset="0"/>
              </a:rPr>
              <a:t>サイクル</a:t>
            </a:r>
            <a:endParaRPr lang="en-US" sz="1400" b="1" kern="0" dirty="0" smtClean="0">
              <a:solidFill>
                <a:schemeClr val="tx2"/>
              </a:solidFill>
              <a:latin typeface="Arial" pitchFamily="34" charset="0"/>
              <a:cs typeface="Arial" pitchFamily="34" charset="0"/>
            </a:endParaRPr>
          </a:p>
        </p:txBody>
      </p:sp>
      <p:sp>
        <p:nvSpPr>
          <p:cNvPr id="21" name="Circular Arrow 20"/>
          <p:cNvSpPr>
            <a:spLocks noChangeAspect="1"/>
          </p:cNvSpPr>
          <p:nvPr/>
        </p:nvSpPr>
        <p:spPr>
          <a:xfrm rot="19268615">
            <a:off x="2000352" y="2326385"/>
            <a:ext cx="3882440" cy="3818812"/>
          </a:xfrm>
          <a:prstGeom prst="circularArrow">
            <a:avLst>
              <a:gd name="adj1" fmla="val 5310"/>
              <a:gd name="adj2" fmla="val 343918"/>
              <a:gd name="adj3" fmla="val 13911682"/>
              <a:gd name="adj4" fmla="val 14459205"/>
              <a:gd name="adj5" fmla="val 6195"/>
            </a:avLst>
          </a:prstGeom>
          <a:solidFill>
            <a:schemeClr val="tx2">
              <a:lumMod val="50000"/>
              <a:lumOff val="50000"/>
            </a:schemeClr>
          </a:solidFill>
          <a:ln w="9525" cap="flat" cmpd="sng" algn="ctr">
            <a:solidFill>
              <a:srgbClr val="7BA79D">
                <a:shade val="95000"/>
                <a:satMod val="105000"/>
              </a:srgbClr>
            </a:solidFill>
            <a:prstDash val="solid"/>
          </a:ln>
          <a:effectLst>
            <a:outerShdw blurRad="40000" dist="23000" dir="5400000" rotWithShape="0">
              <a:srgbClr val="000000">
                <a:alpha val="35000"/>
              </a:srgbClr>
            </a:outerShdw>
          </a:effectLst>
        </p:spPr>
      </p:sp>
      <p:sp>
        <p:nvSpPr>
          <p:cNvPr id="22" name="Rectangle 21"/>
          <p:cNvSpPr/>
          <p:nvPr/>
        </p:nvSpPr>
        <p:spPr>
          <a:xfrm>
            <a:off x="356566" y="2891623"/>
            <a:ext cx="2249983" cy="792480"/>
          </a:xfrm>
          <a:prstGeom prst="rect">
            <a:avLst/>
          </a:prstGeom>
          <a:solidFill>
            <a:srgbClr val="FFFFFF">
              <a:alpha val="69804"/>
            </a:srgbClr>
          </a:solidFill>
          <a:ln w="9525" cap="flat" cmpd="sng" algn="ctr">
            <a:solidFill>
              <a:srgbClr val="EBDDC3">
                <a:lumMod val="10000"/>
              </a:srgbClr>
            </a:solidFill>
            <a:prstDash val="solid"/>
          </a:ln>
          <a:effectLst/>
        </p:spPr>
        <p:txBody>
          <a:bodyPr rtlCol="0" anchor="ctr"/>
          <a:lstStyle/>
          <a:p>
            <a:pPr algn="ctr">
              <a:defRPr/>
            </a:pPr>
            <a:r>
              <a:rPr lang="ja-JP" altLang="en-US" sz="1400" b="1" kern="0" dirty="0" smtClean="0">
                <a:solidFill>
                  <a:schemeClr val="tx2"/>
                </a:solidFill>
                <a:latin typeface="Arial" pitchFamily="34" charset="0"/>
                <a:cs typeface="Arial" pitchFamily="34" charset="0"/>
              </a:rPr>
              <a:t>研究モデル</a:t>
            </a:r>
            <a:r>
              <a:rPr lang="en-US" sz="900" b="1" kern="0" dirty="0" smtClean="0">
                <a:solidFill>
                  <a:schemeClr val="tx2"/>
                </a:solidFill>
                <a:latin typeface="Arial" pitchFamily="34" charset="0"/>
                <a:cs typeface="Arial" pitchFamily="34" charset="0"/>
              </a:rPr>
              <a:t/>
            </a:r>
            <a:br>
              <a:rPr lang="en-US" sz="900" b="1" kern="0" dirty="0" smtClean="0">
                <a:solidFill>
                  <a:schemeClr val="tx2"/>
                </a:solidFill>
                <a:latin typeface="Arial" pitchFamily="34" charset="0"/>
                <a:cs typeface="Arial" pitchFamily="34" charset="0"/>
              </a:rPr>
            </a:br>
            <a:r>
              <a:rPr lang="ja-JP" altLang="en-US" sz="1200" b="1" kern="0" dirty="0" smtClean="0">
                <a:solidFill>
                  <a:schemeClr val="tx2"/>
                </a:solidFill>
                <a:latin typeface="Arial" pitchFamily="34" charset="0"/>
                <a:cs typeface="Arial" pitchFamily="34" charset="0"/>
              </a:rPr>
              <a:t>パートナーとして</a:t>
            </a:r>
            <a:r>
              <a:rPr lang="ja-JP" altLang="en-US" sz="1200" b="1" kern="0" dirty="0">
                <a:solidFill>
                  <a:schemeClr val="tx2"/>
                </a:solidFill>
                <a:latin typeface="Arial" pitchFamily="34" charset="0"/>
                <a:cs typeface="Arial" pitchFamily="34" charset="0"/>
              </a:rPr>
              <a:t>の</a:t>
            </a:r>
            <a:r>
              <a:rPr lang="ja-JP" altLang="en-US" sz="1200" b="1" kern="0" dirty="0" smtClean="0">
                <a:solidFill>
                  <a:schemeClr val="tx2"/>
                </a:solidFill>
                <a:latin typeface="Arial" pitchFamily="34" charset="0"/>
                <a:cs typeface="Arial" pitchFamily="34" charset="0"/>
              </a:rPr>
              <a:t>患者</a:t>
            </a:r>
            <a:endParaRPr lang="en-US" altLang="ja-JP" sz="1200" b="1" kern="0" dirty="0" smtClean="0">
              <a:solidFill>
                <a:schemeClr val="tx2"/>
              </a:solidFill>
              <a:latin typeface="Arial" pitchFamily="34" charset="0"/>
              <a:cs typeface="Arial" pitchFamily="34" charset="0"/>
            </a:endParaRPr>
          </a:p>
          <a:p>
            <a:pPr algn="ctr">
              <a:defRPr/>
            </a:pPr>
            <a:r>
              <a:rPr lang="ja-JP" altLang="en-US" sz="1200" b="1" kern="0" dirty="0" smtClean="0">
                <a:solidFill>
                  <a:schemeClr val="tx2"/>
                </a:solidFill>
                <a:latin typeface="Arial" pitchFamily="34" charset="0"/>
                <a:cs typeface="Arial" pitchFamily="34" charset="0"/>
              </a:rPr>
              <a:t>ヒト</a:t>
            </a:r>
            <a:r>
              <a:rPr lang="ja-JP" altLang="en-US" sz="1200" b="1" kern="0" dirty="0">
                <a:solidFill>
                  <a:schemeClr val="tx2"/>
                </a:solidFill>
                <a:latin typeface="Arial" pitchFamily="34" charset="0"/>
                <a:cs typeface="Arial" pitchFamily="34" charset="0"/>
              </a:rPr>
              <a:t>の疾患</a:t>
            </a:r>
            <a:r>
              <a:rPr lang="ja-JP" altLang="en-US" sz="1200" b="1" kern="0" dirty="0" smtClean="0">
                <a:solidFill>
                  <a:schemeClr val="tx2"/>
                </a:solidFill>
                <a:latin typeface="Arial" pitchFamily="34" charset="0"/>
                <a:cs typeface="Arial" pitchFamily="34" charset="0"/>
              </a:rPr>
              <a:t>モデル</a:t>
            </a:r>
            <a:r>
              <a:rPr lang="en-US" sz="1200" b="1" kern="0" dirty="0" smtClean="0">
                <a:solidFill>
                  <a:schemeClr val="tx2"/>
                </a:solidFill>
                <a:latin typeface="Arial" pitchFamily="34" charset="0"/>
                <a:cs typeface="Arial" pitchFamily="34" charset="0"/>
              </a:rPr>
              <a:t/>
            </a:r>
            <a:br>
              <a:rPr lang="en-US" sz="1200" b="1" kern="0" dirty="0" smtClean="0">
                <a:solidFill>
                  <a:schemeClr val="tx2"/>
                </a:solidFill>
                <a:latin typeface="Arial" pitchFamily="34" charset="0"/>
                <a:cs typeface="Arial" pitchFamily="34" charset="0"/>
              </a:rPr>
            </a:br>
            <a:endParaRPr lang="en-US" sz="900" b="1" kern="0" dirty="0" smtClean="0">
              <a:solidFill>
                <a:schemeClr val="tx2"/>
              </a:solidFill>
              <a:latin typeface="Arial" pitchFamily="34" charset="0"/>
              <a:cs typeface="Arial" pitchFamily="34" charset="0"/>
            </a:endParaRPr>
          </a:p>
        </p:txBody>
      </p:sp>
      <p:sp>
        <p:nvSpPr>
          <p:cNvPr id="23" name="Rectangle 22"/>
          <p:cNvSpPr/>
          <p:nvPr/>
        </p:nvSpPr>
        <p:spPr>
          <a:xfrm>
            <a:off x="2800815" y="1885783"/>
            <a:ext cx="2249983" cy="792480"/>
          </a:xfrm>
          <a:prstGeom prst="rect">
            <a:avLst/>
          </a:prstGeom>
          <a:solidFill>
            <a:schemeClr val="accent5">
              <a:lumMod val="20000"/>
              <a:lumOff val="80000"/>
              <a:alpha val="69804"/>
            </a:schemeClr>
          </a:solidFill>
          <a:ln w="9525" cap="flat" cmpd="sng" algn="ctr">
            <a:solidFill>
              <a:srgbClr val="EBDDC3">
                <a:lumMod val="10000"/>
              </a:srgbClr>
            </a:solidFill>
            <a:prstDash val="solid"/>
          </a:ln>
          <a:effectLst/>
        </p:spPr>
        <p:txBody>
          <a:bodyPr rtlCol="0" anchor="ctr"/>
          <a:lstStyle/>
          <a:p>
            <a:pPr algn="ctr">
              <a:defRPr/>
            </a:pPr>
            <a:r>
              <a:rPr lang="ja-JP" altLang="en-US" sz="1400" b="1" kern="0" dirty="0" smtClean="0">
                <a:solidFill>
                  <a:schemeClr val="tx2"/>
                </a:solidFill>
                <a:latin typeface="Arial" pitchFamily="34" charset="0"/>
                <a:cs typeface="Arial" pitchFamily="34" charset="0"/>
              </a:rPr>
              <a:t>バイオバンク</a:t>
            </a:r>
            <a:r>
              <a:rPr lang="en-US" sz="1400" b="1" kern="0" dirty="0" smtClean="0">
                <a:solidFill>
                  <a:schemeClr val="tx2"/>
                </a:solidFill>
                <a:latin typeface="Arial" pitchFamily="34" charset="0"/>
                <a:cs typeface="Arial" pitchFamily="34" charset="0"/>
              </a:rPr>
              <a:t/>
            </a:r>
            <a:br>
              <a:rPr lang="en-US" sz="1400" b="1" kern="0" dirty="0" smtClean="0">
                <a:solidFill>
                  <a:schemeClr val="tx2"/>
                </a:solidFill>
                <a:latin typeface="Arial" pitchFamily="34" charset="0"/>
                <a:cs typeface="Arial" pitchFamily="34" charset="0"/>
              </a:rPr>
            </a:br>
            <a:r>
              <a:rPr lang="ja-JP" altLang="en-US" sz="1200" kern="0" dirty="0" smtClean="0">
                <a:solidFill>
                  <a:schemeClr val="tx2"/>
                </a:solidFill>
                <a:latin typeface="Arial" pitchFamily="34" charset="0"/>
                <a:cs typeface="Arial" pitchFamily="34" charset="0"/>
              </a:rPr>
              <a:t>組織、細胞、体液、</a:t>
            </a:r>
            <a:endParaRPr lang="en-US" altLang="ja-JP" sz="1200" kern="0" dirty="0" smtClean="0">
              <a:solidFill>
                <a:schemeClr val="tx2"/>
              </a:solidFill>
              <a:latin typeface="Arial" pitchFamily="34" charset="0"/>
              <a:cs typeface="Arial" pitchFamily="34" charset="0"/>
            </a:endParaRPr>
          </a:p>
          <a:p>
            <a:pPr algn="ctr">
              <a:defRPr/>
            </a:pPr>
            <a:r>
              <a:rPr lang="ja-JP" altLang="en-US" sz="1200" kern="0" dirty="0" smtClean="0">
                <a:solidFill>
                  <a:schemeClr val="tx2"/>
                </a:solidFill>
                <a:latin typeface="Arial" pitchFamily="34" charset="0"/>
                <a:cs typeface="Arial" pitchFamily="34" charset="0"/>
              </a:rPr>
              <a:t>製品、解析データ</a:t>
            </a:r>
            <a:endParaRPr lang="en-US" sz="900" kern="0" dirty="0" smtClean="0">
              <a:solidFill>
                <a:schemeClr val="tx2"/>
              </a:solidFill>
              <a:latin typeface="Arial" pitchFamily="34" charset="0"/>
              <a:cs typeface="Arial" pitchFamily="34" charset="0"/>
            </a:endParaRPr>
          </a:p>
        </p:txBody>
      </p:sp>
      <p:sp>
        <p:nvSpPr>
          <p:cNvPr id="24" name="Rectangle 23"/>
          <p:cNvSpPr/>
          <p:nvPr/>
        </p:nvSpPr>
        <p:spPr>
          <a:xfrm>
            <a:off x="5276038" y="3172039"/>
            <a:ext cx="2249983" cy="792480"/>
          </a:xfrm>
          <a:prstGeom prst="rect">
            <a:avLst/>
          </a:prstGeom>
          <a:solidFill>
            <a:srgbClr val="FFFFFF">
              <a:alpha val="69804"/>
            </a:srgbClr>
          </a:solidFill>
          <a:ln w="9525" cap="flat" cmpd="sng" algn="ctr">
            <a:solidFill>
              <a:srgbClr val="EBDDC3">
                <a:lumMod val="10000"/>
              </a:srgbClr>
            </a:solidFill>
            <a:prstDash val="solid"/>
          </a:ln>
          <a:effectLst/>
        </p:spPr>
        <p:txBody>
          <a:bodyPr rtlCol="0" anchor="ctr"/>
          <a:lstStyle/>
          <a:p>
            <a:pPr algn="ctr">
              <a:defRPr/>
            </a:pPr>
            <a:r>
              <a:rPr lang="ja-JP" altLang="en-US" sz="1400" b="1" kern="0" dirty="0" smtClean="0">
                <a:solidFill>
                  <a:schemeClr val="tx2"/>
                </a:solidFill>
                <a:latin typeface="Arial" pitchFamily="34" charset="0"/>
                <a:cs typeface="Arial" pitchFamily="34" charset="0"/>
              </a:rPr>
              <a:t>病理生理学および</a:t>
            </a:r>
            <a:endParaRPr lang="en-US" altLang="ja-JP" sz="1400" b="1" kern="0" dirty="0" smtClean="0">
              <a:solidFill>
                <a:schemeClr val="tx2"/>
              </a:solidFill>
              <a:latin typeface="Arial" pitchFamily="34" charset="0"/>
              <a:cs typeface="Arial" pitchFamily="34" charset="0"/>
            </a:endParaRPr>
          </a:p>
          <a:p>
            <a:pPr algn="ctr">
              <a:defRPr/>
            </a:pPr>
            <a:r>
              <a:rPr lang="ja-JP" altLang="en-US" sz="1400" b="1" kern="0" dirty="0" smtClean="0">
                <a:solidFill>
                  <a:schemeClr val="tx2"/>
                </a:solidFill>
                <a:latin typeface="Arial" pitchFamily="34" charset="0"/>
                <a:cs typeface="Arial" pitchFamily="34" charset="0"/>
              </a:rPr>
              <a:t>社会生物学的プロセス</a:t>
            </a:r>
            <a:endParaRPr lang="en-US" sz="900" kern="0" dirty="0" smtClean="0">
              <a:solidFill>
                <a:schemeClr val="tx2"/>
              </a:solidFill>
              <a:latin typeface="Arial" pitchFamily="34" charset="0"/>
              <a:cs typeface="Arial" pitchFamily="34" charset="0"/>
            </a:endParaRPr>
          </a:p>
        </p:txBody>
      </p:sp>
      <p:sp>
        <p:nvSpPr>
          <p:cNvPr id="25" name="Rectangle 24"/>
          <p:cNvSpPr/>
          <p:nvPr/>
        </p:nvSpPr>
        <p:spPr>
          <a:xfrm>
            <a:off x="5276038" y="4537543"/>
            <a:ext cx="2249983" cy="792480"/>
          </a:xfrm>
          <a:prstGeom prst="rect">
            <a:avLst/>
          </a:prstGeom>
          <a:solidFill>
            <a:srgbClr val="FFFFFF">
              <a:alpha val="69804"/>
            </a:srgbClr>
          </a:solidFill>
          <a:ln w="9525" cap="flat" cmpd="sng" algn="ctr">
            <a:solidFill>
              <a:srgbClr val="EBDDC3">
                <a:lumMod val="10000"/>
              </a:srgbClr>
            </a:solidFill>
            <a:prstDash val="solid"/>
          </a:ln>
          <a:effectLst/>
        </p:spPr>
        <p:txBody>
          <a:bodyPr rtlCol="0" anchor="ctr"/>
          <a:lstStyle/>
          <a:p>
            <a:pPr algn="ctr">
              <a:defRPr/>
            </a:pPr>
            <a:r>
              <a:rPr lang="ja-JP" altLang="en-US" sz="1400" b="1" kern="0" dirty="0" smtClean="0">
                <a:solidFill>
                  <a:schemeClr val="tx2"/>
                </a:solidFill>
                <a:latin typeface="Arial" pitchFamily="34" charset="0"/>
                <a:cs typeface="Arial" pitchFamily="34" charset="0"/>
              </a:rPr>
              <a:t>新規指標</a:t>
            </a:r>
            <a:r>
              <a:rPr lang="ja-JP" altLang="en-US" sz="1400" b="1" kern="0" dirty="0">
                <a:solidFill>
                  <a:schemeClr val="tx2"/>
                </a:solidFill>
                <a:latin typeface="Arial" pitchFamily="34" charset="0"/>
                <a:cs typeface="Arial" pitchFamily="34" charset="0"/>
              </a:rPr>
              <a:t>と</a:t>
            </a:r>
            <a:r>
              <a:rPr lang="ja-JP" altLang="en-US" sz="1400" b="1" kern="0" dirty="0" smtClean="0">
                <a:solidFill>
                  <a:schemeClr val="tx2"/>
                </a:solidFill>
                <a:latin typeface="Arial" pitchFamily="34" charset="0"/>
                <a:cs typeface="Arial" pitchFamily="34" charset="0"/>
              </a:rPr>
              <a:t>標的の同定</a:t>
            </a:r>
            <a:endParaRPr lang="en-US" sz="900" kern="0" dirty="0" smtClean="0">
              <a:solidFill>
                <a:schemeClr val="tx2"/>
              </a:solidFill>
              <a:latin typeface="Arial" pitchFamily="34" charset="0"/>
              <a:cs typeface="Arial" pitchFamily="34" charset="0"/>
            </a:endParaRPr>
          </a:p>
        </p:txBody>
      </p:sp>
      <p:sp>
        <p:nvSpPr>
          <p:cNvPr id="26" name="Rectangle 25"/>
          <p:cNvSpPr/>
          <p:nvPr/>
        </p:nvSpPr>
        <p:spPr>
          <a:xfrm>
            <a:off x="2819400" y="5334000"/>
            <a:ext cx="2249983" cy="1295400"/>
          </a:xfrm>
          <a:prstGeom prst="rect">
            <a:avLst/>
          </a:prstGeom>
          <a:solidFill>
            <a:srgbClr val="FFFFFF">
              <a:alpha val="69804"/>
            </a:srgbClr>
          </a:solidFill>
          <a:ln w="9525" cap="flat" cmpd="sng" algn="ctr">
            <a:solidFill>
              <a:srgbClr val="EBDDC3">
                <a:lumMod val="10000"/>
              </a:srgbClr>
            </a:solidFill>
            <a:prstDash val="solid"/>
          </a:ln>
          <a:effectLst/>
        </p:spPr>
        <p:txBody>
          <a:bodyPr rtlCol="0" anchor="ctr"/>
          <a:lstStyle/>
          <a:p>
            <a:pPr algn="ctr">
              <a:defRPr/>
            </a:pPr>
            <a:r>
              <a:rPr lang="ja-JP" altLang="en-US" sz="1400" b="1" kern="0" dirty="0" smtClean="0">
                <a:solidFill>
                  <a:schemeClr val="tx2"/>
                </a:solidFill>
                <a:latin typeface="Arial" pitchFamily="34" charset="0"/>
                <a:cs typeface="Arial" pitchFamily="34" charset="0"/>
              </a:rPr>
              <a:t>バイオマーカーまたは</a:t>
            </a:r>
            <a:endParaRPr lang="en-US" altLang="ja-JP" sz="1400" b="1" kern="0" dirty="0" smtClean="0">
              <a:solidFill>
                <a:schemeClr val="tx2"/>
              </a:solidFill>
              <a:latin typeface="Arial" pitchFamily="34" charset="0"/>
              <a:cs typeface="Arial" pitchFamily="34" charset="0"/>
            </a:endParaRPr>
          </a:p>
          <a:p>
            <a:pPr algn="ctr">
              <a:defRPr/>
            </a:pPr>
            <a:r>
              <a:rPr lang="ja-JP" altLang="en-US" sz="1400" b="1" kern="0" dirty="0" smtClean="0">
                <a:solidFill>
                  <a:schemeClr val="tx2"/>
                </a:solidFill>
                <a:latin typeface="Arial" pitchFamily="34" charset="0"/>
                <a:cs typeface="Arial" pitchFamily="34" charset="0"/>
              </a:rPr>
              <a:t>ターゲットバリデーション</a:t>
            </a:r>
            <a:r>
              <a:rPr lang="en-US" sz="1400" b="1" kern="0" dirty="0" smtClean="0">
                <a:solidFill>
                  <a:prstClr val="black">
                    <a:lumMod val="65000"/>
                    <a:lumOff val="35000"/>
                  </a:prstClr>
                </a:solidFill>
                <a:latin typeface="Arial" pitchFamily="34" charset="0"/>
                <a:cs typeface="Arial" pitchFamily="34" charset="0"/>
              </a:rPr>
              <a:t/>
            </a:r>
            <a:br>
              <a:rPr lang="en-US" sz="1400" b="1" kern="0" dirty="0" smtClean="0">
                <a:solidFill>
                  <a:prstClr val="black">
                    <a:lumMod val="65000"/>
                    <a:lumOff val="35000"/>
                  </a:prstClr>
                </a:solidFill>
                <a:latin typeface="Arial" pitchFamily="34" charset="0"/>
                <a:cs typeface="Arial" pitchFamily="34" charset="0"/>
              </a:rPr>
            </a:br>
            <a:r>
              <a:rPr lang="ja-JP" altLang="en-US" sz="1200" b="1" kern="0" dirty="0" smtClean="0">
                <a:solidFill>
                  <a:schemeClr val="tx2"/>
                </a:solidFill>
                <a:latin typeface="Arial" pitchFamily="34" charset="0"/>
                <a:cs typeface="Arial" pitchFamily="34" charset="0"/>
              </a:rPr>
              <a:t>多重母集団評価、</a:t>
            </a:r>
            <a:endParaRPr lang="en-US" altLang="ja-JP" sz="1200" b="1" kern="0" dirty="0" smtClean="0">
              <a:solidFill>
                <a:schemeClr val="tx2"/>
              </a:solidFill>
              <a:latin typeface="Arial" pitchFamily="34" charset="0"/>
              <a:cs typeface="Arial" pitchFamily="34" charset="0"/>
            </a:endParaRPr>
          </a:p>
          <a:p>
            <a:pPr algn="ctr">
              <a:defRPr/>
            </a:pPr>
            <a:r>
              <a:rPr lang="ja-JP" altLang="en-US" sz="1200" b="1" kern="0" dirty="0" smtClean="0">
                <a:solidFill>
                  <a:schemeClr val="tx2"/>
                </a:solidFill>
                <a:latin typeface="Arial" pitchFamily="34" charset="0"/>
                <a:cs typeface="Arial" pitchFamily="34" charset="0"/>
              </a:rPr>
              <a:t>ハイスループットスクリーニング臨床試験</a:t>
            </a:r>
            <a:endParaRPr lang="en-US" sz="900" b="1" kern="0" dirty="0" smtClean="0">
              <a:solidFill>
                <a:schemeClr val="tx2"/>
              </a:solidFill>
              <a:latin typeface="Arial" pitchFamily="34" charset="0"/>
              <a:cs typeface="Arial" pitchFamily="34" charset="0"/>
            </a:endParaRPr>
          </a:p>
        </p:txBody>
      </p:sp>
      <p:sp>
        <p:nvSpPr>
          <p:cNvPr id="27" name="Rectangle 26"/>
          <p:cNvSpPr/>
          <p:nvPr/>
        </p:nvSpPr>
        <p:spPr>
          <a:xfrm>
            <a:off x="356566" y="4598503"/>
            <a:ext cx="2249983" cy="792480"/>
          </a:xfrm>
          <a:prstGeom prst="rect">
            <a:avLst/>
          </a:prstGeom>
          <a:solidFill>
            <a:srgbClr val="FFFFFF">
              <a:alpha val="69804"/>
            </a:srgbClr>
          </a:solidFill>
          <a:ln w="9525" cap="flat" cmpd="sng" algn="ctr">
            <a:solidFill>
              <a:srgbClr val="EBDDC3">
                <a:lumMod val="10000"/>
              </a:srgbClr>
            </a:solidFill>
            <a:prstDash val="solid"/>
          </a:ln>
          <a:effectLst/>
        </p:spPr>
        <p:txBody>
          <a:bodyPr rtlCol="0" anchor="ctr"/>
          <a:lstStyle/>
          <a:p>
            <a:pPr algn="ctr">
              <a:defRPr/>
            </a:pPr>
            <a:r>
              <a:rPr lang="ja-JP" altLang="en-US" sz="1400" b="1" kern="0" dirty="0" smtClean="0">
                <a:solidFill>
                  <a:schemeClr val="tx2"/>
                </a:solidFill>
                <a:latin typeface="Arial" pitchFamily="34" charset="0"/>
                <a:cs typeface="Arial" pitchFamily="34" charset="0"/>
              </a:rPr>
              <a:t>テクノロジー・トランスファー</a:t>
            </a:r>
            <a:endParaRPr lang="en-US" sz="900" kern="0" dirty="0" smtClean="0">
              <a:solidFill>
                <a:schemeClr val="tx2"/>
              </a:solidFill>
              <a:latin typeface="Arial" pitchFamily="34" charset="0"/>
              <a:cs typeface="Arial" pitchFamily="34" charset="0"/>
            </a:endParaRPr>
          </a:p>
        </p:txBody>
      </p:sp>
      <p:sp>
        <p:nvSpPr>
          <p:cNvPr id="28" name="U-Turn Arrow 27"/>
          <p:cNvSpPr/>
          <p:nvPr/>
        </p:nvSpPr>
        <p:spPr>
          <a:xfrm rot="16200000" flipV="1">
            <a:off x="6892036" y="3988903"/>
            <a:ext cx="1792224" cy="524256"/>
          </a:xfrm>
          <a:prstGeom prst="uturnArrow">
            <a:avLst>
              <a:gd name="adj1" fmla="val 25000"/>
              <a:gd name="adj2" fmla="val 25000"/>
              <a:gd name="adj3" fmla="val 25000"/>
              <a:gd name="adj4" fmla="val 43750"/>
              <a:gd name="adj5" fmla="val 100000"/>
            </a:avLst>
          </a:prstGeom>
          <a:solidFill>
            <a:schemeClr val="tx2"/>
          </a:solidFill>
          <a:ln w="25400" cap="flat" cmpd="sng" algn="ctr">
            <a:noFill/>
            <a:prstDash val="solid"/>
          </a:ln>
          <a:effectLst/>
        </p:spPr>
        <p:txBody>
          <a:bodyPr rtlCol="0" anchor="ctr"/>
          <a:lstStyle/>
          <a:p>
            <a:pPr algn="ctr">
              <a:defRPr/>
            </a:pPr>
            <a:endParaRPr lang="en-US" kern="0" smtClean="0">
              <a:solidFill>
                <a:srgbClr val="DD8047"/>
              </a:solidFill>
            </a:endParaRPr>
          </a:p>
        </p:txBody>
      </p:sp>
      <p:sp>
        <p:nvSpPr>
          <p:cNvPr id="29" name="Bent Arrow 28"/>
          <p:cNvSpPr/>
          <p:nvPr/>
        </p:nvSpPr>
        <p:spPr>
          <a:xfrm rot="16200000" flipH="1">
            <a:off x="5155834" y="2399007"/>
            <a:ext cx="509221" cy="695476"/>
          </a:xfrm>
          <a:prstGeom prst="bentArrow">
            <a:avLst/>
          </a:prstGeom>
          <a:solidFill>
            <a:schemeClr val="tx2"/>
          </a:solidFill>
          <a:ln w="25400" cap="flat" cmpd="sng" algn="ctr">
            <a:noFill/>
            <a:prstDash val="solid"/>
          </a:ln>
          <a:effectLst/>
        </p:spPr>
        <p:txBody>
          <a:bodyPr rtlCol="0" anchor="ctr"/>
          <a:lstStyle/>
          <a:p>
            <a:pPr algn="ctr">
              <a:defRPr/>
            </a:pPr>
            <a:endParaRPr lang="en-US" kern="0" smtClean="0">
              <a:solidFill>
                <a:srgbClr val="DD8047"/>
              </a:solidFill>
            </a:endParaRPr>
          </a:p>
        </p:txBody>
      </p:sp>
      <p:sp>
        <p:nvSpPr>
          <p:cNvPr id="30" name="Rectangle 29"/>
          <p:cNvSpPr/>
          <p:nvPr/>
        </p:nvSpPr>
        <p:spPr>
          <a:xfrm>
            <a:off x="5745430" y="1896050"/>
            <a:ext cx="3182671" cy="1116000"/>
          </a:xfrm>
          <a:prstGeom prst="rect">
            <a:avLst/>
          </a:prstGeom>
          <a:solidFill>
            <a:srgbClr val="FFFFFF">
              <a:alpha val="69804"/>
            </a:srgbClr>
          </a:solidFill>
          <a:ln w="9525" cap="flat" cmpd="sng" algn="ctr">
            <a:solidFill>
              <a:srgbClr val="EBDDC3">
                <a:lumMod val="10000"/>
              </a:srgbClr>
            </a:solidFill>
            <a:prstDash val="solid"/>
          </a:ln>
          <a:effectLst/>
        </p:spPr>
        <p:txBody>
          <a:bodyPr rtlCol="0" anchor="ctr"/>
          <a:lstStyle/>
          <a:p>
            <a:pPr algn="ctr">
              <a:defRPr/>
            </a:pPr>
            <a:r>
              <a:rPr lang="ja-JP" altLang="en-US" sz="1400" b="1" kern="0" dirty="0" smtClean="0">
                <a:solidFill>
                  <a:schemeClr val="tx2"/>
                </a:solidFill>
                <a:latin typeface="Arial" pitchFamily="34" charset="0"/>
                <a:cs typeface="Arial" pitchFamily="34" charset="0"/>
              </a:rPr>
              <a:t>手段</a:t>
            </a:r>
            <a:r>
              <a:rPr lang="en-US" sz="1400" b="1" kern="0" dirty="0" smtClean="0">
                <a:solidFill>
                  <a:schemeClr val="tx2"/>
                </a:solidFill>
                <a:latin typeface="Arial" pitchFamily="34" charset="0"/>
                <a:cs typeface="Arial" pitchFamily="34" charset="0"/>
              </a:rPr>
              <a:t/>
            </a:r>
            <a:br>
              <a:rPr lang="en-US" sz="1400" b="1" kern="0" dirty="0" smtClean="0">
                <a:solidFill>
                  <a:schemeClr val="tx2"/>
                </a:solidFill>
                <a:latin typeface="Arial" pitchFamily="34" charset="0"/>
                <a:cs typeface="Arial" pitchFamily="34" charset="0"/>
              </a:rPr>
            </a:br>
            <a:r>
              <a:rPr lang="ja-JP" altLang="en-US" sz="1200" b="1" kern="0" dirty="0" smtClean="0">
                <a:solidFill>
                  <a:schemeClr val="tx2"/>
                </a:solidFill>
                <a:latin typeface="Arial" pitchFamily="34" charset="0"/>
                <a:cs typeface="Arial" pitchFamily="34" charset="0"/>
              </a:rPr>
              <a:t>遺伝学、</a:t>
            </a:r>
            <a:r>
              <a:rPr lang="en-US" sz="1200" b="1" kern="0" dirty="0" smtClean="0">
                <a:solidFill>
                  <a:schemeClr val="tx2"/>
                </a:solidFill>
                <a:latin typeface="Arial" pitchFamily="34" charset="0"/>
                <a:cs typeface="Arial" pitchFamily="34" charset="0"/>
              </a:rPr>
              <a:t> </a:t>
            </a:r>
            <a:r>
              <a:rPr lang="ja-JP" altLang="en-US" sz="1200" b="1" kern="0" dirty="0" smtClean="0">
                <a:solidFill>
                  <a:schemeClr val="tx2"/>
                </a:solidFill>
                <a:latin typeface="Arial" pitchFamily="34" charset="0"/>
                <a:cs typeface="Arial" pitchFamily="34" charset="0"/>
              </a:rPr>
              <a:t>ゲノミクス、プロテオミクス、画像、生理学、生物物理学、生化学、ナノ技術、インフォマティックス、社会学、疫学、統計学</a:t>
            </a:r>
            <a:endParaRPr lang="en-US" sz="1200" b="1" kern="0" dirty="0" smtClean="0">
              <a:solidFill>
                <a:schemeClr val="tx2"/>
              </a:solidFill>
              <a:latin typeface="Arial" pitchFamily="34" charset="0"/>
              <a:cs typeface="Arial" pitchFamily="34" charset="0"/>
            </a:endParaRPr>
          </a:p>
        </p:txBody>
      </p:sp>
      <p:sp>
        <p:nvSpPr>
          <p:cNvPr id="31" name="Rectangle 30"/>
          <p:cNvSpPr/>
          <p:nvPr/>
        </p:nvSpPr>
        <p:spPr>
          <a:xfrm>
            <a:off x="356566" y="3873500"/>
            <a:ext cx="1926895" cy="540000"/>
          </a:xfrm>
          <a:prstGeom prst="rect">
            <a:avLst/>
          </a:prstGeom>
          <a:solidFill>
            <a:schemeClr val="accent4">
              <a:lumMod val="20000"/>
              <a:lumOff val="80000"/>
              <a:alpha val="69804"/>
            </a:schemeClr>
          </a:solidFill>
          <a:ln w="9525" cap="flat" cmpd="sng" algn="ctr">
            <a:solidFill>
              <a:schemeClr val="accent1"/>
            </a:solidFill>
            <a:prstDash val="sysDot"/>
          </a:ln>
          <a:effectLst/>
        </p:spPr>
        <p:txBody>
          <a:bodyPr rtlCol="0" anchor="ctr"/>
          <a:lstStyle/>
          <a:p>
            <a:pPr algn="ctr">
              <a:defRPr/>
            </a:pPr>
            <a:r>
              <a:rPr lang="ja-JP" altLang="en-US" sz="1600" b="1" kern="0" dirty="0" smtClean="0">
                <a:solidFill>
                  <a:schemeClr val="tx2"/>
                </a:solidFill>
                <a:latin typeface="Arial" pitchFamily="34" charset="0"/>
                <a:cs typeface="Arial" pitchFamily="34" charset="0"/>
              </a:rPr>
              <a:t>研究における問題</a:t>
            </a:r>
            <a:endParaRPr lang="en-US" sz="1000" kern="0" dirty="0" smtClean="0">
              <a:solidFill>
                <a:schemeClr val="tx2"/>
              </a:solidFill>
              <a:latin typeface="Arial" pitchFamily="34" charset="0"/>
              <a:cs typeface="Arial" pitchFamily="34" charset="0"/>
            </a:endParaRPr>
          </a:p>
        </p:txBody>
      </p:sp>
      <p:sp>
        <p:nvSpPr>
          <p:cNvPr id="33" name="Rectangle 32"/>
          <p:cNvSpPr/>
          <p:nvPr/>
        </p:nvSpPr>
        <p:spPr bwMode="auto">
          <a:xfrm>
            <a:off x="2800815" y="1896050"/>
            <a:ext cx="2249983" cy="758457"/>
          </a:xfrm>
          <a:prstGeom prst="rect">
            <a:avLst/>
          </a:prstGeom>
          <a:noFill/>
          <a:ln w="57150">
            <a:solidFill>
              <a:schemeClr val="accent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108000" rIns="72000" bIns="144000" numCol="1" rtlCol="0" anchor="ctr" anchorCtr="1" compatLnSpc="1">
            <a:prstTxWarp prst="textNoShape">
              <a:avLst/>
            </a:prstTxWarp>
            <a:spAutoFit/>
          </a:bodyPr>
          <a:lstStyle/>
          <a:p>
            <a:pPr eaLnBrk="0" fontAlgn="base" hangingPunct="0">
              <a:spcBef>
                <a:spcPts val="600"/>
              </a:spcBef>
              <a:spcAft>
                <a:spcPct val="0"/>
              </a:spcAft>
            </a:pPr>
            <a:endParaRPr lang="en-US" sz="1500" dirty="0" smtClean="0">
              <a:solidFill>
                <a:srgbClr val="003399"/>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914400" y="228600"/>
            <a:ext cx="7315200" cy="6375400"/>
            <a:chOff x="533400" y="304800"/>
            <a:chExt cx="7315200" cy="6375400"/>
          </a:xfrm>
        </p:grpSpPr>
        <p:pic>
          <p:nvPicPr>
            <p:cNvPr id="2050" name="Picture 2"/>
            <p:cNvPicPr>
              <a:picLocks noChangeAspect="1" noChangeArrowheads="1"/>
            </p:cNvPicPr>
            <p:nvPr/>
          </p:nvPicPr>
          <p:blipFill>
            <a:blip r:embed="rId3" cstate="screen"/>
            <a:srcRect/>
            <a:stretch>
              <a:fillRect/>
            </a:stretch>
          </p:blipFill>
          <p:spPr bwMode="auto">
            <a:xfrm>
              <a:off x="533400" y="304800"/>
              <a:ext cx="7315200" cy="6375400"/>
            </a:xfrm>
            <a:prstGeom prst="rect">
              <a:avLst/>
            </a:prstGeom>
            <a:ln>
              <a:noFill/>
            </a:ln>
            <a:effectLst>
              <a:outerShdw blurRad="292100" dist="139700" dir="2700000" algn="tl" rotWithShape="0">
                <a:srgbClr val="333333">
                  <a:alpha val="65000"/>
                </a:srgbClr>
              </a:outerShdw>
            </a:effectLst>
          </p:spPr>
        </p:pic>
        <p:pic>
          <p:nvPicPr>
            <p:cNvPr id="3" name="Picture 19"/>
            <p:cNvPicPr>
              <a:picLocks noChangeAspect="1" noChangeArrowheads="1"/>
            </p:cNvPicPr>
            <p:nvPr/>
          </p:nvPicPr>
          <p:blipFill>
            <a:blip r:embed="rId4" cstate="screen"/>
            <a:srcRect/>
            <a:stretch>
              <a:fillRect/>
            </a:stretch>
          </p:blipFill>
          <p:spPr bwMode="auto">
            <a:xfrm>
              <a:off x="3686175" y="457200"/>
              <a:ext cx="3933825" cy="190500"/>
            </a:xfrm>
            <a:prstGeom prst="rect">
              <a:avLst/>
            </a:prstGeom>
            <a:noFill/>
            <a:ln w="9525">
              <a:noFill/>
              <a:miter lim="800000"/>
              <a:headEnd/>
              <a:tailEnd/>
            </a:ln>
          </p:spPr>
        </p:pic>
      </p:grpSp>
      <p:sp>
        <p:nvSpPr>
          <p:cNvPr id="4" name="テキスト ボックス 3"/>
          <p:cNvSpPr txBox="1"/>
          <p:nvPr/>
        </p:nvSpPr>
        <p:spPr>
          <a:xfrm>
            <a:off x="914400" y="5029200"/>
            <a:ext cx="7086600" cy="1538883"/>
          </a:xfrm>
          <a:prstGeom prst="rect">
            <a:avLst/>
          </a:prstGeom>
          <a:solidFill>
            <a:schemeClr val="bg1"/>
          </a:solidFill>
        </p:spPr>
        <p:txBody>
          <a:bodyPr wrap="square" rtlCol="0">
            <a:spAutoFit/>
          </a:bodyPr>
          <a:lstStyle/>
          <a:p>
            <a:r>
              <a:rPr kumimoji="1" lang="ja-JP" altLang="en-US" sz="1200" dirty="0" smtClean="0"/>
              <a:t>医学標本の収集と保存が標準化されていないため（写真）</a:t>
            </a:r>
            <a:r>
              <a:rPr kumimoji="1" lang="ja-JP" altLang="en-US" sz="1200" dirty="0"/>
              <a:t>、</a:t>
            </a:r>
            <a:r>
              <a:rPr kumimoji="1" lang="ja-JP" altLang="en-US" sz="1200" dirty="0" smtClean="0"/>
              <a:t>後続の研究が遅れる</a:t>
            </a:r>
            <a:endParaRPr kumimoji="1" lang="en-US" altLang="ja-JP" sz="1200" dirty="0" smtClean="0"/>
          </a:p>
          <a:p>
            <a:pPr algn="ctr"/>
            <a:r>
              <a:rPr kumimoji="1" lang="ja-JP" altLang="en-US" sz="3200" b="1" dirty="0" smtClean="0"/>
              <a:t>バイオマーカーへの影響</a:t>
            </a:r>
            <a:endParaRPr kumimoji="1" lang="en-US" altLang="ja-JP" sz="3200" b="1" dirty="0" smtClean="0"/>
          </a:p>
          <a:p>
            <a:r>
              <a:rPr kumimoji="1" lang="ja-JP" altLang="en-US" sz="1600" dirty="0" smtClean="0"/>
              <a:t>疾患の断片的な研究の単なる寄せ集め</a:t>
            </a:r>
            <a:r>
              <a:rPr kumimoji="1" lang="en-US" altLang="ja-JP" sz="1600" dirty="0" smtClean="0"/>
              <a:t>―</a:t>
            </a:r>
            <a:r>
              <a:rPr kumimoji="1" lang="ja-JP" altLang="en-US" sz="1600" dirty="0" smtClean="0"/>
              <a:t>関連するバイオマーカーは組織的な「ビッグ・サイエンス」のアプローチに取って代わられるだろう（</a:t>
            </a:r>
            <a:r>
              <a:rPr kumimoji="1" lang="en-US" altLang="ja-JP" sz="1600" dirty="0" smtClean="0"/>
              <a:t>George Poste</a:t>
            </a:r>
            <a:r>
              <a:rPr kumimoji="1" lang="ja-JP" altLang="en-US" sz="1600" dirty="0" smtClean="0"/>
              <a:t>）</a:t>
            </a:r>
            <a:endParaRPr kumimoji="1" lang="en-US" altLang="ja-JP" sz="1600" dirty="0" smtClean="0"/>
          </a:p>
          <a:p>
            <a:endParaRPr kumimoji="1" lang="ja-JP" altLang="en-US" dirty="0"/>
          </a:p>
        </p:txBody>
      </p:sp>
      <p:sp>
        <p:nvSpPr>
          <p:cNvPr id="5" name="Rectangle 4"/>
          <p:cNvSpPr/>
          <p:nvPr/>
        </p:nvSpPr>
        <p:spPr>
          <a:xfrm>
            <a:off x="6819900" y="5715001"/>
            <a:ext cx="876300" cy="304800"/>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endParaRPr lang="en-US" sz="240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470025"/>
          </a:xfrm>
        </p:spPr>
        <p:txBody>
          <a:bodyPr>
            <a:normAutofit/>
          </a:bodyPr>
          <a:lstStyle/>
          <a:p>
            <a:r>
              <a:rPr lang="ja-JP" altLang="en-US" sz="3600" b="1" dirty="0" smtClean="0"/>
              <a:t>トランスレーショナル・リサーチから</a:t>
            </a:r>
            <a:r>
              <a:rPr lang="en-US" altLang="ja-JP" sz="3600" b="1" dirty="0" smtClean="0"/>
              <a:t/>
            </a:r>
            <a:br>
              <a:rPr lang="en-US" altLang="ja-JP" sz="3600" b="1" dirty="0" smtClean="0"/>
            </a:br>
            <a:r>
              <a:rPr lang="ja-JP" altLang="en-US" sz="3600" b="1" dirty="0" smtClean="0"/>
              <a:t>臨床実施までの道のり</a:t>
            </a:r>
            <a:endParaRPr lang="en-US" sz="3600" b="1" dirty="0"/>
          </a:p>
        </p:txBody>
      </p:sp>
      <p:sp>
        <p:nvSpPr>
          <p:cNvPr id="3" name="Subtitle 2"/>
          <p:cNvSpPr>
            <a:spLocks noGrp="1"/>
          </p:cNvSpPr>
          <p:nvPr>
            <p:ph type="subTitle" idx="1"/>
          </p:nvPr>
        </p:nvSpPr>
        <p:spPr>
          <a:xfrm>
            <a:off x="1371600" y="2514600"/>
            <a:ext cx="6400800" cy="3200400"/>
          </a:xfrm>
        </p:spPr>
        <p:txBody>
          <a:bodyPr>
            <a:normAutofit fontScale="70000" lnSpcReduction="20000"/>
          </a:bodyPr>
          <a:lstStyle/>
          <a:p>
            <a:pPr algn="l">
              <a:buFont typeface="Arial" pitchFamily="34" charset="0"/>
              <a:buChar char="•"/>
            </a:pPr>
            <a:r>
              <a:rPr lang="ja-JP" altLang="en-US" sz="2800" b="1" dirty="0">
                <a:solidFill>
                  <a:srgbClr val="FF0000"/>
                </a:solidFill>
              </a:rPr>
              <a:t>解析</a:t>
            </a:r>
            <a:r>
              <a:rPr lang="ja-JP" altLang="en-US" sz="2800" b="1" dirty="0" smtClean="0">
                <a:solidFill>
                  <a:srgbClr val="FF0000"/>
                </a:solidFill>
              </a:rPr>
              <a:t>的妥当性</a:t>
            </a:r>
            <a:r>
              <a:rPr lang="en-US" sz="2800" b="1" dirty="0" smtClean="0">
                <a:solidFill>
                  <a:srgbClr val="FF0000"/>
                </a:solidFill>
              </a:rPr>
              <a:t> </a:t>
            </a:r>
            <a:r>
              <a:rPr lang="en-US" sz="2800" b="1" dirty="0" smtClean="0">
                <a:solidFill>
                  <a:schemeClr val="tx1"/>
                </a:solidFill>
              </a:rPr>
              <a:t>– </a:t>
            </a:r>
            <a:r>
              <a:rPr lang="ja-JP" altLang="en-US" sz="2800" b="1" dirty="0" smtClean="0">
                <a:solidFill>
                  <a:schemeClr val="tx1"/>
                </a:solidFill>
              </a:rPr>
              <a:t>技術的な実現可能性と最適化</a:t>
            </a:r>
            <a:endParaRPr lang="en-US" altLang="ja-JP" sz="2800" b="1" dirty="0" smtClean="0">
              <a:solidFill>
                <a:schemeClr val="tx1"/>
              </a:solidFill>
            </a:endParaRPr>
          </a:p>
          <a:p>
            <a:pPr algn="l"/>
            <a:r>
              <a:rPr lang="en-US" altLang="ja-JP" sz="2800" b="1" dirty="0" smtClean="0">
                <a:solidFill>
                  <a:schemeClr val="tx1"/>
                </a:solidFill>
              </a:rPr>
              <a:t>- </a:t>
            </a:r>
            <a:r>
              <a:rPr lang="ja-JP" altLang="en-US" sz="2800" b="1" dirty="0" smtClean="0">
                <a:solidFill>
                  <a:schemeClr val="tx1"/>
                </a:solidFill>
              </a:rPr>
              <a:t>試験結果は我々の意図を汲んだものになっているか？</a:t>
            </a:r>
            <a:endParaRPr lang="en-US" sz="2800" b="1" dirty="0" smtClean="0">
              <a:solidFill>
                <a:schemeClr val="tx1"/>
              </a:solidFill>
            </a:endParaRPr>
          </a:p>
          <a:p>
            <a:pPr algn="l"/>
            <a:endParaRPr lang="en-US" sz="2800" b="1" dirty="0" smtClean="0">
              <a:solidFill>
                <a:schemeClr val="tx1"/>
              </a:solidFill>
            </a:endParaRPr>
          </a:p>
          <a:p>
            <a:pPr algn="l">
              <a:buFont typeface="Arial" pitchFamily="34" charset="0"/>
              <a:buChar char="•"/>
            </a:pPr>
            <a:r>
              <a:rPr lang="ja-JP" altLang="en-US" sz="2800" b="1" dirty="0" smtClean="0">
                <a:solidFill>
                  <a:srgbClr val="FF0000"/>
                </a:solidFill>
              </a:rPr>
              <a:t>臨床的妥当性</a:t>
            </a:r>
            <a:r>
              <a:rPr lang="en-US" sz="2800" b="1" dirty="0" smtClean="0">
                <a:solidFill>
                  <a:srgbClr val="FF0000"/>
                </a:solidFill>
              </a:rPr>
              <a:t> </a:t>
            </a:r>
            <a:r>
              <a:rPr lang="en-US" altLang="ja-JP" sz="2800" b="1" dirty="0" smtClean="0">
                <a:solidFill>
                  <a:schemeClr val="tx1"/>
                </a:solidFill>
              </a:rPr>
              <a:t>- </a:t>
            </a:r>
            <a:r>
              <a:rPr lang="ja-JP" altLang="en-US" sz="2800" b="1" dirty="0" smtClean="0">
                <a:solidFill>
                  <a:schemeClr val="tx1"/>
                </a:solidFill>
              </a:rPr>
              <a:t>診断精度</a:t>
            </a:r>
            <a:endParaRPr lang="en-US" altLang="ja-JP" sz="2800" b="1" dirty="0" smtClean="0">
              <a:solidFill>
                <a:schemeClr val="tx1"/>
              </a:solidFill>
            </a:endParaRPr>
          </a:p>
          <a:p>
            <a:pPr algn="l"/>
            <a:r>
              <a:rPr lang="en-US" sz="2800" b="1" dirty="0" smtClean="0">
                <a:solidFill>
                  <a:schemeClr val="tx1"/>
                </a:solidFill>
              </a:rPr>
              <a:t>- </a:t>
            </a:r>
            <a:r>
              <a:rPr lang="ja-JP" altLang="en-US" sz="2800" b="1" dirty="0" smtClean="0">
                <a:solidFill>
                  <a:schemeClr val="tx1"/>
                </a:solidFill>
              </a:rPr>
              <a:t>試験結果は臨床症状を反映したものになっているか？</a:t>
            </a:r>
            <a:endParaRPr lang="en-US" sz="2800" b="1" dirty="0" smtClean="0">
              <a:solidFill>
                <a:schemeClr val="tx1"/>
              </a:solidFill>
            </a:endParaRPr>
          </a:p>
          <a:p>
            <a:pPr lvl="1" algn="l">
              <a:buFont typeface="Arial" pitchFamily="34" charset="0"/>
              <a:buChar char="•"/>
            </a:pPr>
            <a:r>
              <a:rPr lang="ja-JP" altLang="en-US" sz="2400" b="1" dirty="0" smtClean="0">
                <a:solidFill>
                  <a:schemeClr val="tx1"/>
                </a:solidFill>
              </a:rPr>
              <a:t>感度（検出漏れ）</a:t>
            </a:r>
            <a:endParaRPr lang="en-US" sz="2400" b="1" dirty="0" smtClean="0">
              <a:solidFill>
                <a:schemeClr val="tx1"/>
              </a:solidFill>
            </a:endParaRPr>
          </a:p>
          <a:p>
            <a:pPr lvl="1" algn="l">
              <a:buFont typeface="Arial" pitchFamily="34" charset="0"/>
              <a:buChar char="•"/>
            </a:pPr>
            <a:r>
              <a:rPr lang="ja-JP" altLang="en-US" sz="2400" b="1" dirty="0" smtClean="0">
                <a:solidFill>
                  <a:schemeClr val="tx1"/>
                </a:solidFill>
              </a:rPr>
              <a:t>特異度（誤検出）</a:t>
            </a:r>
            <a:endParaRPr lang="en-US" sz="2400" b="1" dirty="0" smtClean="0">
              <a:solidFill>
                <a:schemeClr val="tx1"/>
              </a:solidFill>
            </a:endParaRPr>
          </a:p>
          <a:p>
            <a:pPr lvl="1" algn="l"/>
            <a:endParaRPr lang="en-US" sz="2400" b="1" dirty="0" smtClean="0">
              <a:solidFill>
                <a:schemeClr val="tx1"/>
              </a:solidFill>
            </a:endParaRPr>
          </a:p>
          <a:p>
            <a:pPr algn="l">
              <a:buFont typeface="Arial" pitchFamily="34" charset="0"/>
              <a:buChar char="•"/>
            </a:pPr>
            <a:r>
              <a:rPr lang="ja-JP" altLang="en-US" sz="2800" b="1" dirty="0" smtClean="0">
                <a:solidFill>
                  <a:srgbClr val="FF0000"/>
                </a:solidFill>
              </a:rPr>
              <a:t>臨床的有用性</a:t>
            </a:r>
            <a:r>
              <a:rPr lang="en-US" sz="2800" b="1" dirty="0" smtClean="0">
                <a:solidFill>
                  <a:srgbClr val="FF0000"/>
                </a:solidFill>
              </a:rPr>
              <a:t> </a:t>
            </a:r>
          </a:p>
          <a:p>
            <a:pPr lvl="1" algn="l">
              <a:buFont typeface="Arial" pitchFamily="34" charset="0"/>
              <a:buChar char="•"/>
            </a:pPr>
            <a:r>
              <a:rPr lang="ja-JP" altLang="en-US" sz="2400" b="1" dirty="0" smtClean="0">
                <a:solidFill>
                  <a:schemeClr val="tx1"/>
                </a:solidFill>
              </a:rPr>
              <a:t>試験結果は医療上の決断の改善に役立つか？</a:t>
            </a:r>
            <a:endParaRPr lang="en-US" sz="2400" b="1" dirty="0" smtClean="0">
              <a:solidFill>
                <a:schemeClr val="tx1"/>
              </a:solidFill>
            </a:endParaRPr>
          </a:p>
          <a:p>
            <a:pPr lvl="1" algn="l">
              <a:buFont typeface="Arial" pitchFamily="34" charset="0"/>
              <a:buChar char="•"/>
            </a:pPr>
            <a:r>
              <a:rPr lang="ja-JP" altLang="en-US" sz="2400" b="1" dirty="0" smtClean="0">
                <a:solidFill>
                  <a:schemeClr val="tx1"/>
                </a:solidFill>
              </a:rPr>
              <a:t>試験は費用効果が高いか？</a:t>
            </a:r>
            <a:endParaRPr lang="en-US" sz="2400" b="1" dirty="0">
              <a:solidFill>
                <a:schemeClr val="tx1"/>
              </a:solidFill>
            </a:endParaRPr>
          </a:p>
        </p:txBody>
      </p:sp>
      <p:sp>
        <p:nvSpPr>
          <p:cNvPr id="4" name="Line 4"/>
          <p:cNvSpPr>
            <a:spLocks noChangeShapeType="1"/>
          </p:cNvSpPr>
          <p:nvPr/>
        </p:nvSpPr>
        <p:spPr bwMode="auto">
          <a:xfrm>
            <a:off x="381000" y="22860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bwMode="auto">
          <a:xfrm>
            <a:off x="457200" y="1066800"/>
            <a:ext cx="8001000" cy="1143000"/>
          </a:xfrm>
          <a:prstGeom prst="rect">
            <a:avLst/>
          </a:prstGeom>
          <a:ln>
            <a:miter lim="800000"/>
            <a:headEnd/>
            <a:tailEnd/>
          </a:ln>
        </p:spPr>
        <p:txBody>
          <a:bodyPr/>
          <a:lstStyle/>
          <a:p>
            <a:pPr algn="ctr">
              <a:lnSpc>
                <a:spcPct val="120000"/>
              </a:lnSpc>
              <a:defRPr/>
            </a:pPr>
            <a:r>
              <a:rPr lang="ja-JP" altLang="en-US" sz="3600" b="1" dirty="0" smtClean="0">
                <a:solidFill>
                  <a:schemeClr val="bg2"/>
                </a:solidFill>
                <a:latin typeface="Helvetica" pitchFamily="34" charset="0"/>
              </a:rPr>
              <a:t>オーダーメイド医療の</a:t>
            </a:r>
            <a:r>
              <a:rPr lang="ja-JP" altLang="en-US" sz="3600" b="1" dirty="0">
                <a:solidFill>
                  <a:schemeClr val="bg2"/>
                </a:solidFill>
                <a:latin typeface="Helvetica" pitchFamily="34" charset="0"/>
              </a:rPr>
              <a:t>目標</a:t>
            </a:r>
            <a:endParaRPr lang="en-US" altLang="en-US" sz="3600" dirty="0" smtClean="0">
              <a:solidFill>
                <a:srgbClr val="00CCCC"/>
              </a:solidFill>
            </a:endParaRPr>
          </a:p>
        </p:txBody>
      </p:sp>
      <p:sp>
        <p:nvSpPr>
          <p:cNvPr id="345091" name="Rectangle 3"/>
          <p:cNvSpPr>
            <a:spLocks noGrp="1" noChangeArrowheads="1"/>
          </p:cNvSpPr>
          <p:nvPr>
            <p:ph type="subTitle" idx="4294967295"/>
          </p:nvPr>
        </p:nvSpPr>
        <p:spPr bwMode="auto">
          <a:xfrm>
            <a:off x="1752600" y="2438400"/>
            <a:ext cx="6705600" cy="3200400"/>
          </a:xfrm>
          <a:prstGeom prst="rect">
            <a:avLst/>
          </a:prstGeom>
          <a:noFill/>
          <a:ln>
            <a:miter lim="800000"/>
            <a:headEnd/>
            <a:tailEnd/>
          </a:ln>
        </p:spPr>
        <p:txBody>
          <a:bodyPr/>
          <a:lstStyle/>
          <a:p>
            <a:pPr marL="0" indent="0">
              <a:buClr>
                <a:schemeClr val="bg2"/>
              </a:buClr>
              <a:buFont typeface="Wingdings" pitchFamily="2" charset="2"/>
              <a:buChar char="§"/>
            </a:pPr>
            <a:r>
              <a:rPr lang="ja-JP" altLang="en-US" sz="2800" b="1" dirty="0" smtClean="0">
                <a:solidFill>
                  <a:schemeClr val="bg2"/>
                </a:solidFill>
                <a:effectLst/>
                <a:latin typeface="Helvetica" pitchFamily="34" charset="0"/>
              </a:rPr>
              <a:t> 一次治療の</a:t>
            </a:r>
            <a:r>
              <a:rPr lang="en-US" altLang="en-US" sz="2800" b="1" dirty="0" smtClean="0">
                <a:solidFill>
                  <a:schemeClr val="bg2"/>
                </a:solidFill>
                <a:effectLst/>
                <a:latin typeface="Helvetica" pitchFamily="34" charset="0"/>
              </a:rPr>
              <a:t>50%</a:t>
            </a:r>
            <a:r>
              <a:rPr lang="ja-JP" altLang="en-US" sz="2800" b="1" dirty="0" smtClean="0">
                <a:solidFill>
                  <a:schemeClr val="bg2"/>
                </a:solidFill>
                <a:effectLst/>
                <a:latin typeface="Helvetica" pitchFamily="34" charset="0"/>
              </a:rPr>
              <a:t>は効果がない</a:t>
            </a:r>
            <a:endParaRPr lang="en-US" altLang="en-US" sz="2800" b="1" dirty="0" smtClean="0">
              <a:solidFill>
                <a:schemeClr val="bg2"/>
              </a:solidFill>
              <a:effectLst/>
              <a:latin typeface="Helvetica" pitchFamily="34" charset="0"/>
            </a:endParaRPr>
          </a:p>
          <a:p>
            <a:pPr marL="0" indent="0">
              <a:buClr>
                <a:schemeClr val="bg2"/>
              </a:buClr>
              <a:buFont typeface="Wingdings" pitchFamily="2" charset="2"/>
              <a:buChar char="§"/>
            </a:pPr>
            <a:r>
              <a:rPr lang="ja-JP" altLang="en-US" sz="2800" b="1" dirty="0" smtClean="0">
                <a:solidFill>
                  <a:schemeClr val="bg2"/>
                </a:solidFill>
                <a:effectLst/>
                <a:latin typeface="Helvetica" pitchFamily="34" charset="0"/>
              </a:rPr>
              <a:t> 患者一人ひとりに合った最適の治療</a:t>
            </a:r>
            <a:endParaRPr lang="en-US" altLang="en-US" sz="2800" b="1" dirty="0" smtClean="0">
              <a:solidFill>
                <a:schemeClr val="bg2"/>
              </a:solidFill>
              <a:effectLst/>
              <a:latin typeface="Helvetica" pitchFamily="34" charset="0"/>
            </a:endParaRPr>
          </a:p>
          <a:p>
            <a:pPr marL="0" indent="0">
              <a:buClr>
                <a:schemeClr val="bg2"/>
              </a:buClr>
              <a:buFont typeface="Wingdings" pitchFamily="2" charset="2"/>
              <a:buChar char="§"/>
            </a:pPr>
            <a:r>
              <a:rPr lang="ja-JP" altLang="en-US" sz="2800" b="1" dirty="0" smtClean="0">
                <a:solidFill>
                  <a:schemeClr val="bg2"/>
                </a:solidFill>
                <a:effectLst/>
                <a:latin typeface="Helvetica" pitchFamily="34" charset="0"/>
              </a:rPr>
              <a:t> 有害事象を最小限に抑える</a:t>
            </a:r>
            <a:endParaRPr lang="en-US" altLang="en-US" sz="2800" b="1" dirty="0" smtClean="0">
              <a:solidFill>
                <a:schemeClr val="bg2"/>
              </a:solidFill>
              <a:effectLst/>
              <a:latin typeface="Helvetica" pitchFamily="34" charset="0"/>
            </a:endParaRPr>
          </a:p>
          <a:p>
            <a:pPr marL="0" indent="0">
              <a:buClr>
                <a:schemeClr val="bg2"/>
              </a:buClr>
              <a:buFont typeface="Wingdings" pitchFamily="2" charset="2"/>
              <a:buChar char="§"/>
            </a:pPr>
            <a:r>
              <a:rPr lang="ja-JP" altLang="en-US" sz="2800" b="1" dirty="0" smtClean="0">
                <a:solidFill>
                  <a:schemeClr val="bg2"/>
                </a:solidFill>
                <a:effectLst/>
                <a:latin typeface="Helvetica" pitchFamily="34" charset="0"/>
              </a:rPr>
              <a:t> 薬効を最大限に高める</a:t>
            </a:r>
            <a:endParaRPr lang="en-US" altLang="en-US" sz="2800" b="1" dirty="0" smtClean="0">
              <a:solidFill>
                <a:schemeClr val="bg2"/>
              </a:solidFill>
              <a:effectLst/>
              <a:latin typeface="Helvetica" pitchFamily="34" charset="0"/>
            </a:endParaRPr>
          </a:p>
          <a:p>
            <a:pPr marL="0" indent="0">
              <a:buClr>
                <a:schemeClr val="bg2"/>
              </a:buClr>
              <a:buFont typeface="Wingdings" pitchFamily="2" charset="2"/>
              <a:buChar char="§"/>
            </a:pPr>
            <a:r>
              <a:rPr lang="ja-JP" altLang="en-US" sz="2800" b="1" dirty="0" smtClean="0">
                <a:solidFill>
                  <a:schemeClr val="bg2"/>
                </a:solidFill>
                <a:effectLst/>
                <a:latin typeface="Helvetica" pitchFamily="34" charset="0"/>
              </a:rPr>
              <a:t> より多くの標的薬の開発</a:t>
            </a:r>
            <a:endParaRPr lang="en-US" altLang="en-US" sz="2800" b="1" dirty="0" smtClean="0">
              <a:solidFill>
                <a:schemeClr val="bg2"/>
              </a:solidFill>
              <a:effectLst/>
              <a:latin typeface="Helvetica" pitchFamily="34" charset="0"/>
            </a:endParaRPr>
          </a:p>
          <a:p>
            <a:pPr marL="0" indent="0">
              <a:buClr>
                <a:schemeClr val="bg2"/>
              </a:buClr>
              <a:buFont typeface="Wingdings" pitchFamily="2" charset="2"/>
              <a:buChar char="§"/>
            </a:pPr>
            <a:r>
              <a:rPr lang="ja-JP" altLang="en-US" sz="2800" b="1" dirty="0" smtClean="0">
                <a:solidFill>
                  <a:srgbClr val="FF0066"/>
                </a:solidFill>
                <a:effectLst/>
                <a:latin typeface="Helvetica" pitchFamily="34" charset="0"/>
              </a:rPr>
              <a:t> 適切な</a:t>
            </a:r>
            <a:r>
              <a:rPr lang="ja-JP" altLang="en-US" sz="2800" b="1" dirty="0">
                <a:solidFill>
                  <a:srgbClr val="FF0066"/>
                </a:solidFill>
                <a:effectLst/>
                <a:latin typeface="Helvetica" pitchFamily="34" charset="0"/>
              </a:rPr>
              <a:t>薬剤</a:t>
            </a:r>
            <a:r>
              <a:rPr lang="ja-JP" altLang="en-US" sz="2800" b="1" dirty="0" smtClean="0">
                <a:solidFill>
                  <a:srgbClr val="FF0066"/>
                </a:solidFill>
                <a:effectLst/>
                <a:latin typeface="Helvetica" pitchFamily="34" charset="0"/>
              </a:rPr>
              <a:t>を適切な分量で</a:t>
            </a:r>
            <a:endParaRPr lang="en-US" altLang="en-US" sz="2800" b="1" dirty="0" smtClean="0">
              <a:solidFill>
                <a:srgbClr val="FF0066"/>
              </a:solidFill>
              <a:effectLst/>
              <a:latin typeface="Helvetica" pitchFamily="34" charset="0"/>
            </a:endParaRPr>
          </a:p>
          <a:p>
            <a:pPr marL="0" indent="0">
              <a:buClr>
                <a:schemeClr val="bg2"/>
              </a:buClr>
              <a:buFont typeface="Wingdings" pitchFamily="2" charset="2"/>
              <a:buNone/>
            </a:pPr>
            <a:endParaRPr lang="en-US" altLang="en-US" sz="2800" b="1" dirty="0" smtClean="0">
              <a:solidFill>
                <a:schemeClr val="bg2"/>
              </a:solidFill>
              <a:effectLst/>
              <a:latin typeface="Helvetica" pitchFamily="34" charset="0"/>
            </a:endParaRPr>
          </a:p>
        </p:txBody>
      </p:sp>
      <p:sp>
        <p:nvSpPr>
          <p:cNvPr id="3076" name="Line 4"/>
          <p:cNvSpPr>
            <a:spLocks noChangeShapeType="1"/>
          </p:cNvSpPr>
          <p:nvPr/>
        </p:nvSpPr>
        <p:spPr bwMode="auto">
          <a:xfrm>
            <a:off x="457200" y="19812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ctrTitle" idx="4294967295"/>
          </p:nvPr>
        </p:nvSpPr>
        <p:spPr bwMode="auto">
          <a:xfrm>
            <a:off x="457200" y="1066800"/>
            <a:ext cx="8001000" cy="1143000"/>
          </a:xfrm>
          <a:prstGeom prst="rect">
            <a:avLst/>
          </a:prstGeom>
          <a:ln>
            <a:miter lim="800000"/>
            <a:headEnd/>
            <a:tailEnd/>
          </a:ln>
        </p:spPr>
        <p:txBody>
          <a:bodyPr/>
          <a:lstStyle/>
          <a:p>
            <a:pPr algn="ctr">
              <a:lnSpc>
                <a:spcPct val="120000"/>
              </a:lnSpc>
              <a:defRPr/>
            </a:pPr>
            <a:r>
              <a:rPr lang="ja-JP" altLang="en-US" sz="3600" b="1" dirty="0" smtClean="0">
                <a:solidFill>
                  <a:schemeClr val="bg2"/>
                </a:solidFill>
                <a:latin typeface="Helvetica" pitchFamily="34" charset="0"/>
              </a:rPr>
              <a:t>腫瘍学への適用</a:t>
            </a:r>
            <a:r>
              <a:rPr lang="en-US" altLang="en-US" sz="3600" b="1" dirty="0" smtClean="0">
                <a:solidFill>
                  <a:schemeClr val="bg2"/>
                </a:solidFill>
                <a:latin typeface="Helvetica" pitchFamily="34" charset="0"/>
              </a:rPr>
              <a:t> </a:t>
            </a:r>
            <a:endParaRPr lang="en-US" altLang="en-US" sz="3600" dirty="0" smtClean="0">
              <a:solidFill>
                <a:srgbClr val="00CCCC"/>
              </a:solidFill>
            </a:endParaRPr>
          </a:p>
        </p:txBody>
      </p:sp>
      <p:sp>
        <p:nvSpPr>
          <p:cNvPr id="346115" name="Rectangle 3"/>
          <p:cNvSpPr>
            <a:spLocks noGrp="1" noChangeArrowheads="1"/>
          </p:cNvSpPr>
          <p:nvPr>
            <p:ph type="subTitle" idx="4294967295"/>
          </p:nvPr>
        </p:nvSpPr>
        <p:spPr bwMode="auto">
          <a:xfrm>
            <a:off x="457200" y="2819400"/>
            <a:ext cx="8001000" cy="3200400"/>
          </a:xfrm>
          <a:prstGeom prst="rect">
            <a:avLst/>
          </a:prstGeom>
          <a:noFill/>
          <a:ln>
            <a:miter lim="800000"/>
            <a:headEnd/>
            <a:tailEnd/>
          </a:ln>
        </p:spPr>
        <p:txBody>
          <a:bodyPr/>
          <a:lstStyle/>
          <a:p>
            <a:pPr>
              <a:buClr>
                <a:schemeClr val="bg2"/>
              </a:buClr>
              <a:buFont typeface="Wingdings" pitchFamily="2" charset="2"/>
              <a:buChar char="§"/>
            </a:pPr>
            <a:r>
              <a:rPr lang="ja-JP" altLang="en-US" sz="2800" b="1" dirty="0" smtClean="0">
                <a:solidFill>
                  <a:schemeClr val="bg2"/>
                </a:solidFill>
                <a:effectLst/>
                <a:latin typeface="Helvetica" pitchFamily="34" charset="0"/>
              </a:rPr>
              <a:t>腫瘍ごとに適した治療薬の決定</a:t>
            </a:r>
            <a:endParaRPr lang="en-US" altLang="en-US" sz="2800" b="1" dirty="0" smtClean="0">
              <a:solidFill>
                <a:schemeClr val="bg2"/>
              </a:solidFill>
              <a:effectLst/>
              <a:latin typeface="Helvetica" pitchFamily="34" charset="0"/>
            </a:endParaRPr>
          </a:p>
          <a:p>
            <a:pPr>
              <a:buClr>
                <a:schemeClr val="bg2"/>
              </a:buClr>
              <a:buFont typeface="Wingdings" pitchFamily="2" charset="2"/>
              <a:buChar char="§"/>
            </a:pPr>
            <a:r>
              <a:rPr lang="ja-JP" altLang="en-US" sz="2800" b="1" dirty="0" smtClean="0">
                <a:solidFill>
                  <a:schemeClr val="bg2"/>
                </a:solidFill>
                <a:effectLst/>
                <a:latin typeface="Helvetica" pitchFamily="34" charset="0"/>
              </a:rPr>
              <a:t>特定の治療法から最もベネフィットを得ると思われる患者の特定</a:t>
            </a:r>
            <a:endParaRPr lang="en-US" altLang="en-US" sz="2800" b="1" dirty="0" smtClean="0">
              <a:solidFill>
                <a:schemeClr val="bg2"/>
              </a:solidFill>
              <a:effectLst/>
              <a:latin typeface="Helvetica" pitchFamily="34" charset="0"/>
            </a:endParaRPr>
          </a:p>
        </p:txBody>
      </p:sp>
      <p:sp>
        <p:nvSpPr>
          <p:cNvPr id="4100" name="Line 4"/>
          <p:cNvSpPr>
            <a:spLocks noChangeShapeType="1"/>
          </p:cNvSpPr>
          <p:nvPr/>
        </p:nvSpPr>
        <p:spPr bwMode="auto">
          <a:xfrm>
            <a:off x="457200" y="19812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6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990600" y="685800"/>
            <a:ext cx="7248525" cy="5410200"/>
          </a:xfrm>
          <a:prstGeom prst="rect">
            <a:avLst/>
          </a:prstGeom>
          <a:solidFill>
            <a:schemeClr val="bg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1200" smtClean="0">
              <a:solidFill>
                <a:srgbClr val="000000"/>
              </a:solidFill>
              <a:latin typeface="Helvetica" pitchFamily="34" charset="0"/>
            </a:endParaRPr>
          </a:p>
        </p:txBody>
      </p:sp>
      <p:sp>
        <p:nvSpPr>
          <p:cNvPr id="5123" name="Rectangle 3"/>
          <p:cNvSpPr>
            <a:spLocks noChangeAspect="1" noChangeArrowheads="1"/>
          </p:cNvSpPr>
          <p:nvPr/>
        </p:nvSpPr>
        <p:spPr bwMode="auto">
          <a:xfrm>
            <a:off x="1760539" y="1219200"/>
            <a:ext cx="5689600" cy="4267200"/>
          </a:xfrm>
          <a:prstGeom prst="rect">
            <a:avLst/>
          </a:prstGeom>
          <a:solidFill>
            <a:srgbClr val="9FD9F9"/>
          </a:solidFill>
          <a:ln w="9525">
            <a:noFill/>
            <a:miter lim="800000"/>
            <a:headEnd/>
            <a:tailEnd/>
          </a:ln>
        </p:spPr>
        <p:txBody>
          <a:bodyPr wrap="none" anchor="ct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24" name="Freeform 4"/>
          <p:cNvSpPr>
            <a:spLocks noChangeAspect="1"/>
          </p:cNvSpPr>
          <p:nvPr/>
        </p:nvSpPr>
        <p:spPr bwMode="auto">
          <a:xfrm>
            <a:off x="5546726" y="2363789"/>
            <a:ext cx="250825"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nvGrpSpPr>
          <p:cNvPr id="2" name="Group 5"/>
          <p:cNvGrpSpPr>
            <a:grpSpLocks noChangeAspect="1"/>
          </p:cNvGrpSpPr>
          <p:nvPr/>
        </p:nvGrpSpPr>
        <p:grpSpPr bwMode="auto">
          <a:xfrm>
            <a:off x="5314951" y="2881314"/>
            <a:ext cx="252413" cy="658812"/>
            <a:chOff x="2064" y="960"/>
            <a:chExt cx="140" cy="346"/>
          </a:xfrm>
        </p:grpSpPr>
        <p:sp>
          <p:nvSpPr>
            <p:cNvPr id="5239" name="Freeform 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40" name="Freeform 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 name="Group 8"/>
          <p:cNvGrpSpPr>
            <a:grpSpLocks noChangeAspect="1"/>
          </p:cNvGrpSpPr>
          <p:nvPr/>
        </p:nvGrpSpPr>
        <p:grpSpPr bwMode="auto">
          <a:xfrm>
            <a:off x="2428875" y="2881314"/>
            <a:ext cx="254000" cy="658812"/>
            <a:chOff x="2064" y="960"/>
            <a:chExt cx="140" cy="346"/>
          </a:xfrm>
        </p:grpSpPr>
        <p:sp>
          <p:nvSpPr>
            <p:cNvPr id="5237" name="Freeform 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38" name="Freeform 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4" name="Group 11"/>
          <p:cNvGrpSpPr>
            <a:grpSpLocks noChangeAspect="1"/>
          </p:cNvGrpSpPr>
          <p:nvPr/>
        </p:nvGrpSpPr>
        <p:grpSpPr bwMode="auto">
          <a:xfrm>
            <a:off x="2444751" y="3600451"/>
            <a:ext cx="252413" cy="658813"/>
            <a:chOff x="2064" y="960"/>
            <a:chExt cx="140" cy="346"/>
          </a:xfrm>
        </p:grpSpPr>
        <p:sp>
          <p:nvSpPr>
            <p:cNvPr id="5235" name="Freeform 1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36" name="Freeform 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5" name="Group 14"/>
          <p:cNvGrpSpPr>
            <a:grpSpLocks noChangeAspect="1"/>
          </p:cNvGrpSpPr>
          <p:nvPr/>
        </p:nvGrpSpPr>
        <p:grpSpPr bwMode="auto">
          <a:xfrm>
            <a:off x="2946401" y="3459163"/>
            <a:ext cx="250825" cy="658812"/>
            <a:chOff x="2064" y="960"/>
            <a:chExt cx="140" cy="346"/>
          </a:xfrm>
        </p:grpSpPr>
        <p:sp>
          <p:nvSpPr>
            <p:cNvPr id="5233" name="Freeform 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34" name="Freeform 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6" name="Group 17"/>
          <p:cNvGrpSpPr>
            <a:grpSpLocks noChangeAspect="1"/>
          </p:cNvGrpSpPr>
          <p:nvPr/>
        </p:nvGrpSpPr>
        <p:grpSpPr bwMode="auto">
          <a:xfrm>
            <a:off x="1936751" y="3824289"/>
            <a:ext cx="254000" cy="658812"/>
            <a:chOff x="2064" y="960"/>
            <a:chExt cx="140" cy="346"/>
          </a:xfrm>
        </p:grpSpPr>
        <p:sp>
          <p:nvSpPr>
            <p:cNvPr id="5231" name="Freeform 1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32" name="Freeform 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 name="Group 20"/>
          <p:cNvGrpSpPr>
            <a:grpSpLocks noChangeAspect="1"/>
          </p:cNvGrpSpPr>
          <p:nvPr/>
        </p:nvGrpSpPr>
        <p:grpSpPr bwMode="auto">
          <a:xfrm>
            <a:off x="3449639" y="2709864"/>
            <a:ext cx="254000" cy="658812"/>
            <a:chOff x="2064" y="960"/>
            <a:chExt cx="140" cy="346"/>
          </a:xfrm>
        </p:grpSpPr>
        <p:sp>
          <p:nvSpPr>
            <p:cNvPr id="5229" name="Freeform 2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30" name="Freeform 2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8" name="Group 23"/>
          <p:cNvGrpSpPr>
            <a:grpSpLocks noChangeAspect="1"/>
          </p:cNvGrpSpPr>
          <p:nvPr/>
        </p:nvGrpSpPr>
        <p:grpSpPr bwMode="auto">
          <a:xfrm>
            <a:off x="3983039" y="2500313"/>
            <a:ext cx="254000" cy="658812"/>
            <a:chOff x="2064" y="960"/>
            <a:chExt cx="140" cy="346"/>
          </a:xfrm>
        </p:grpSpPr>
        <p:sp>
          <p:nvSpPr>
            <p:cNvPr id="5227" name="Freeform 2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28" name="Freeform 2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9" name="Group 26"/>
          <p:cNvGrpSpPr>
            <a:grpSpLocks noChangeAspect="1"/>
          </p:cNvGrpSpPr>
          <p:nvPr/>
        </p:nvGrpSpPr>
        <p:grpSpPr bwMode="auto">
          <a:xfrm>
            <a:off x="4746626" y="2425701"/>
            <a:ext cx="250825" cy="657225"/>
            <a:chOff x="2064" y="960"/>
            <a:chExt cx="140" cy="346"/>
          </a:xfrm>
        </p:grpSpPr>
        <p:sp>
          <p:nvSpPr>
            <p:cNvPr id="5225" name="Freeform 2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26" name="Freeform 2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0" name="Group 29"/>
          <p:cNvGrpSpPr>
            <a:grpSpLocks noChangeAspect="1"/>
          </p:cNvGrpSpPr>
          <p:nvPr/>
        </p:nvGrpSpPr>
        <p:grpSpPr bwMode="auto">
          <a:xfrm>
            <a:off x="4710113" y="3184526"/>
            <a:ext cx="249237" cy="658813"/>
            <a:chOff x="2064" y="960"/>
            <a:chExt cx="140" cy="346"/>
          </a:xfrm>
        </p:grpSpPr>
        <p:sp>
          <p:nvSpPr>
            <p:cNvPr id="5223" name="Freeform 3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24" name="Freeform 3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1" name="Group 32"/>
          <p:cNvGrpSpPr>
            <a:grpSpLocks noChangeAspect="1"/>
          </p:cNvGrpSpPr>
          <p:nvPr/>
        </p:nvGrpSpPr>
        <p:grpSpPr bwMode="auto">
          <a:xfrm>
            <a:off x="5264152" y="3687763"/>
            <a:ext cx="250825" cy="658812"/>
            <a:chOff x="2064" y="960"/>
            <a:chExt cx="140" cy="346"/>
          </a:xfrm>
        </p:grpSpPr>
        <p:sp>
          <p:nvSpPr>
            <p:cNvPr id="5221" name="Freeform 3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22" name="Freeform 3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2" name="Group 35"/>
          <p:cNvGrpSpPr>
            <a:grpSpLocks noChangeAspect="1"/>
          </p:cNvGrpSpPr>
          <p:nvPr/>
        </p:nvGrpSpPr>
        <p:grpSpPr bwMode="auto">
          <a:xfrm>
            <a:off x="6138864" y="2881314"/>
            <a:ext cx="255587" cy="658812"/>
            <a:chOff x="2064" y="960"/>
            <a:chExt cx="140" cy="346"/>
          </a:xfrm>
        </p:grpSpPr>
        <p:sp>
          <p:nvSpPr>
            <p:cNvPr id="5219" name="Freeform 3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20" name="Freeform 3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3" name="Group 38"/>
          <p:cNvGrpSpPr>
            <a:grpSpLocks noChangeAspect="1"/>
          </p:cNvGrpSpPr>
          <p:nvPr/>
        </p:nvGrpSpPr>
        <p:grpSpPr bwMode="auto">
          <a:xfrm>
            <a:off x="5922963" y="3652839"/>
            <a:ext cx="252412" cy="658812"/>
            <a:chOff x="2064" y="960"/>
            <a:chExt cx="140" cy="346"/>
          </a:xfrm>
        </p:grpSpPr>
        <p:sp>
          <p:nvSpPr>
            <p:cNvPr id="5217" name="Freeform 3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18" name="Freeform 4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4" name="Group 41"/>
          <p:cNvGrpSpPr>
            <a:grpSpLocks noChangeAspect="1"/>
          </p:cNvGrpSpPr>
          <p:nvPr/>
        </p:nvGrpSpPr>
        <p:grpSpPr bwMode="auto">
          <a:xfrm>
            <a:off x="6897689" y="3698876"/>
            <a:ext cx="252412" cy="658813"/>
            <a:chOff x="2064" y="960"/>
            <a:chExt cx="140" cy="346"/>
          </a:xfrm>
        </p:grpSpPr>
        <p:sp>
          <p:nvSpPr>
            <p:cNvPr id="5215" name="Freeform 4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16" name="Freeform 4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5" name="Group 44"/>
          <p:cNvGrpSpPr>
            <a:grpSpLocks noChangeAspect="1"/>
          </p:cNvGrpSpPr>
          <p:nvPr/>
        </p:nvGrpSpPr>
        <p:grpSpPr bwMode="auto">
          <a:xfrm>
            <a:off x="4621213" y="4324350"/>
            <a:ext cx="254000" cy="661988"/>
            <a:chOff x="2064" y="960"/>
            <a:chExt cx="140" cy="346"/>
          </a:xfrm>
        </p:grpSpPr>
        <p:sp>
          <p:nvSpPr>
            <p:cNvPr id="5213" name="Freeform 4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14" name="Freeform 4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6" name="Group 47"/>
          <p:cNvGrpSpPr>
            <a:grpSpLocks noChangeAspect="1"/>
          </p:cNvGrpSpPr>
          <p:nvPr/>
        </p:nvGrpSpPr>
        <p:grpSpPr bwMode="auto">
          <a:xfrm>
            <a:off x="5200652" y="1903413"/>
            <a:ext cx="250825" cy="660400"/>
            <a:chOff x="2064" y="960"/>
            <a:chExt cx="140" cy="346"/>
          </a:xfrm>
        </p:grpSpPr>
        <p:sp>
          <p:nvSpPr>
            <p:cNvPr id="5211" name="Freeform 4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12" name="Freeform 4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7" name="Group 50"/>
          <p:cNvGrpSpPr>
            <a:grpSpLocks noChangeAspect="1"/>
          </p:cNvGrpSpPr>
          <p:nvPr/>
        </p:nvGrpSpPr>
        <p:grpSpPr bwMode="auto">
          <a:xfrm>
            <a:off x="4378326" y="3760789"/>
            <a:ext cx="250825" cy="655637"/>
            <a:chOff x="2064" y="960"/>
            <a:chExt cx="140" cy="346"/>
          </a:xfrm>
        </p:grpSpPr>
        <p:sp>
          <p:nvSpPr>
            <p:cNvPr id="5209" name="Freeform 5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10" name="Freeform 5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5141" name="Freeform 53"/>
          <p:cNvSpPr>
            <a:spLocks noChangeAspect="1"/>
          </p:cNvSpPr>
          <p:nvPr/>
        </p:nvSpPr>
        <p:spPr bwMode="auto">
          <a:xfrm>
            <a:off x="5646739" y="3170238"/>
            <a:ext cx="252412"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42" name="Freeform 54"/>
          <p:cNvSpPr>
            <a:spLocks noChangeAspect="1"/>
          </p:cNvSpPr>
          <p:nvPr/>
        </p:nvSpPr>
        <p:spPr bwMode="auto">
          <a:xfrm>
            <a:off x="6096001" y="4464050"/>
            <a:ext cx="249239" cy="655638"/>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43" name="Freeform 55"/>
          <p:cNvSpPr>
            <a:spLocks noChangeAspect="1"/>
          </p:cNvSpPr>
          <p:nvPr/>
        </p:nvSpPr>
        <p:spPr bwMode="auto">
          <a:xfrm>
            <a:off x="5562600" y="4311651"/>
            <a:ext cx="249239"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44" name="Freeform 56"/>
          <p:cNvSpPr>
            <a:spLocks noChangeAspect="1"/>
          </p:cNvSpPr>
          <p:nvPr/>
        </p:nvSpPr>
        <p:spPr bwMode="auto">
          <a:xfrm>
            <a:off x="5011738" y="4522788"/>
            <a:ext cx="252412" cy="6604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45" name="Freeform 57"/>
          <p:cNvSpPr>
            <a:spLocks noChangeAspect="1"/>
          </p:cNvSpPr>
          <p:nvPr/>
        </p:nvSpPr>
        <p:spPr bwMode="auto">
          <a:xfrm>
            <a:off x="4017965" y="3614738"/>
            <a:ext cx="250825"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46" name="Freeform 58"/>
          <p:cNvSpPr>
            <a:spLocks noChangeAspect="1"/>
          </p:cNvSpPr>
          <p:nvPr/>
        </p:nvSpPr>
        <p:spPr bwMode="auto">
          <a:xfrm>
            <a:off x="3597276" y="1992314"/>
            <a:ext cx="252413" cy="655637"/>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47" name="Freeform 59"/>
          <p:cNvSpPr>
            <a:spLocks noChangeAspect="1"/>
          </p:cNvSpPr>
          <p:nvPr/>
        </p:nvSpPr>
        <p:spPr bwMode="auto">
          <a:xfrm>
            <a:off x="2978150" y="2728914"/>
            <a:ext cx="249239"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48" name="Freeform 60"/>
          <p:cNvSpPr>
            <a:spLocks noChangeAspect="1"/>
          </p:cNvSpPr>
          <p:nvPr/>
        </p:nvSpPr>
        <p:spPr bwMode="auto">
          <a:xfrm>
            <a:off x="3541714" y="3749675"/>
            <a:ext cx="249237" cy="655638"/>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49" name="Freeform 61"/>
          <p:cNvSpPr>
            <a:spLocks noChangeAspect="1"/>
          </p:cNvSpPr>
          <p:nvPr/>
        </p:nvSpPr>
        <p:spPr bwMode="auto">
          <a:xfrm>
            <a:off x="2874963" y="4311651"/>
            <a:ext cx="252412"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nvGrpSpPr>
          <p:cNvPr id="18" name="Group 62"/>
          <p:cNvGrpSpPr>
            <a:grpSpLocks noChangeAspect="1"/>
          </p:cNvGrpSpPr>
          <p:nvPr/>
        </p:nvGrpSpPr>
        <p:grpSpPr bwMode="auto">
          <a:xfrm>
            <a:off x="3078163" y="2030414"/>
            <a:ext cx="252412" cy="655637"/>
            <a:chOff x="2064" y="960"/>
            <a:chExt cx="140" cy="346"/>
          </a:xfrm>
        </p:grpSpPr>
        <p:sp>
          <p:nvSpPr>
            <p:cNvPr id="5207" name="Freeform 6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08" name="Freeform 6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9" name="Group 65"/>
          <p:cNvGrpSpPr>
            <a:grpSpLocks noChangeAspect="1"/>
          </p:cNvGrpSpPr>
          <p:nvPr/>
        </p:nvGrpSpPr>
        <p:grpSpPr bwMode="auto">
          <a:xfrm>
            <a:off x="4283075" y="2363789"/>
            <a:ext cx="254000" cy="658812"/>
            <a:chOff x="2064" y="960"/>
            <a:chExt cx="140" cy="346"/>
          </a:xfrm>
        </p:grpSpPr>
        <p:sp>
          <p:nvSpPr>
            <p:cNvPr id="5205" name="Freeform 6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06" name="Freeform 6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0" name="Group 68"/>
          <p:cNvGrpSpPr>
            <a:grpSpLocks noChangeAspect="1"/>
          </p:cNvGrpSpPr>
          <p:nvPr/>
        </p:nvGrpSpPr>
        <p:grpSpPr bwMode="auto">
          <a:xfrm>
            <a:off x="3265489" y="4021139"/>
            <a:ext cx="250825" cy="661987"/>
            <a:chOff x="2064" y="960"/>
            <a:chExt cx="140" cy="346"/>
          </a:xfrm>
        </p:grpSpPr>
        <p:sp>
          <p:nvSpPr>
            <p:cNvPr id="5203" name="Freeform 6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04" name="Freeform 7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1" name="Group 71"/>
          <p:cNvGrpSpPr>
            <a:grpSpLocks noChangeAspect="1"/>
          </p:cNvGrpSpPr>
          <p:nvPr/>
        </p:nvGrpSpPr>
        <p:grpSpPr bwMode="auto">
          <a:xfrm>
            <a:off x="4283075" y="4602164"/>
            <a:ext cx="254000" cy="655637"/>
            <a:chOff x="2064" y="960"/>
            <a:chExt cx="140" cy="346"/>
          </a:xfrm>
        </p:grpSpPr>
        <p:sp>
          <p:nvSpPr>
            <p:cNvPr id="5201" name="Freeform 7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02" name="Freeform 7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2" name="Group 74"/>
          <p:cNvGrpSpPr>
            <a:grpSpLocks noChangeAspect="1"/>
          </p:cNvGrpSpPr>
          <p:nvPr/>
        </p:nvGrpSpPr>
        <p:grpSpPr bwMode="auto">
          <a:xfrm>
            <a:off x="4356100" y="3048001"/>
            <a:ext cx="254000" cy="658813"/>
            <a:chOff x="2064" y="960"/>
            <a:chExt cx="140" cy="346"/>
          </a:xfrm>
        </p:grpSpPr>
        <p:sp>
          <p:nvSpPr>
            <p:cNvPr id="5199" name="Freeform 7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200" name="Freeform 7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3" name="Group 77"/>
          <p:cNvGrpSpPr>
            <a:grpSpLocks noChangeAspect="1"/>
          </p:cNvGrpSpPr>
          <p:nvPr/>
        </p:nvGrpSpPr>
        <p:grpSpPr bwMode="auto">
          <a:xfrm>
            <a:off x="4933951" y="3749675"/>
            <a:ext cx="254000" cy="655638"/>
            <a:chOff x="2064" y="960"/>
            <a:chExt cx="140" cy="346"/>
          </a:xfrm>
        </p:grpSpPr>
        <p:sp>
          <p:nvSpPr>
            <p:cNvPr id="5197" name="Freeform 7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98" name="Freeform 7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4" name="Group 80"/>
          <p:cNvGrpSpPr>
            <a:grpSpLocks noChangeAspect="1"/>
          </p:cNvGrpSpPr>
          <p:nvPr/>
        </p:nvGrpSpPr>
        <p:grpSpPr bwMode="auto">
          <a:xfrm>
            <a:off x="2520951" y="4297364"/>
            <a:ext cx="254000" cy="657225"/>
            <a:chOff x="2064" y="960"/>
            <a:chExt cx="140" cy="346"/>
          </a:xfrm>
        </p:grpSpPr>
        <p:sp>
          <p:nvSpPr>
            <p:cNvPr id="5195" name="Freeform 8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96" name="Freeform 8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5" name="Group 83"/>
          <p:cNvGrpSpPr>
            <a:grpSpLocks noChangeAspect="1"/>
          </p:cNvGrpSpPr>
          <p:nvPr/>
        </p:nvGrpSpPr>
        <p:grpSpPr bwMode="auto">
          <a:xfrm>
            <a:off x="2586039" y="2005014"/>
            <a:ext cx="252412" cy="655637"/>
            <a:chOff x="2064" y="960"/>
            <a:chExt cx="140" cy="346"/>
          </a:xfrm>
        </p:grpSpPr>
        <p:sp>
          <p:nvSpPr>
            <p:cNvPr id="5193" name="Freeform 8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94" name="Freeform 8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6" name="Group 86"/>
          <p:cNvGrpSpPr>
            <a:grpSpLocks noChangeAspect="1"/>
          </p:cNvGrpSpPr>
          <p:nvPr/>
        </p:nvGrpSpPr>
        <p:grpSpPr bwMode="auto">
          <a:xfrm>
            <a:off x="6862765" y="4543425"/>
            <a:ext cx="250825" cy="655638"/>
            <a:chOff x="2064" y="960"/>
            <a:chExt cx="140" cy="346"/>
          </a:xfrm>
        </p:grpSpPr>
        <p:sp>
          <p:nvSpPr>
            <p:cNvPr id="5191" name="Freeform 8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92" name="Freeform 8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7" name="Group 89"/>
          <p:cNvGrpSpPr>
            <a:grpSpLocks noChangeAspect="1"/>
          </p:cNvGrpSpPr>
          <p:nvPr/>
        </p:nvGrpSpPr>
        <p:grpSpPr bwMode="auto">
          <a:xfrm>
            <a:off x="6399214" y="3540126"/>
            <a:ext cx="252412" cy="657225"/>
            <a:chOff x="2064" y="960"/>
            <a:chExt cx="140" cy="346"/>
          </a:xfrm>
        </p:grpSpPr>
        <p:sp>
          <p:nvSpPr>
            <p:cNvPr id="5189" name="Freeform 9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90" name="Freeform 9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8" name="Group 92"/>
          <p:cNvGrpSpPr>
            <a:grpSpLocks noChangeAspect="1"/>
          </p:cNvGrpSpPr>
          <p:nvPr/>
        </p:nvGrpSpPr>
        <p:grpSpPr bwMode="auto">
          <a:xfrm>
            <a:off x="6470651" y="2439989"/>
            <a:ext cx="254000" cy="655637"/>
            <a:chOff x="2064" y="960"/>
            <a:chExt cx="140" cy="346"/>
          </a:xfrm>
        </p:grpSpPr>
        <p:sp>
          <p:nvSpPr>
            <p:cNvPr id="5187" name="Freeform 9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88" name="Freeform 9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5161" name="Text Box 95"/>
          <p:cNvSpPr txBox="1">
            <a:spLocks noChangeAspect="1" noChangeArrowheads="1"/>
          </p:cNvSpPr>
          <p:nvPr/>
        </p:nvSpPr>
        <p:spPr bwMode="auto">
          <a:xfrm>
            <a:off x="3322801" y="1345866"/>
            <a:ext cx="2757164" cy="397545"/>
          </a:xfrm>
          <a:prstGeom prst="rect">
            <a:avLst/>
          </a:prstGeom>
          <a:noFill/>
          <a:ln w="12700">
            <a:noFill/>
            <a:miter lim="800000"/>
            <a:headEnd/>
            <a:tailEnd/>
          </a:ln>
        </p:spPr>
        <p:txBody>
          <a:bodyPr wrap="none" lIns="87312" tIns="44450" rIns="87312" bIns="44450" anchor="ctr">
            <a:spAutoFit/>
          </a:bodyPr>
          <a:lstStyle/>
          <a:p>
            <a:pPr algn="ctr" eaLnBrk="0" fontAlgn="base" hangingPunct="0">
              <a:spcBef>
                <a:spcPct val="0"/>
              </a:spcBef>
              <a:spcAft>
                <a:spcPct val="0"/>
              </a:spcAft>
            </a:pPr>
            <a:r>
              <a:rPr lang="ja-JP" altLang="en-US" sz="2000" b="1" dirty="0" smtClean="0">
                <a:solidFill>
                  <a:srgbClr val="000000"/>
                </a:solidFill>
                <a:latin typeface="Arial" charset="0"/>
              </a:rPr>
              <a:t>同じ診断を受けた患者</a:t>
            </a:r>
            <a:endParaRPr lang="en-US" sz="1600" b="1" dirty="0" smtClean="0">
              <a:solidFill>
                <a:srgbClr val="000000"/>
              </a:solidFill>
              <a:latin typeface="Arial" charset="0"/>
            </a:endParaRPr>
          </a:p>
        </p:txBody>
      </p:sp>
      <p:grpSp>
        <p:nvGrpSpPr>
          <p:cNvPr id="29" name="Group 96"/>
          <p:cNvGrpSpPr>
            <a:grpSpLocks noChangeAspect="1"/>
          </p:cNvGrpSpPr>
          <p:nvPr/>
        </p:nvGrpSpPr>
        <p:grpSpPr bwMode="auto">
          <a:xfrm>
            <a:off x="1968500" y="3103564"/>
            <a:ext cx="254000" cy="658812"/>
            <a:chOff x="2064" y="960"/>
            <a:chExt cx="140" cy="346"/>
          </a:xfrm>
        </p:grpSpPr>
        <p:sp>
          <p:nvSpPr>
            <p:cNvPr id="5185" name="Freeform 9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86" name="Freeform 9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0" name="Group 99"/>
          <p:cNvGrpSpPr>
            <a:grpSpLocks noChangeAspect="1"/>
          </p:cNvGrpSpPr>
          <p:nvPr/>
        </p:nvGrpSpPr>
        <p:grpSpPr bwMode="auto">
          <a:xfrm>
            <a:off x="2100263" y="2362201"/>
            <a:ext cx="254000" cy="658813"/>
            <a:chOff x="2064" y="960"/>
            <a:chExt cx="140" cy="346"/>
          </a:xfrm>
        </p:grpSpPr>
        <p:sp>
          <p:nvSpPr>
            <p:cNvPr id="5183" name="Freeform 10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84" name="Freeform 10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1" name="Group 102"/>
          <p:cNvGrpSpPr>
            <a:grpSpLocks noChangeAspect="1"/>
          </p:cNvGrpSpPr>
          <p:nvPr/>
        </p:nvGrpSpPr>
        <p:grpSpPr bwMode="auto">
          <a:xfrm>
            <a:off x="2201863" y="4554538"/>
            <a:ext cx="254000" cy="658812"/>
            <a:chOff x="2064" y="960"/>
            <a:chExt cx="140" cy="346"/>
          </a:xfrm>
        </p:grpSpPr>
        <p:sp>
          <p:nvSpPr>
            <p:cNvPr id="5181" name="Freeform 10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82" name="Freeform 10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5152" name="Group 105"/>
          <p:cNvGrpSpPr>
            <a:grpSpLocks noChangeAspect="1"/>
          </p:cNvGrpSpPr>
          <p:nvPr/>
        </p:nvGrpSpPr>
        <p:grpSpPr bwMode="auto">
          <a:xfrm>
            <a:off x="3776663" y="3052764"/>
            <a:ext cx="254000" cy="658812"/>
            <a:chOff x="2064" y="960"/>
            <a:chExt cx="140" cy="346"/>
          </a:xfrm>
        </p:grpSpPr>
        <p:sp>
          <p:nvSpPr>
            <p:cNvPr id="5179" name="Freeform 10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80" name="Freeform 10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5153" name="Group 108"/>
          <p:cNvGrpSpPr>
            <a:grpSpLocks noChangeAspect="1"/>
          </p:cNvGrpSpPr>
          <p:nvPr/>
        </p:nvGrpSpPr>
        <p:grpSpPr bwMode="auto">
          <a:xfrm>
            <a:off x="6705600" y="3074989"/>
            <a:ext cx="254000" cy="658812"/>
            <a:chOff x="2064" y="960"/>
            <a:chExt cx="140" cy="346"/>
          </a:xfrm>
        </p:grpSpPr>
        <p:sp>
          <p:nvSpPr>
            <p:cNvPr id="5177" name="Freeform 10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78" name="Freeform 1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5154" name="Group 111"/>
          <p:cNvGrpSpPr>
            <a:grpSpLocks noChangeAspect="1"/>
          </p:cNvGrpSpPr>
          <p:nvPr/>
        </p:nvGrpSpPr>
        <p:grpSpPr bwMode="auto">
          <a:xfrm>
            <a:off x="4622800" y="1727201"/>
            <a:ext cx="254000" cy="658813"/>
            <a:chOff x="2064" y="960"/>
            <a:chExt cx="140" cy="346"/>
          </a:xfrm>
        </p:grpSpPr>
        <p:sp>
          <p:nvSpPr>
            <p:cNvPr id="5175" name="Freeform 11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76" name="Freeform 1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5155" name="Group 114"/>
          <p:cNvGrpSpPr>
            <a:grpSpLocks noChangeAspect="1"/>
          </p:cNvGrpSpPr>
          <p:nvPr/>
        </p:nvGrpSpPr>
        <p:grpSpPr bwMode="auto">
          <a:xfrm>
            <a:off x="3838575" y="4343401"/>
            <a:ext cx="254000" cy="658813"/>
            <a:chOff x="2064" y="960"/>
            <a:chExt cx="140" cy="346"/>
          </a:xfrm>
        </p:grpSpPr>
        <p:sp>
          <p:nvSpPr>
            <p:cNvPr id="5173" name="Freeform 1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74" name="Freeform 1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5156" name="Group 117"/>
          <p:cNvGrpSpPr>
            <a:grpSpLocks noChangeAspect="1"/>
          </p:cNvGrpSpPr>
          <p:nvPr/>
        </p:nvGrpSpPr>
        <p:grpSpPr bwMode="auto">
          <a:xfrm>
            <a:off x="6484939" y="4306889"/>
            <a:ext cx="254000" cy="658812"/>
            <a:chOff x="2064" y="960"/>
            <a:chExt cx="140" cy="346"/>
          </a:xfrm>
        </p:grpSpPr>
        <p:sp>
          <p:nvSpPr>
            <p:cNvPr id="5171" name="Freeform 11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5172" name="Freeform 1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5170" name="Text Box 121"/>
          <p:cNvSpPr txBox="1">
            <a:spLocks noChangeArrowheads="1"/>
          </p:cNvSpPr>
          <p:nvPr/>
        </p:nvSpPr>
        <p:spPr bwMode="auto">
          <a:xfrm>
            <a:off x="3657601" y="5410201"/>
            <a:ext cx="4559261" cy="646331"/>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200" b="1" dirty="0" smtClean="0">
                <a:solidFill>
                  <a:srgbClr val="000000"/>
                </a:solidFill>
                <a:latin typeface="Helvetica" pitchFamily="34" charset="0"/>
              </a:rPr>
              <a:t>Howard L. McLeod</a:t>
            </a:r>
            <a:r>
              <a:rPr lang="ja-JP" altLang="en-US" sz="1200" b="1" dirty="0">
                <a:solidFill>
                  <a:srgbClr val="000000"/>
                </a:solidFill>
                <a:latin typeface="Helvetica" pitchFamily="34" charset="0"/>
              </a:rPr>
              <a:t> </a:t>
            </a:r>
            <a:endParaRPr lang="en-US" altLang="ja-JP" sz="1200" b="1" dirty="0" smtClean="0">
              <a:solidFill>
                <a:srgbClr val="000000"/>
              </a:solidFill>
              <a:latin typeface="Helvetica" pitchFamily="34" charset="0"/>
            </a:endParaRPr>
          </a:p>
          <a:p>
            <a:pPr eaLnBrk="0" fontAlgn="base" hangingPunct="0">
              <a:spcBef>
                <a:spcPct val="0"/>
              </a:spcBef>
              <a:spcAft>
                <a:spcPct val="0"/>
              </a:spcAft>
            </a:pPr>
            <a:r>
              <a:rPr lang="en-US" sz="1200" b="1" dirty="0" smtClean="0">
                <a:solidFill>
                  <a:srgbClr val="000000"/>
                </a:solidFill>
                <a:latin typeface="Helvetica" pitchFamily="34" charset="0"/>
              </a:rPr>
              <a:t>Institute for Pharmacogenomics and Individualized Therapy</a:t>
            </a:r>
          </a:p>
          <a:p>
            <a:pPr eaLnBrk="0" fontAlgn="base" hangingPunct="0">
              <a:spcBef>
                <a:spcPct val="0"/>
              </a:spcBef>
              <a:spcAft>
                <a:spcPct val="0"/>
              </a:spcAft>
            </a:pPr>
            <a:r>
              <a:rPr lang="en-US" sz="1200" b="1" dirty="0" smtClean="0">
                <a:solidFill>
                  <a:srgbClr val="000000"/>
                </a:solidFill>
                <a:latin typeface="Helvetica" pitchFamily="34" charset="0"/>
              </a:rPr>
              <a:t>UNC – Chapel Hill, NC</a:t>
            </a:r>
            <a:r>
              <a:rPr lang="ja-JP" altLang="en-US" sz="1200" b="1" dirty="0" smtClean="0">
                <a:solidFill>
                  <a:srgbClr val="000000"/>
                </a:solidFill>
                <a:latin typeface="Helvetica" pitchFamily="34" charset="0"/>
              </a:rPr>
              <a:t>によるスライド提供</a:t>
            </a:r>
            <a:endParaRPr lang="en-US" sz="1200" b="1" dirty="0" smtClean="0">
              <a:solidFill>
                <a:srgbClr val="000000"/>
              </a:solidFill>
              <a:latin typeface="Helvetic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47739" y="685800"/>
            <a:ext cx="7248525" cy="5410200"/>
          </a:xfrm>
          <a:prstGeom prst="rect">
            <a:avLst/>
          </a:prstGeom>
          <a:solidFill>
            <a:schemeClr val="bg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47" name="Rectangle 3"/>
          <p:cNvSpPr>
            <a:spLocks noChangeAspect="1" noChangeArrowheads="1"/>
          </p:cNvSpPr>
          <p:nvPr/>
        </p:nvSpPr>
        <p:spPr bwMode="auto">
          <a:xfrm>
            <a:off x="1760539" y="1219200"/>
            <a:ext cx="5689600" cy="4267200"/>
          </a:xfrm>
          <a:prstGeom prst="rect">
            <a:avLst/>
          </a:prstGeom>
          <a:solidFill>
            <a:srgbClr val="9FD9F9"/>
          </a:solidFill>
          <a:ln w="9525">
            <a:noFill/>
            <a:miter lim="800000"/>
            <a:headEnd/>
            <a:tailEnd/>
          </a:ln>
        </p:spPr>
        <p:txBody>
          <a:bodyPr wrap="none" anchor="ct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48" name="Freeform 4"/>
          <p:cNvSpPr>
            <a:spLocks noChangeAspect="1"/>
          </p:cNvSpPr>
          <p:nvPr/>
        </p:nvSpPr>
        <p:spPr bwMode="auto">
          <a:xfrm>
            <a:off x="5546726" y="2363789"/>
            <a:ext cx="250825"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rgbClr val="FFFF00"/>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nvGrpSpPr>
          <p:cNvPr id="2" name="Group 5"/>
          <p:cNvGrpSpPr>
            <a:grpSpLocks noChangeAspect="1"/>
          </p:cNvGrpSpPr>
          <p:nvPr/>
        </p:nvGrpSpPr>
        <p:grpSpPr bwMode="auto">
          <a:xfrm>
            <a:off x="5314951" y="2881314"/>
            <a:ext cx="252413" cy="658812"/>
            <a:chOff x="2064" y="960"/>
            <a:chExt cx="140" cy="346"/>
          </a:xfrm>
        </p:grpSpPr>
        <p:sp>
          <p:nvSpPr>
            <p:cNvPr id="6265" name="Freeform 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66" name="Freeform 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 name="Group 8"/>
          <p:cNvGrpSpPr>
            <a:grpSpLocks noChangeAspect="1"/>
          </p:cNvGrpSpPr>
          <p:nvPr/>
        </p:nvGrpSpPr>
        <p:grpSpPr bwMode="auto">
          <a:xfrm>
            <a:off x="2428875" y="2881314"/>
            <a:ext cx="254000" cy="658812"/>
            <a:chOff x="2064" y="960"/>
            <a:chExt cx="140" cy="346"/>
          </a:xfrm>
        </p:grpSpPr>
        <p:sp>
          <p:nvSpPr>
            <p:cNvPr id="6263" name="Freeform 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64" name="Freeform 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4" name="Group 11"/>
          <p:cNvGrpSpPr>
            <a:grpSpLocks noChangeAspect="1"/>
          </p:cNvGrpSpPr>
          <p:nvPr/>
        </p:nvGrpSpPr>
        <p:grpSpPr bwMode="auto">
          <a:xfrm>
            <a:off x="2444751" y="3600451"/>
            <a:ext cx="252413" cy="658813"/>
            <a:chOff x="2064" y="960"/>
            <a:chExt cx="140" cy="346"/>
          </a:xfrm>
        </p:grpSpPr>
        <p:sp>
          <p:nvSpPr>
            <p:cNvPr id="6261" name="Freeform 1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FF00"/>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62" name="Freeform 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FF00"/>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5" name="Group 14"/>
          <p:cNvGrpSpPr>
            <a:grpSpLocks noChangeAspect="1"/>
          </p:cNvGrpSpPr>
          <p:nvPr/>
        </p:nvGrpSpPr>
        <p:grpSpPr bwMode="auto">
          <a:xfrm>
            <a:off x="2946401" y="3459163"/>
            <a:ext cx="250825" cy="658812"/>
            <a:chOff x="2064" y="960"/>
            <a:chExt cx="140" cy="346"/>
          </a:xfrm>
        </p:grpSpPr>
        <p:sp>
          <p:nvSpPr>
            <p:cNvPr id="6259" name="Freeform 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60" name="Freeform 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6" name="Group 17"/>
          <p:cNvGrpSpPr>
            <a:grpSpLocks noChangeAspect="1"/>
          </p:cNvGrpSpPr>
          <p:nvPr/>
        </p:nvGrpSpPr>
        <p:grpSpPr bwMode="auto">
          <a:xfrm>
            <a:off x="1936751" y="3824289"/>
            <a:ext cx="254000" cy="658812"/>
            <a:chOff x="2064" y="960"/>
            <a:chExt cx="140" cy="346"/>
          </a:xfrm>
        </p:grpSpPr>
        <p:sp>
          <p:nvSpPr>
            <p:cNvPr id="6257" name="Freeform 1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58" name="Freeform 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 name="Group 20"/>
          <p:cNvGrpSpPr>
            <a:grpSpLocks noChangeAspect="1"/>
          </p:cNvGrpSpPr>
          <p:nvPr/>
        </p:nvGrpSpPr>
        <p:grpSpPr bwMode="auto">
          <a:xfrm>
            <a:off x="3449639" y="2709864"/>
            <a:ext cx="254000" cy="658812"/>
            <a:chOff x="2064" y="960"/>
            <a:chExt cx="140" cy="346"/>
          </a:xfrm>
        </p:grpSpPr>
        <p:sp>
          <p:nvSpPr>
            <p:cNvPr id="6255" name="Freeform 2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56" name="Freeform 2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8" name="Group 23"/>
          <p:cNvGrpSpPr>
            <a:grpSpLocks noChangeAspect="1"/>
          </p:cNvGrpSpPr>
          <p:nvPr/>
        </p:nvGrpSpPr>
        <p:grpSpPr bwMode="auto">
          <a:xfrm>
            <a:off x="3983039" y="2500313"/>
            <a:ext cx="254000" cy="658812"/>
            <a:chOff x="2064" y="960"/>
            <a:chExt cx="140" cy="346"/>
          </a:xfrm>
        </p:grpSpPr>
        <p:sp>
          <p:nvSpPr>
            <p:cNvPr id="6253" name="Freeform 2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54" name="Freeform 2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9" name="Group 26"/>
          <p:cNvGrpSpPr>
            <a:grpSpLocks noChangeAspect="1"/>
          </p:cNvGrpSpPr>
          <p:nvPr/>
        </p:nvGrpSpPr>
        <p:grpSpPr bwMode="auto">
          <a:xfrm>
            <a:off x="4746626" y="2425701"/>
            <a:ext cx="250825" cy="657225"/>
            <a:chOff x="2064" y="960"/>
            <a:chExt cx="140" cy="346"/>
          </a:xfrm>
        </p:grpSpPr>
        <p:sp>
          <p:nvSpPr>
            <p:cNvPr id="6251" name="Freeform 2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52" name="Freeform 2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0" name="Group 29"/>
          <p:cNvGrpSpPr>
            <a:grpSpLocks noChangeAspect="1"/>
          </p:cNvGrpSpPr>
          <p:nvPr/>
        </p:nvGrpSpPr>
        <p:grpSpPr bwMode="auto">
          <a:xfrm>
            <a:off x="4710113" y="3184526"/>
            <a:ext cx="249237" cy="658813"/>
            <a:chOff x="2064" y="960"/>
            <a:chExt cx="140" cy="346"/>
          </a:xfrm>
        </p:grpSpPr>
        <p:sp>
          <p:nvSpPr>
            <p:cNvPr id="6249" name="Freeform 3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50" name="Freeform 3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1" name="Group 32"/>
          <p:cNvGrpSpPr>
            <a:grpSpLocks noChangeAspect="1"/>
          </p:cNvGrpSpPr>
          <p:nvPr/>
        </p:nvGrpSpPr>
        <p:grpSpPr bwMode="auto">
          <a:xfrm>
            <a:off x="5264152" y="3687763"/>
            <a:ext cx="250825" cy="658812"/>
            <a:chOff x="2064" y="960"/>
            <a:chExt cx="140" cy="346"/>
          </a:xfrm>
        </p:grpSpPr>
        <p:sp>
          <p:nvSpPr>
            <p:cNvPr id="6247" name="Freeform 3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48" name="Freeform 3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2" name="Group 35"/>
          <p:cNvGrpSpPr>
            <a:grpSpLocks noChangeAspect="1"/>
          </p:cNvGrpSpPr>
          <p:nvPr/>
        </p:nvGrpSpPr>
        <p:grpSpPr bwMode="auto">
          <a:xfrm>
            <a:off x="6138864" y="2881314"/>
            <a:ext cx="255587" cy="658812"/>
            <a:chOff x="2064" y="960"/>
            <a:chExt cx="140" cy="346"/>
          </a:xfrm>
        </p:grpSpPr>
        <p:sp>
          <p:nvSpPr>
            <p:cNvPr id="6245" name="Freeform 3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46" name="Freeform 3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3" name="Group 38"/>
          <p:cNvGrpSpPr>
            <a:grpSpLocks noChangeAspect="1"/>
          </p:cNvGrpSpPr>
          <p:nvPr/>
        </p:nvGrpSpPr>
        <p:grpSpPr bwMode="auto">
          <a:xfrm>
            <a:off x="5922963" y="3652839"/>
            <a:ext cx="252412" cy="658812"/>
            <a:chOff x="2064" y="960"/>
            <a:chExt cx="140" cy="346"/>
          </a:xfrm>
        </p:grpSpPr>
        <p:sp>
          <p:nvSpPr>
            <p:cNvPr id="6243" name="Freeform 3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44" name="Freeform 4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4" name="Group 41"/>
          <p:cNvGrpSpPr>
            <a:grpSpLocks noChangeAspect="1"/>
          </p:cNvGrpSpPr>
          <p:nvPr/>
        </p:nvGrpSpPr>
        <p:grpSpPr bwMode="auto">
          <a:xfrm>
            <a:off x="6897689" y="3698876"/>
            <a:ext cx="252412" cy="658813"/>
            <a:chOff x="2064" y="960"/>
            <a:chExt cx="140" cy="346"/>
          </a:xfrm>
        </p:grpSpPr>
        <p:sp>
          <p:nvSpPr>
            <p:cNvPr id="6241" name="Freeform 4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42" name="Freeform 4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5" name="Group 44"/>
          <p:cNvGrpSpPr>
            <a:grpSpLocks noChangeAspect="1"/>
          </p:cNvGrpSpPr>
          <p:nvPr/>
        </p:nvGrpSpPr>
        <p:grpSpPr bwMode="auto">
          <a:xfrm>
            <a:off x="4621213" y="4324350"/>
            <a:ext cx="254000" cy="661988"/>
            <a:chOff x="2064" y="960"/>
            <a:chExt cx="140" cy="346"/>
          </a:xfrm>
        </p:grpSpPr>
        <p:sp>
          <p:nvSpPr>
            <p:cNvPr id="6239" name="Freeform 4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40" name="Freeform 4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6" name="Group 47"/>
          <p:cNvGrpSpPr>
            <a:grpSpLocks noChangeAspect="1"/>
          </p:cNvGrpSpPr>
          <p:nvPr/>
        </p:nvGrpSpPr>
        <p:grpSpPr bwMode="auto">
          <a:xfrm>
            <a:off x="5200652" y="1903413"/>
            <a:ext cx="250825" cy="660400"/>
            <a:chOff x="2064" y="960"/>
            <a:chExt cx="140" cy="346"/>
          </a:xfrm>
        </p:grpSpPr>
        <p:sp>
          <p:nvSpPr>
            <p:cNvPr id="6237" name="Freeform 4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38" name="Freeform 4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7" name="Group 50"/>
          <p:cNvGrpSpPr>
            <a:grpSpLocks noChangeAspect="1"/>
          </p:cNvGrpSpPr>
          <p:nvPr/>
        </p:nvGrpSpPr>
        <p:grpSpPr bwMode="auto">
          <a:xfrm>
            <a:off x="4378326" y="3760789"/>
            <a:ext cx="250825" cy="655637"/>
            <a:chOff x="2064" y="960"/>
            <a:chExt cx="140" cy="346"/>
          </a:xfrm>
        </p:grpSpPr>
        <p:sp>
          <p:nvSpPr>
            <p:cNvPr id="6235" name="Freeform 5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36" name="Freeform 5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6165" name="Freeform 53"/>
          <p:cNvSpPr>
            <a:spLocks noChangeAspect="1"/>
          </p:cNvSpPr>
          <p:nvPr/>
        </p:nvSpPr>
        <p:spPr bwMode="auto">
          <a:xfrm>
            <a:off x="5646739" y="3170238"/>
            <a:ext cx="252412"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66" name="Freeform 54"/>
          <p:cNvSpPr>
            <a:spLocks noChangeAspect="1"/>
          </p:cNvSpPr>
          <p:nvPr/>
        </p:nvSpPr>
        <p:spPr bwMode="auto">
          <a:xfrm>
            <a:off x="6096001" y="4464050"/>
            <a:ext cx="249239" cy="655638"/>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67" name="Freeform 55"/>
          <p:cNvSpPr>
            <a:spLocks noChangeAspect="1"/>
          </p:cNvSpPr>
          <p:nvPr/>
        </p:nvSpPr>
        <p:spPr bwMode="auto">
          <a:xfrm>
            <a:off x="5562600" y="4311651"/>
            <a:ext cx="249239"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68" name="Freeform 56"/>
          <p:cNvSpPr>
            <a:spLocks noChangeAspect="1"/>
          </p:cNvSpPr>
          <p:nvPr/>
        </p:nvSpPr>
        <p:spPr bwMode="auto">
          <a:xfrm>
            <a:off x="5011738" y="4522788"/>
            <a:ext cx="252412" cy="6604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69" name="Freeform 57"/>
          <p:cNvSpPr>
            <a:spLocks noChangeAspect="1"/>
          </p:cNvSpPr>
          <p:nvPr/>
        </p:nvSpPr>
        <p:spPr bwMode="auto">
          <a:xfrm>
            <a:off x="4017965" y="3614738"/>
            <a:ext cx="250825"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70" name="Freeform 58"/>
          <p:cNvSpPr>
            <a:spLocks noChangeAspect="1"/>
          </p:cNvSpPr>
          <p:nvPr/>
        </p:nvSpPr>
        <p:spPr bwMode="auto">
          <a:xfrm>
            <a:off x="3597276" y="1992314"/>
            <a:ext cx="252413" cy="655637"/>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71" name="Freeform 59"/>
          <p:cNvSpPr>
            <a:spLocks noChangeAspect="1"/>
          </p:cNvSpPr>
          <p:nvPr/>
        </p:nvSpPr>
        <p:spPr bwMode="auto">
          <a:xfrm>
            <a:off x="2978150" y="2728914"/>
            <a:ext cx="249239"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72" name="Freeform 60"/>
          <p:cNvSpPr>
            <a:spLocks noChangeAspect="1"/>
          </p:cNvSpPr>
          <p:nvPr/>
        </p:nvSpPr>
        <p:spPr bwMode="auto">
          <a:xfrm>
            <a:off x="3541714" y="3749675"/>
            <a:ext cx="249237" cy="655638"/>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73" name="Freeform 61"/>
          <p:cNvSpPr>
            <a:spLocks noChangeAspect="1"/>
          </p:cNvSpPr>
          <p:nvPr/>
        </p:nvSpPr>
        <p:spPr bwMode="auto">
          <a:xfrm>
            <a:off x="2874963" y="4311651"/>
            <a:ext cx="252412"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nvGrpSpPr>
          <p:cNvPr id="18" name="Group 62"/>
          <p:cNvGrpSpPr>
            <a:grpSpLocks noChangeAspect="1"/>
          </p:cNvGrpSpPr>
          <p:nvPr/>
        </p:nvGrpSpPr>
        <p:grpSpPr bwMode="auto">
          <a:xfrm>
            <a:off x="3078163" y="2030414"/>
            <a:ext cx="252412" cy="655637"/>
            <a:chOff x="2064" y="960"/>
            <a:chExt cx="140" cy="346"/>
          </a:xfrm>
        </p:grpSpPr>
        <p:sp>
          <p:nvSpPr>
            <p:cNvPr id="6233" name="Freeform 6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34" name="Freeform 6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9" name="Group 65"/>
          <p:cNvGrpSpPr>
            <a:grpSpLocks noChangeAspect="1"/>
          </p:cNvGrpSpPr>
          <p:nvPr/>
        </p:nvGrpSpPr>
        <p:grpSpPr bwMode="auto">
          <a:xfrm>
            <a:off x="4283075" y="2363789"/>
            <a:ext cx="254000" cy="658812"/>
            <a:chOff x="2064" y="960"/>
            <a:chExt cx="140" cy="346"/>
          </a:xfrm>
        </p:grpSpPr>
        <p:sp>
          <p:nvSpPr>
            <p:cNvPr id="6231" name="Freeform 6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32" name="Freeform 6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0" name="Group 68"/>
          <p:cNvGrpSpPr>
            <a:grpSpLocks noChangeAspect="1"/>
          </p:cNvGrpSpPr>
          <p:nvPr/>
        </p:nvGrpSpPr>
        <p:grpSpPr bwMode="auto">
          <a:xfrm>
            <a:off x="3265489" y="4021139"/>
            <a:ext cx="250825" cy="661987"/>
            <a:chOff x="2064" y="960"/>
            <a:chExt cx="140" cy="346"/>
          </a:xfrm>
        </p:grpSpPr>
        <p:sp>
          <p:nvSpPr>
            <p:cNvPr id="6229" name="Freeform 6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30" name="Freeform 7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1" name="Group 71"/>
          <p:cNvGrpSpPr>
            <a:grpSpLocks noChangeAspect="1"/>
          </p:cNvGrpSpPr>
          <p:nvPr/>
        </p:nvGrpSpPr>
        <p:grpSpPr bwMode="auto">
          <a:xfrm>
            <a:off x="4283075" y="4602164"/>
            <a:ext cx="254000" cy="655637"/>
            <a:chOff x="2064" y="960"/>
            <a:chExt cx="140" cy="346"/>
          </a:xfrm>
        </p:grpSpPr>
        <p:sp>
          <p:nvSpPr>
            <p:cNvPr id="6227" name="Freeform 7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28" name="Freeform 7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2" name="Group 74"/>
          <p:cNvGrpSpPr>
            <a:grpSpLocks noChangeAspect="1"/>
          </p:cNvGrpSpPr>
          <p:nvPr/>
        </p:nvGrpSpPr>
        <p:grpSpPr bwMode="auto">
          <a:xfrm>
            <a:off x="4356100" y="3048001"/>
            <a:ext cx="254000" cy="658813"/>
            <a:chOff x="2064" y="960"/>
            <a:chExt cx="140" cy="346"/>
          </a:xfrm>
        </p:grpSpPr>
        <p:sp>
          <p:nvSpPr>
            <p:cNvPr id="6225" name="Freeform 7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26" name="Freeform 7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3" name="Group 77"/>
          <p:cNvGrpSpPr>
            <a:grpSpLocks noChangeAspect="1"/>
          </p:cNvGrpSpPr>
          <p:nvPr/>
        </p:nvGrpSpPr>
        <p:grpSpPr bwMode="auto">
          <a:xfrm>
            <a:off x="4933951" y="3749675"/>
            <a:ext cx="254000" cy="655638"/>
            <a:chOff x="2064" y="960"/>
            <a:chExt cx="140" cy="346"/>
          </a:xfrm>
        </p:grpSpPr>
        <p:sp>
          <p:nvSpPr>
            <p:cNvPr id="6223" name="Freeform 7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24" name="Freeform 7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4" name="Group 80"/>
          <p:cNvGrpSpPr>
            <a:grpSpLocks noChangeAspect="1"/>
          </p:cNvGrpSpPr>
          <p:nvPr/>
        </p:nvGrpSpPr>
        <p:grpSpPr bwMode="auto">
          <a:xfrm>
            <a:off x="2520951" y="4297364"/>
            <a:ext cx="254000" cy="657225"/>
            <a:chOff x="2064" y="960"/>
            <a:chExt cx="140" cy="346"/>
          </a:xfrm>
        </p:grpSpPr>
        <p:sp>
          <p:nvSpPr>
            <p:cNvPr id="6221" name="Freeform 8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22" name="Freeform 8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5" name="Group 83"/>
          <p:cNvGrpSpPr>
            <a:grpSpLocks noChangeAspect="1"/>
          </p:cNvGrpSpPr>
          <p:nvPr/>
        </p:nvGrpSpPr>
        <p:grpSpPr bwMode="auto">
          <a:xfrm>
            <a:off x="2586039" y="2005014"/>
            <a:ext cx="252412" cy="655637"/>
            <a:chOff x="2064" y="960"/>
            <a:chExt cx="140" cy="346"/>
          </a:xfrm>
        </p:grpSpPr>
        <p:sp>
          <p:nvSpPr>
            <p:cNvPr id="6219" name="Freeform 8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20" name="Freeform 8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6" name="Group 86"/>
          <p:cNvGrpSpPr>
            <a:grpSpLocks noChangeAspect="1"/>
          </p:cNvGrpSpPr>
          <p:nvPr/>
        </p:nvGrpSpPr>
        <p:grpSpPr bwMode="auto">
          <a:xfrm>
            <a:off x="6862765" y="4543425"/>
            <a:ext cx="250825" cy="655638"/>
            <a:chOff x="2064" y="960"/>
            <a:chExt cx="140" cy="346"/>
          </a:xfrm>
        </p:grpSpPr>
        <p:sp>
          <p:nvSpPr>
            <p:cNvPr id="6217" name="Freeform 8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18" name="Freeform 8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7" name="Group 89"/>
          <p:cNvGrpSpPr>
            <a:grpSpLocks noChangeAspect="1"/>
          </p:cNvGrpSpPr>
          <p:nvPr/>
        </p:nvGrpSpPr>
        <p:grpSpPr bwMode="auto">
          <a:xfrm>
            <a:off x="6399214" y="3540126"/>
            <a:ext cx="252412" cy="657225"/>
            <a:chOff x="2064" y="960"/>
            <a:chExt cx="140" cy="346"/>
          </a:xfrm>
        </p:grpSpPr>
        <p:sp>
          <p:nvSpPr>
            <p:cNvPr id="6215" name="Freeform 9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FF00"/>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16" name="Freeform 9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FF00"/>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8" name="Group 92"/>
          <p:cNvGrpSpPr>
            <a:grpSpLocks noChangeAspect="1"/>
          </p:cNvGrpSpPr>
          <p:nvPr/>
        </p:nvGrpSpPr>
        <p:grpSpPr bwMode="auto">
          <a:xfrm>
            <a:off x="6470651" y="2439989"/>
            <a:ext cx="254000" cy="655637"/>
            <a:chOff x="2064" y="960"/>
            <a:chExt cx="140" cy="346"/>
          </a:xfrm>
        </p:grpSpPr>
        <p:sp>
          <p:nvSpPr>
            <p:cNvPr id="6213" name="Freeform 9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14" name="Freeform 9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6185" name="Text Box 95"/>
          <p:cNvSpPr txBox="1">
            <a:spLocks noChangeAspect="1" noChangeArrowheads="1"/>
          </p:cNvSpPr>
          <p:nvPr/>
        </p:nvSpPr>
        <p:spPr bwMode="auto">
          <a:xfrm>
            <a:off x="2805843" y="1345866"/>
            <a:ext cx="3789498" cy="397545"/>
          </a:xfrm>
          <a:prstGeom prst="rect">
            <a:avLst/>
          </a:prstGeom>
          <a:noFill/>
          <a:ln w="12700">
            <a:noFill/>
            <a:miter lim="800000"/>
            <a:headEnd/>
            <a:tailEnd/>
          </a:ln>
        </p:spPr>
        <p:txBody>
          <a:bodyPr wrap="none" lIns="87312" tIns="44450" rIns="87312" bIns="44450" anchor="ctr">
            <a:spAutoFit/>
          </a:bodyPr>
          <a:lstStyle/>
          <a:p>
            <a:pPr algn="ctr" eaLnBrk="0" fontAlgn="base" hangingPunct="0">
              <a:spcBef>
                <a:spcPct val="0"/>
              </a:spcBef>
              <a:spcAft>
                <a:spcPct val="0"/>
              </a:spcAft>
            </a:pPr>
            <a:r>
              <a:rPr lang="ja-JP" altLang="en-US" sz="2000" b="1" dirty="0" smtClean="0">
                <a:solidFill>
                  <a:srgbClr val="3333CC"/>
                </a:solidFill>
                <a:latin typeface="Arial" charset="0"/>
              </a:rPr>
              <a:t>同じ診断を受けたすべての患者</a:t>
            </a:r>
            <a:endParaRPr lang="en-US" sz="1600" b="1" dirty="0" smtClean="0">
              <a:solidFill>
                <a:srgbClr val="3333CC"/>
              </a:solidFill>
              <a:latin typeface="Arial" charset="0"/>
            </a:endParaRPr>
          </a:p>
        </p:txBody>
      </p:sp>
      <p:grpSp>
        <p:nvGrpSpPr>
          <p:cNvPr id="29" name="Group 96"/>
          <p:cNvGrpSpPr>
            <a:grpSpLocks noChangeAspect="1"/>
          </p:cNvGrpSpPr>
          <p:nvPr/>
        </p:nvGrpSpPr>
        <p:grpSpPr bwMode="auto">
          <a:xfrm>
            <a:off x="1968500" y="3103564"/>
            <a:ext cx="254000" cy="658812"/>
            <a:chOff x="2064" y="960"/>
            <a:chExt cx="140" cy="346"/>
          </a:xfrm>
        </p:grpSpPr>
        <p:sp>
          <p:nvSpPr>
            <p:cNvPr id="6211" name="Freeform 9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12" name="Freeform 9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0" name="Group 99"/>
          <p:cNvGrpSpPr>
            <a:grpSpLocks noChangeAspect="1"/>
          </p:cNvGrpSpPr>
          <p:nvPr/>
        </p:nvGrpSpPr>
        <p:grpSpPr bwMode="auto">
          <a:xfrm>
            <a:off x="2133600" y="2362201"/>
            <a:ext cx="254000" cy="658813"/>
            <a:chOff x="2064" y="960"/>
            <a:chExt cx="140" cy="346"/>
          </a:xfrm>
        </p:grpSpPr>
        <p:sp>
          <p:nvSpPr>
            <p:cNvPr id="6209" name="Freeform 10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FF00"/>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10" name="Freeform 10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FF00"/>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1" name="Group 102"/>
          <p:cNvGrpSpPr>
            <a:grpSpLocks noChangeAspect="1"/>
          </p:cNvGrpSpPr>
          <p:nvPr/>
        </p:nvGrpSpPr>
        <p:grpSpPr bwMode="auto">
          <a:xfrm>
            <a:off x="2201863" y="4554538"/>
            <a:ext cx="254000" cy="658812"/>
            <a:chOff x="2064" y="960"/>
            <a:chExt cx="140" cy="346"/>
          </a:xfrm>
        </p:grpSpPr>
        <p:sp>
          <p:nvSpPr>
            <p:cNvPr id="6207" name="Freeform 10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08" name="Freeform 10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6144" name="Group 105"/>
          <p:cNvGrpSpPr>
            <a:grpSpLocks noChangeAspect="1"/>
          </p:cNvGrpSpPr>
          <p:nvPr/>
        </p:nvGrpSpPr>
        <p:grpSpPr bwMode="auto">
          <a:xfrm>
            <a:off x="3776663" y="3052764"/>
            <a:ext cx="254000" cy="658812"/>
            <a:chOff x="2064" y="960"/>
            <a:chExt cx="140" cy="346"/>
          </a:xfrm>
        </p:grpSpPr>
        <p:sp>
          <p:nvSpPr>
            <p:cNvPr id="6205" name="Freeform 10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06" name="Freeform 10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6145" name="Group 108"/>
          <p:cNvGrpSpPr>
            <a:grpSpLocks noChangeAspect="1"/>
          </p:cNvGrpSpPr>
          <p:nvPr/>
        </p:nvGrpSpPr>
        <p:grpSpPr bwMode="auto">
          <a:xfrm>
            <a:off x="6705600" y="3074989"/>
            <a:ext cx="254000" cy="658812"/>
            <a:chOff x="2064" y="960"/>
            <a:chExt cx="140" cy="346"/>
          </a:xfrm>
        </p:grpSpPr>
        <p:sp>
          <p:nvSpPr>
            <p:cNvPr id="6203" name="Freeform 10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04" name="Freeform 1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6149" name="Group 111"/>
          <p:cNvGrpSpPr>
            <a:grpSpLocks noChangeAspect="1"/>
          </p:cNvGrpSpPr>
          <p:nvPr/>
        </p:nvGrpSpPr>
        <p:grpSpPr bwMode="auto">
          <a:xfrm>
            <a:off x="4622800" y="1727201"/>
            <a:ext cx="254000" cy="658813"/>
            <a:chOff x="2064" y="960"/>
            <a:chExt cx="140" cy="346"/>
          </a:xfrm>
        </p:grpSpPr>
        <p:sp>
          <p:nvSpPr>
            <p:cNvPr id="6201" name="Freeform 11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02" name="Freeform 1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6150" name="Group 114"/>
          <p:cNvGrpSpPr>
            <a:grpSpLocks noChangeAspect="1"/>
          </p:cNvGrpSpPr>
          <p:nvPr/>
        </p:nvGrpSpPr>
        <p:grpSpPr bwMode="auto">
          <a:xfrm>
            <a:off x="3838575" y="4343401"/>
            <a:ext cx="254000" cy="658813"/>
            <a:chOff x="2064" y="960"/>
            <a:chExt cx="140" cy="346"/>
          </a:xfrm>
        </p:grpSpPr>
        <p:sp>
          <p:nvSpPr>
            <p:cNvPr id="6199" name="Freeform 1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200" name="Freeform 1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6151" name="Group 117"/>
          <p:cNvGrpSpPr>
            <a:grpSpLocks noChangeAspect="1"/>
          </p:cNvGrpSpPr>
          <p:nvPr/>
        </p:nvGrpSpPr>
        <p:grpSpPr bwMode="auto">
          <a:xfrm>
            <a:off x="6484939" y="4306889"/>
            <a:ext cx="254000" cy="658812"/>
            <a:chOff x="2064" y="960"/>
            <a:chExt cx="140" cy="346"/>
          </a:xfrm>
        </p:grpSpPr>
        <p:sp>
          <p:nvSpPr>
            <p:cNvPr id="6197" name="Freeform 11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98" name="Freeform 1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6194" name="Freeform 120"/>
          <p:cNvSpPr>
            <a:spLocks noChangeAspect="1"/>
          </p:cNvSpPr>
          <p:nvPr/>
        </p:nvSpPr>
        <p:spPr bwMode="auto">
          <a:xfrm>
            <a:off x="1828801" y="5334001"/>
            <a:ext cx="250825" cy="658813"/>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rgbClr val="FFFF00"/>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95" name="Rectangle 122"/>
          <p:cNvSpPr>
            <a:spLocks noChangeArrowheads="1"/>
          </p:cNvSpPr>
          <p:nvPr/>
        </p:nvSpPr>
        <p:spPr bwMode="auto">
          <a:xfrm>
            <a:off x="2209800" y="5486400"/>
            <a:ext cx="4876800" cy="457200"/>
          </a:xfrm>
          <a:prstGeom prst="rect">
            <a:avLst/>
          </a:prstGeom>
          <a:solidFill>
            <a:schemeClr val="tx1"/>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6196" name="Text Box 121"/>
          <p:cNvSpPr txBox="1">
            <a:spLocks noChangeArrowheads="1"/>
          </p:cNvSpPr>
          <p:nvPr/>
        </p:nvSpPr>
        <p:spPr bwMode="auto">
          <a:xfrm>
            <a:off x="2590800" y="5562600"/>
            <a:ext cx="4038600" cy="338554"/>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ja-JP" altLang="en-US" sz="1600" b="1" dirty="0" smtClean="0">
                <a:solidFill>
                  <a:srgbClr val="FFFF00"/>
                </a:solidFill>
                <a:latin typeface="Helvetica" pitchFamily="34" charset="0"/>
              </a:rPr>
              <a:t>毒性反応者：低用量または代替薬</a:t>
            </a:r>
            <a:endParaRPr lang="en-US" sz="1600" b="1" dirty="0" smtClean="0">
              <a:solidFill>
                <a:srgbClr val="FFFF00"/>
              </a:solidFill>
              <a:latin typeface="Helvetic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947739" y="685800"/>
            <a:ext cx="7248525" cy="5410200"/>
          </a:xfrm>
          <a:prstGeom prst="rect">
            <a:avLst/>
          </a:prstGeom>
          <a:solidFill>
            <a:schemeClr val="bg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1200" smtClean="0">
              <a:solidFill>
                <a:srgbClr val="FF0066"/>
              </a:solidFill>
              <a:latin typeface="Helvetica" pitchFamily="34" charset="0"/>
            </a:endParaRPr>
          </a:p>
        </p:txBody>
      </p:sp>
      <p:sp>
        <p:nvSpPr>
          <p:cNvPr id="7171" name="Rectangle 3"/>
          <p:cNvSpPr>
            <a:spLocks noChangeAspect="1" noChangeArrowheads="1"/>
          </p:cNvSpPr>
          <p:nvPr/>
        </p:nvSpPr>
        <p:spPr bwMode="auto">
          <a:xfrm>
            <a:off x="1760539" y="1219200"/>
            <a:ext cx="5689600" cy="4267200"/>
          </a:xfrm>
          <a:prstGeom prst="rect">
            <a:avLst/>
          </a:prstGeom>
          <a:solidFill>
            <a:srgbClr val="9FD9F9"/>
          </a:solidFill>
          <a:ln w="9525">
            <a:noFill/>
            <a:miter lim="800000"/>
            <a:headEnd/>
            <a:tailEnd/>
          </a:ln>
        </p:spPr>
        <p:txBody>
          <a:bodyPr wrap="none" anchor="ct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72" name="Freeform 4"/>
          <p:cNvSpPr>
            <a:spLocks noChangeAspect="1"/>
          </p:cNvSpPr>
          <p:nvPr/>
        </p:nvSpPr>
        <p:spPr bwMode="auto">
          <a:xfrm>
            <a:off x="5546726" y="2363789"/>
            <a:ext cx="250825"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nvGrpSpPr>
          <p:cNvPr id="2" name="Group 5"/>
          <p:cNvGrpSpPr>
            <a:grpSpLocks noChangeAspect="1"/>
          </p:cNvGrpSpPr>
          <p:nvPr/>
        </p:nvGrpSpPr>
        <p:grpSpPr bwMode="auto">
          <a:xfrm>
            <a:off x="5314951" y="2881314"/>
            <a:ext cx="252413" cy="658812"/>
            <a:chOff x="2064" y="960"/>
            <a:chExt cx="140" cy="346"/>
          </a:xfrm>
        </p:grpSpPr>
        <p:sp>
          <p:nvSpPr>
            <p:cNvPr id="7290" name="Freeform 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91" name="Freeform 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 name="Group 8"/>
          <p:cNvGrpSpPr>
            <a:grpSpLocks noChangeAspect="1"/>
          </p:cNvGrpSpPr>
          <p:nvPr/>
        </p:nvGrpSpPr>
        <p:grpSpPr bwMode="auto">
          <a:xfrm>
            <a:off x="2438400" y="2895601"/>
            <a:ext cx="254000" cy="658813"/>
            <a:chOff x="2064" y="960"/>
            <a:chExt cx="140" cy="346"/>
          </a:xfrm>
        </p:grpSpPr>
        <p:sp>
          <p:nvSpPr>
            <p:cNvPr id="7288" name="Freeform 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0066"/>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89" name="Freeform 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66"/>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4" name="Group 11"/>
          <p:cNvGrpSpPr>
            <a:grpSpLocks noChangeAspect="1"/>
          </p:cNvGrpSpPr>
          <p:nvPr/>
        </p:nvGrpSpPr>
        <p:grpSpPr bwMode="auto">
          <a:xfrm>
            <a:off x="2444751" y="3600451"/>
            <a:ext cx="252413" cy="658813"/>
            <a:chOff x="2064" y="960"/>
            <a:chExt cx="140" cy="346"/>
          </a:xfrm>
        </p:grpSpPr>
        <p:sp>
          <p:nvSpPr>
            <p:cNvPr id="7286" name="Freeform 1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87" name="Freeform 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5" name="Group 14"/>
          <p:cNvGrpSpPr>
            <a:grpSpLocks noChangeAspect="1"/>
          </p:cNvGrpSpPr>
          <p:nvPr/>
        </p:nvGrpSpPr>
        <p:grpSpPr bwMode="auto">
          <a:xfrm>
            <a:off x="2946401" y="3459163"/>
            <a:ext cx="250825" cy="658812"/>
            <a:chOff x="2064" y="960"/>
            <a:chExt cx="140" cy="346"/>
          </a:xfrm>
        </p:grpSpPr>
        <p:sp>
          <p:nvSpPr>
            <p:cNvPr id="7284" name="Freeform 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85" name="Freeform 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6" name="Group 17"/>
          <p:cNvGrpSpPr>
            <a:grpSpLocks noChangeAspect="1"/>
          </p:cNvGrpSpPr>
          <p:nvPr/>
        </p:nvGrpSpPr>
        <p:grpSpPr bwMode="auto">
          <a:xfrm>
            <a:off x="1936751" y="3824289"/>
            <a:ext cx="254000" cy="658812"/>
            <a:chOff x="2064" y="960"/>
            <a:chExt cx="140" cy="346"/>
          </a:xfrm>
        </p:grpSpPr>
        <p:sp>
          <p:nvSpPr>
            <p:cNvPr id="7282" name="Freeform 1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83" name="Freeform 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 name="Group 20"/>
          <p:cNvGrpSpPr>
            <a:grpSpLocks noChangeAspect="1"/>
          </p:cNvGrpSpPr>
          <p:nvPr/>
        </p:nvGrpSpPr>
        <p:grpSpPr bwMode="auto">
          <a:xfrm>
            <a:off x="3449639" y="2709864"/>
            <a:ext cx="254000" cy="658812"/>
            <a:chOff x="2064" y="960"/>
            <a:chExt cx="140" cy="346"/>
          </a:xfrm>
        </p:grpSpPr>
        <p:sp>
          <p:nvSpPr>
            <p:cNvPr id="7280" name="Freeform 2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81" name="Freeform 2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8" name="Group 23"/>
          <p:cNvGrpSpPr>
            <a:grpSpLocks noChangeAspect="1"/>
          </p:cNvGrpSpPr>
          <p:nvPr/>
        </p:nvGrpSpPr>
        <p:grpSpPr bwMode="auto">
          <a:xfrm>
            <a:off x="3983039" y="2500313"/>
            <a:ext cx="254000" cy="658812"/>
            <a:chOff x="2064" y="960"/>
            <a:chExt cx="140" cy="346"/>
          </a:xfrm>
        </p:grpSpPr>
        <p:sp>
          <p:nvSpPr>
            <p:cNvPr id="7278" name="Freeform 2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79" name="Freeform 2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9" name="Group 26"/>
          <p:cNvGrpSpPr>
            <a:grpSpLocks noChangeAspect="1"/>
          </p:cNvGrpSpPr>
          <p:nvPr/>
        </p:nvGrpSpPr>
        <p:grpSpPr bwMode="auto">
          <a:xfrm>
            <a:off x="4746626" y="2425701"/>
            <a:ext cx="250825" cy="657225"/>
            <a:chOff x="2064" y="960"/>
            <a:chExt cx="140" cy="346"/>
          </a:xfrm>
        </p:grpSpPr>
        <p:sp>
          <p:nvSpPr>
            <p:cNvPr id="7276" name="Freeform 2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77" name="Freeform 2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0" name="Group 29"/>
          <p:cNvGrpSpPr>
            <a:grpSpLocks noChangeAspect="1"/>
          </p:cNvGrpSpPr>
          <p:nvPr/>
        </p:nvGrpSpPr>
        <p:grpSpPr bwMode="auto">
          <a:xfrm>
            <a:off x="4710113" y="3184526"/>
            <a:ext cx="249237" cy="658813"/>
            <a:chOff x="2064" y="960"/>
            <a:chExt cx="140" cy="346"/>
          </a:xfrm>
        </p:grpSpPr>
        <p:sp>
          <p:nvSpPr>
            <p:cNvPr id="7274" name="Freeform 3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75" name="Freeform 3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1" name="Group 32"/>
          <p:cNvGrpSpPr>
            <a:grpSpLocks noChangeAspect="1"/>
          </p:cNvGrpSpPr>
          <p:nvPr/>
        </p:nvGrpSpPr>
        <p:grpSpPr bwMode="auto">
          <a:xfrm>
            <a:off x="5264152" y="3687763"/>
            <a:ext cx="250825" cy="658812"/>
            <a:chOff x="2064" y="960"/>
            <a:chExt cx="140" cy="346"/>
          </a:xfrm>
        </p:grpSpPr>
        <p:sp>
          <p:nvSpPr>
            <p:cNvPr id="7272" name="Freeform 3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0066"/>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73" name="Freeform 3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66"/>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2" name="Group 35"/>
          <p:cNvGrpSpPr>
            <a:grpSpLocks noChangeAspect="1"/>
          </p:cNvGrpSpPr>
          <p:nvPr/>
        </p:nvGrpSpPr>
        <p:grpSpPr bwMode="auto">
          <a:xfrm>
            <a:off x="6138864" y="2881314"/>
            <a:ext cx="255587" cy="658812"/>
            <a:chOff x="2064" y="960"/>
            <a:chExt cx="140" cy="346"/>
          </a:xfrm>
        </p:grpSpPr>
        <p:sp>
          <p:nvSpPr>
            <p:cNvPr id="7270" name="Freeform 3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71" name="Freeform 3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3" name="Group 38"/>
          <p:cNvGrpSpPr>
            <a:grpSpLocks noChangeAspect="1"/>
          </p:cNvGrpSpPr>
          <p:nvPr/>
        </p:nvGrpSpPr>
        <p:grpSpPr bwMode="auto">
          <a:xfrm>
            <a:off x="5922963" y="3652839"/>
            <a:ext cx="252412" cy="658812"/>
            <a:chOff x="2064" y="960"/>
            <a:chExt cx="140" cy="346"/>
          </a:xfrm>
        </p:grpSpPr>
        <p:sp>
          <p:nvSpPr>
            <p:cNvPr id="7268" name="Freeform 3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69" name="Freeform 4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4" name="Group 41"/>
          <p:cNvGrpSpPr>
            <a:grpSpLocks noChangeAspect="1"/>
          </p:cNvGrpSpPr>
          <p:nvPr/>
        </p:nvGrpSpPr>
        <p:grpSpPr bwMode="auto">
          <a:xfrm>
            <a:off x="6897689" y="3698876"/>
            <a:ext cx="252412" cy="658813"/>
            <a:chOff x="2064" y="960"/>
            <a:chExt cx="140" cy="346"/>
          </a:xfrm>
        </p:grpSpPr>
        <p:sp>
          <p:nvSpPr>
            <p:cNvPr id="7266" name="Freeform 4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0066"/>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67" name="Freeform 4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66"/>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5" name="Group 44"/>
          <p:cNvGrpSpPr>
            <a:grpSpLocks noChangeAspect="1"/>
          </p:cNvGrpSpPr>
          <p:nvPr/>
        </p:nvGrpSpPr>
        <p:grpSpPr bwMode="auto">
          <a:xfrm>
            <a:off x="4621213" y="4324350"/>
            <a:ext cx="254000" cy="661988"/>
            <a:chOff x="2064" y="960"/>
            <a:chExt cx="140" cy="346"/>
          </a:xfrm>
        </p:grpSpPr>
        <p:sp>
          <p:nvSpPr>
            <p:cNvPr id="7264" name="Freeform 4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65" name="Freeform 4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cap="flat">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6" name="Group 47"/>
          <p:cNvGrpSpPr>
            <a:grpSpLocks noChangeAspect="1"/>
          </p:cNvGrpSpPr>
          <p:nvPr/>
        </p:nvGrpSpPr>
        <p:grpSpPr bwMode="auto">
          <a:xfrm>
            <a:off x="5200652" y="1903413"/>
            <a:ext cx="250825" cy="660400"/>
            <a:chOff x="2064" y="960"/>
            <a:chExt cx="140" cy="346"/>
          </a:xfrm>
        </p:grpSpPr>
        <p:sp>
          <p:nvSpPr>
            <p:cNvPr id="7262" name="Freeform 4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63" name="Freeform 4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7" name="Group 50"/>
          <p:cNvGrpSpPr>
            <a:grpSpLocks noChangeAspect="1"/>
          </p:cNvGrpSpPr>
          <p:nvPr/>
        </p:nvGrpSpPr>
        <p:grpSpPr bwMode="auto">
          <a:xfrm>
            <a:off x="4378326" y="3760789"/>
            <a:ext cx="250825" cy="655637"/>
            <a:chOff x="2064" y="960"/>
            <a:chExt cx="140" cy="346"/>
          </a:xfrm>
        </p:grpSpPr>
        <p:sp>
          <p:nvSpPr>
            <p:cNvPr id="7260" name="Freeform 5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61" name="Freeform 5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7189" name="Freeform 53"/>
          <p:cNvSpPr>
            <a:spLocks noChangeAspect="1"/>
          </p:cNvSpPr>
          <p:nvPr/>
        </p:nvSpPr>
        <p:spPr bwMode="auto">
          <a:xfrm>
            <a:off x="5646739" y="3170238"/>
            <a:ext cx="252412"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90" name="Freeform 54"/>
          <p:cNvSpPr>
            <a:spLocks noChangeAspect="1"/>
          </p:cNvSpPr>
          <p:nvPr/>
        </p:nvSpPr>
        <p:spPr bwMode="auto">
          <a:xfrm>
            <a:off x="6096001" y="4464050"/>
            <a:ext cx="249239" cy="655638"/>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91" name="Freeform 55"/>
          <p:cNvSpPr>
            <a:spLocks noChangeAspect="1"/>
          </p:cNvSpPr>
          <p:nvPr/>
        </p:nvSpPr>
        <p:spPr bwMode="auto">
          <a:xfrm>
            <a:off x="5562600" y="4311651"/>
            <a:ext cx="249239"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92" name="Freeform 56"/>
          <p:cNvSpPr>
            <a:spLocks noChangeAspect="1"/>
          </p:cNvSpPr>
          <p:nvPr/>
        </p:nvSpPr>
        <p:spPr bwMode="auto">
          <a:xfrm>
            <a:off x="5011738" y="4522788"/>
            <a:ext cx="252412" cy="660400"/>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93" name="Freeform 57"/>
          <p:cNvSpPr>
            <a:spLocks noChangeAspect="1"/>
          </p:cNvSpPr>
          <p:nvPr/>
        </p:nvSpPr>
        <p:spPr bwMode="auto">
          <a:xfrm>
            <a:off x="4017965" y="3614738"/>
            <a:ext cx="250825" cy="658812"/>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94" name="Freeform 58"/>
          <p:cNvSpPr>
            <a:spLocks noChangeAspect="1"/>
          </p:cNvSpPr>
          <p:nvPr/>
        </p:nvSpPr>
        <p:spPr bwMode="auto">
          <a:xfrm>
            <a:off x="3597276" y="1992314"/>
            <a:ext cx="252413" cy="655637"/>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95" name="Freeform 59"/>
          <p:cNvSpPr>
            <a:spLocks noChangeAspect="1"/>
          </p:cNvSpPr>
          <p:nvPr/>
        </p:nvSpPr>
        <p:spPr bwMode="auto">
          <a:xfrm>
            <a:off x="2978150" y="2728914"/>
            <a:ext cx="249239"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96" name="Freeform 60"/>
          <p:cNvSpPr>
            <a:spLocks noChangeAspect="1"/>
          </p:cNvSpPr>
          <p:nvPr/>
        </p:nvSpPr>
        <p:spPr bwMode="auto">
          <a:xfrm>
            <a:off x="3541714" y="3749675"/>
            <a:ext cx="249237" cy="655638"/>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197" name="Freeform 61"/>
          <p:cNvSpPr>
            <a:spLocks noChangeAspect="1"/>
          </p:cNvSpPr>
          <p:nvPr/>
        </p:nvSpPr>
        <p:spPr bwMode="auto">
          <a:xfrm>
            <a:off x="2874963" y="4311651"/>
            <a:ext cx="252412" cy="657225"/>
          </a:xfrm>
          <a:custGeom>
            <a:avLst/>
            <a:gdLst>
              <a:gd name="T0" fmla="*/ 110 w 139"/>
              <a:gd name="T1" fmla="*/ 96 h 346"/>
              <a:gd name="T2" fmla="*/ 96 w 139"/>
              <a:gd name="T3" fmla="*/ 87 h 346"/>
              <a:gd name="T4" fmla="*/ 91 w 139"/>
              <a:gd name="T5" fmla="*/ 82 h 346"/>
              <a:gd name="T6" fmla="*/ 91 w 139"/>
              <a:gd name="T7" fmla="*/ 72 h 346"/>
              <a:gd name="T8" fmla="*/ 96 w 139"/>
              <a:gd name="T9" fmla="*/ 67 h 346"/>
              <a:gd name="T10" fmla="*/ 106 w 139"/>
              <a:gd name="T11" fmla="*/ 58 h 346"/>
              <a:gd name="T12" fmla="*/ 106 w 139"/>
              <a:gd name="T13" fmla="*/ 48 h 346"/>
              <a:gd name="T14" fmla="*/ 106 w 139"/>
              <a:gd name="T15" fmla="*/ 43 h 346"/>
              <a:gd name="T16" fmla="*/ 101 w 139"/>
              <a:gd name="T17" fmla="*/ 24 h 346"/>
              <a:gd name="T18" fmla="*/ 91 w 139"/>
              <a:gd name="T19" fmla="*/ 10 h 346"/>
              <a:gd name="T20" fmla="*/ 77 w 139"/>
              <a:gd name="T21" fmla="*/ 0 h 346"/>
              <a:gd name="T22" fmla="*/ 62 w 139"/>
              <a:gd name="T23" fmla="*/ 0 h 346"/>
              <a:gd name="T24" fmla="*/ 48 w 139"/>
              <a:gd name="T25" fmla="*/ 10 h 346"/>
              <a:gd name="T26" fmla="*/ 38 w 139"/>
              <a:gd name="T27" fmla="*/ 24 h 346"/>
              <a:gd name="T28" fmla="*/ 34 w 139"/>
              <a:gd name="T29" fmla="*/ 43 h 346"/>
              <a:gd name="T30" fmla="*/ 34 w 139"/>
              <a:gd name="T31" fmla="*/ 48 h 346"/>
              <a:gd name="T32" fmla="*/ 38 w 139"/>
              <a:gd name="T33" fmla="*/ 58 h 346"/>
              <a:gd name="T34" fmla="*/ 43 w 139"/>
              <a:gd name="T35" fmla="*/ 67 h 346"/>
              <a:gd name="T36" fmla="*/ 48 w 139"/>
              <a:gd name="T37" fmla="*/ 72 h 346"/>
              <a:gd name="T38" fmla="*/ 48 w 139"/>
              <a:gd name="T39" fmla="*/ 82 h 346"/>
              <a:gd name="T40" fmla="*/ 48 w 139"/>
              <a:gd name="T41" fmla="*/ 87 h 346"/>
              <a:gd name="T42" fmla="*/ 34 w 139"/>
              <a:gd name="T43" fmla="*/ 96 h 346"/>
              <a:gd name="T44" fmla="*/ 19 w 139"/>
              <a:gd name="T45" fmla="*/ 101 h 346"/>
              <a:gd name="T46" fmla="*/ 5 w 139"/>
              <a:gd name="T47" fmla="*/ 111 h 346"/>
              <a:gd name="T48" fmla="*/ 0 w 139"/>
              <a:gd name="T49" fmla="*/ 125 h 346"/>
              <a:gd name="T50" fmla="*/ 0 w 139"/>
              <a:gd name="T51" fmla="*/ 130 h 346"/>
              <a:gd name="T52" fmla="*/ 0 w 139"/>
              <a:gd name="T53" fmla="*/ 202 h 346"/>
              <a:gd name="T54" fmla="*/ 10 w 139"/>
              <a:gd name="T55" fmla="*/ 221 h 346"/>
              <a:gd name="T56" fmla="*/ 24 w 139"/>
              <a:gd name="T57" fmla="*/ 231 h 346"/>
              <a:gd name="T58" fmla="*/ 29 w 139"/>
              <a:gd name="T59" fmla="*/ 235 h 346"/>
              <a:gd name="T60" fmla="*/ 29 w 139"/>
              <a:gd name="T61" fmla="*/ 322 h 346"/>
              <a:gd name="T62" fmla="*/ 29 w 139"/>
              <a:gd name="T63" fmla="*/ 331 h 346"/>
              <a:gd name="T64" fmla="*/ 34 w 139"/>
              <a:gd name="T65" fmla="*/ 341 h 346"/>
              <a:gd name="T66" fmla="*/ 43 w 139"/>
              <a:gd name="T67" fmla="*/ 346 h 346"/>
              <a:gd name="T68" fmla="*/ 48 w 139"/>
              <a:gd name="T69" fmla="*/ 346 h 346"/>
              <a:gd name="T70" fmla="*/ 58 w 139"/>
              <a:gd name="T71" fmla="*/ 346 h 346"/>
              <a:gd name="T72" fmla="*/ 67 w 139"/>
              <a:gd name="T73" fmla="*/ 336 h 346"/>
              <a:gd name="T74" fmla="*/ 67 w 139"/>
              <a:gd name="T75" fmla="*/ 327 h 346"/>
              <a:gd name="T76" fmla="*/ 72 w 139"/>
              <a:gd name="T77" fmla="*/ 192 h 346"/>
              <a:gd name="T78" fmla="*/ 72 w 139"/>
              <a:gd name="T79" fmla="*/ 327 h 346"/>
              <a:gd name="T80" fmla="*/ 77 w 139"/>
              <a:gd name="T81" fmla="*/ 336 h 346"/>
              <a:gd name="T82" fmla="*/ 82 w 139"/>
              <a:gd name="T83" fmla="*/ 346 h 346"/>
              <a:gd name="T84" fmla="*/ 91 w 139"/>
              <a:gd name="T85" fmla="*/ 346 h 346"/>
              <a:gd name="T86" fmla="*/ 96 w 139"/>
              <a:gd name="T87" fmla="*/ 346 h 346"/>
              <a:gd name="T88" fmla="*/ 106 w 139"/>
              <a:gd name="T89" fmla="*/ 341 h 346"/>
              <a:gd name="T90" fmla="*/ 110 w 139"/>
              <a:gd name="T91" fmla="*/ 331 h 346"/>
              <a:gd name="T92" fmla="*/ 110 w 139"/>
              <a:gd name="T93" fmla="*/ 245 h 346"/>
              <a:gd name="T94" fmla="*/ 110 w 139"/>
              <a:gd name="T95" fmla="*/ 235 h 346"/>
              <a:gd name="T96" fmla="*/ 120 w 139"/>
              <a:gd name="T97" fmla="*/ 231 h 346"/>
              <a:gd name="T98" fmla="*/ 130 w 139"/>
              <a:gd name="T99" fmla="*/ 216 h 346"/>
              <a:gd name="T100" fmla="*/ 139 w 139"/>
              <a:gd name="T101" fmla="*/ 202 h 346"/>
              <a:gd name="T102" fmla="*/ 139 w 139"/>
              <a:gd name="T103" fmla="*/ 130 h 346"/>
              <a:gd name="T104" fmla="*/ 139 w 139"/>
              <a:gd name="T105" fmla="*/ 125 h 346"/>
              <a:gd name="T106" fmla="*/ 139 w 139"/>
              <a:gd name="T107" fmla="*/ 111 h 346"/>
              <a:gd name="T108" fmla="*/ 125 w 139"/>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346"/>
              <a:gd name="T167" fmla="*/ 139 w 139"/>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nvGrpSpPr>
          <p:cNvPr id="18" name="Group 62"/>
          <p:cNvGrpSpPr>
            <a:grpSpLocks noChangeAspect="1"/>
          </p:cNvGrpSpPr>
          <p:nvPr/>
        </p:nvGrpSpPr>
        <p:grpSpPr bwMode="auto">
          <a:xfrm>
            <a:off x="3078163" y="2030414"/>
            <a:ext cx="252412" cy="655637"/>
            <a:chOff x="2064" y="960"/>
            <a:chExt cx="140" cy="346"/>
          </a:xfrm>
        </p:grpSpPr>
        <p:sp>
          <p:nvSpPr>
            <p:cNvPr id="7258" name="Freeform 6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59" name="Freeform 6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19" name="Group 65"/>
          <p:cNvGrpSpPr>
            <a:grpSpLocks noChangeAspect="1"/>
          </p:cNvGrpSpPr>
          <p:nvPr/>
        </p:nvGrpSpPr>
        <p:grpSpPr bwMode="auto">
          <a:xfrm>
            <a:off x="4283075" y="2363789"/>
            <a:ext cx="254000" cy="658812"/>
            <a:chOff x="2064" y="960"/>
            <a:chExt cx="140" cy="346"/>
          </a:xfrm>
        </p:grpSpPr>
        <p:sp>
          <p:nvSpPr>
            <p:cNvPr id="7256" name="Freeform 6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57" name="Freeform 6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0" name="Group 68"/>
          <p:cNvGrpSpPr>
            <a:grpSpLocks noChangeAspect="1"/>
          </p:cNvGrpSpPr>
          <p:nvPr/>
        </p:nvGrpSpPr>
        <p:grpSpPr bwMode="auto">
          <a:xfrm>
            <a:off x="3265489" y="4021139"/>
            <a:ext cx="250825" cy="661987"/>
            <a:chOff x="2064" y="960"/>
            <a:chExt cx="140" cy="346"/>
          </a:xfrm>
        </p:grpSpPr>
        <p:sp>
          <p:nvSpPr>
            <p:cNvPr id="7254" name="Freeform 6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55" name="Freeform 7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1" name="Group 71"/>
          <p:cNvGrpSpPr>
            <a:grpSpLocks noChangeAspect="1"/>
          </p:cNvGrpSpPr>
          <p:nvPr/>
        </p:nvGrpSpPr>
        <p:grpSpPr bwMode="auto">
          <a:xfrm>
            <a:off x="4267200" y="4572000"/>
            <a:ext cx="254000" cy="655638"/>
            <a:chOff x="2064" y="960"/>
            <a:chExt cx="140" cy="346"/>
          </a:xfrm>
        </p:grpSpPr>
        <p:sp>
          <p:nvSpPr>
            <p:cNvPr id="7252" name="Freeform 7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0066"/>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53" name="Freeform 7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66"/>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2" name="Group 74"/>
          <p:cNvGrpSpPr>
            <a:grpSpLocks noChangeAspect="1"/>
          </p:cNvGrpSpPr>
          <p:nvPr/>
        </p:nvGrpSpPr>
        <p:grpSpPr bwMode="auto">
          <a:xfrm>
            <a:off x="4356100" y="3048001"/>
            <a:ext cx="254000" cy="658813"/>
            <a:chOff x="2064" y="960"/>
            <a:chExt cx="140" cy="346"/>
          </a:xfrm>
        </p:grpSpPr>
        <p:sp>
          <p:nvSpPr>
            <p:cNvPr id="7250" name="Freeform 7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51" name="Freeform 7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3" name="Group 77"/>
          <p:cNvGrpSpPr>
            <a:grpSpLocks noChangeAspect="1"/>
          </p:cNvGrpSpPr>
          <p:nvPr/>
        </p:nvGrpSpPr>
        <p:grpSpPr bwMode="auto">
          <a:xfrm>
            <a:off x="4933951" y="3749675"/>
            <a:ext cx="254000" cy="655638"/>
            <a:chOff x="2064" y="960"/>
            <a:chExt cx="140" cy="346"/>
          </a:xfrm>
        </p:grpSpPr>
        <p:sp>
          <p:nvSpPr>
            <p:cNvPr id="7248" name="Freeform 7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49" name="Freeform 7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4" name="Group 80"/>
          <p:cNvGrpSpPr>
            <a:grpSpLocks noChangeAspect="1"/>
          </p:cNvGrpSpPr>
          <p:nvPr/>
        </p:nvGrpSpPr>
        <p:grpSpPr bwMode="auto">
          <a:xfrm>
            <a:off x="2520951" y="4297364"/>
            <a:ext cx="254000" cy="657225"/>
            <a:chOff x="2064" y="960"/>
            <a:chExt cx="140" cy="346"/>
          </a:xfrm>
        </p:grpSpPr>
        <p:sp>
          <p:nvSpPr>
            <p:cNvPr id="7246" name="Freeform 8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47" name="Freeform 8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5" name="Group 83"/>
          <p:cNvGrpSpPr>
            <a:grpSpLocks noChangeAspect="1"/>
          </p:cNvGrpSpPr>
          <p:nvPr/>
        </p:nvGrpSpPr>
        <p:grpSpPr bwMode="auto">
          <a:xfrm>
            <a:off x="2586039" y="2005014"/>
            <a:ext cx="252412" cy="655637"/>
            <a:chOff x="2064" y="960"/>
            <a:chExt cx="140" cy="346"/>
          </a:xfrm>
        </p:grpSpPr>
        <p:sp>
          <p:nvSpPr>
            <p:cNvPr id="7244" name="Freeform 8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45" name="Freeform 8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6" name="Group 86"/>
          <p:cNvGrpSpPr>
            <a:grpSpLocks noChangeAspect="1"/>
          </p:cNvGrpSpPr>
          <p:nvPr/>
        </p:nvGrpSpPr>
        <p:grpSpPr bwMode="auto">
          <a:xfrm>
            <a:off x="6862765" y="4543425"/>
            <a:ext cx="250825" cy="655638"/>
            <a:chOff x="2064" y="960"/>
            <a:chExt cx="140" cy="346"/>
          </a:xfrm>
        </p:grpSpPr>
        <p:sp>
          <p:nvSpPr>
            <p:cNvPr id="7242" name="Freeform 8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43" name="Freeform 8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7" name="Group 89"/>
          <p:cNvGrpSpPr>
            <a:grpSpLocks noChangeAspect="1"/>
          </p:cNvGrpSpPr>
          <p:nvPr/>
        </p:nvGrpSpPr>
        <p:grpSpPr bwMode="auto">
          <a:xfrm>
            <a:off x="6399214" y="3540126"/>
            <a:ext cx="252412" cy="657225"/>
            <a:chOff x="2064" y="960"/>
            <a:chExt cx="140" cy="346"/>
          </a:xfrm>
        </p:grpSpPr>
        <p:sp>
          <p:nvSpPr>
            <p:cNvPr id="7240" name="Freeform 9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41" name="Freeform 9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28" name="Group 92"/>
          <p:cNvGrpSpPr>
            <a:grpSpLocks noChangeAspect="1"/>
          </p:cNvGrpSpPr>
          <p:nvPr/>
        </p:nvGrpSpPr>
        <p:grpSpPr bwMode="auto">
          <a:xfrm>
            <a:off x="6470651" y="2439989"/>
            <a:ext cx="254000" cy="655637"/>
            <a:chOff x="2064" y="960"/>
            <a:chExt cx="140" cy="346"/>
          </a:xfrm>
        </p:grpSpPr>
        <p:sp>
          <p:nvSpPr>
            <p:cNvPr id="7238" name="Freeform 9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39" name="Freeform 9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7209" name="Text Box 95"/>
          <p:cNvSpPr txBox="1">
            <a:spLocks noChangeAspect="1" noChangeArrowheads="1"/>
          </p:cNvSpPr>
          <p:nvPr/>
        </p:nvSpPr>
        <p:spPr bwMode="auto">
          <a:xfrm>
            <a:off x="2805837" y="1345866"/>
            <a:ext cx="3789499" cy="397545"/>
          </a:xfrm>
          <a:prstGeom prst="rect">
            <a:avLst/>
          </a:prstGeom>
          <a:noFill/>
          <a:ln w="12700">
            <a:noFill/>
            <a:miter lim="800000"/>
            <a:headEnd/>
            <a:tailEnd/>
          </a:ln>
        </p:spPr>
        <p:txBody>
          <a:bodyPr wrap="none" lIns="87312" tIns="44450" rIns="87312" bIns="44450" anchor="ctr">
            <a:spAutoFit/>
          </a:bodyPr>
          <a:lstStyle/>
          <a:p>
            <a:pPr algn="ctr" eaLnBrk="0" fontAlgn="base" hangingPunct="0">
              <a:spcBef>
                <a:spcPct val="0"/>
              </a:spcBef>
              <a:spcAft>
                <a:spcPct val="0"/>
              </a:spcAft>
            </a:pPr>
            <a:r>
              <a:rPr lang="ja-JP" altLang="en-US" sz="2000" b="1" dirty="0" smtClean="0">
                <a:solidFill>
                  <a:srgbClr val="3333CC"/>
                </a:solidFill>
                <a:latin typeface="Arial" charset="0"/>
              </a:rPr>
              <a:t>同じ</a:t>
            </a:r>
            <a:r>
              <a:rPr lang="ja-JP" altLang="en-US" sz="2000" b="1" dirty="0">
                <a:solidFill>
                  <a:srgbClr val="3333CC"/>
                </a:solidFill>
                <a:latin typeface="Arial" charset="0"/>
              </a:rPr>
              <a:t>診断を受けたすべての患者</a:t>
            </a:r>
            <a:endParaRPr lang="en-US" sz="2000" b="1" dirty="0" smtClean="0">
              <a:solidFill>
                <a:srgbClr val="3333CC"/>
              </a:solidFill>
              <a:latin typeface="Arial" charset="0"/>
            </a:endParaRPr>
          </a:p>
        </p:txBody>
      </p:sp>
      <p:grpSp>
        <p:nvGrpSpPr>
          <p:cNvPr id="29" name="Group 96"/>
          <p:cNvGrpSpPr>
            <a:grpSpLocks noChangeAspect="1"/>
          </p:cNvGrpSpPr>
          <p:nvPr/>
        </p:nvGrpSpPr>
        <p:grpSpPr bwMode="auto">
          <a:xfrm>
            <a:off x="1968500" y="3103564"/>
            <a:ext cx="254000" cy="658812"/>
            <a:chOff x="2064" y="960"/>
            <a:chExt cx="140" cy="346"/>
          </a:xfrm>
        </p:grpSpPr>
        <p:sp>
          <p:nvSpPr>
            <p:cNvPr id="7236" name="Freeform 9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37" name="Freeform 9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0" name="Group 99"/>
          <p:cNvGrpSpPr>
            <a:grpSpLocks noChangeAspect="1"/>
          </p:cNvGrpSpPr>
          <p:nvPr/>
        </p:nvGrpSpPr>
        <p:grpSpPr bwMode="auto">
          <a:xfrm>
            <a:off x="2100263" y="2362201"/>
            <a:ext cx="254000" cy="658813"/>
            <a:chOff x="2064" y="960"/>
            <a:chExt cx="140" cy="346"/>
          </a:xfrm>
        </p:grpSpPr>
        <p:sp>
          <p:nvSpPr>
            <p:cNvPr id="7234" name="Freeform 10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35" name="Freeform 10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31" name="Group 102"/>
          <p:cNvGrpSpPr>
            <a:grpSpLocks noChangeAspect="1"/>
          </p:cNvGrpSpPr>
          <p:nvPr/>
        </p:nvGrpSpPr>
        <p:grpSpPr bwMode="auto">
          <a:xfrm>
            <a:off x="2201863" y="4554538"/>
            <a:ext cx="254000" cy="658812"/>
            <a:chOff x="2064" y="960"/>
            <a:chExt cx="140" cy="346"/>
          </a:xfrm>
        </p:grpSpPr>
        <p:sp>
          <p:nvSpPr>
            <p:cNvPr id="7232" name="Freeform 10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33" name="Freeform 10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168" name="Group 105"/>
          <p:cNvGrpSpPr>
            <a:grpSpLocks noChangeAspect="1"/>
          </p:cNvGrpSpPr>
          <p:nvPr/>
        </p:nvGrpSpPr>
        <p:grpSpPr bwMode="auto">
          <a:xfrm>
            <a:off x="3776663" y="3052764"/>
            <a:ext cx="254000" cy="658812"/>
            <a:chOff x="2064" y="960"/>
            <a:chExt cx="140" cy="346"/>
          </a:xfrm>
        </p:grpSpPr>
        <p:sp>
          <p:nvSpPr>
            <p:cNvPr id="7230" name="Freeform 10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31" name="Freeform 10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169" name="Group 108"/>
          <p:cNvGrpSpPr>
            <a:grpSpLocks noChangeAspect="1"/>
          </p:cNvGrpSpPr>
          <p:nvPr/>
        </p:nvGrpSpPr>
        <p:grpSpPr bwMode="auto">
          <a:xfrm>
            <a:off x="6705600" y="3074989"/>
            <a:ext cx="254000" cy="658812"/>
            <a:chOff x="2064" y="960"/>
            <a:chExt cx="140" cy="346"/>
          </a:xfrm>
        </p:grpSpPr>
        <p:sp>
          <p:nvSpPr>
            <p:cNvPr id="7228" name="Freeform 10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29" name="Freeform 1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173" name="Group 111"/>
          <p:cNvGrpSpPr>
            <a:grpSpLocks noChangeAspect="1"/>
          </p:cNvGrpSpPr>
          <p:nvPr/>
        </p:nvGrpSpPr>
        <p:grpSpPr bwMode="auto">
          <a:xfrm>
            <a:off x="4622800" y="1727201"/>
            <a:ext cx="254000" cy="658813"/>
            <a:chOff x="2064" y="960"/>
            <a:chExt cx="140" cy="346"/>
          </a:xfrm>
        </p:grpSpPr>
        <p:sp>
          <p:nvSpPr>
            <p:cNvPr id="7226" name="Freeform 11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0066"/>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27" name="Freeform 1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66"/>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174" name="Group 114"/>
          <p:cNvGrpSpPr>
            <a:grpSpLocks noChangeAspect="1"/>
          </p:cNvGrpSpPr>
          <p:nvPr/>
        </p:nvGrpSpPr>
        <p:grpSpPr bwMode="auto">
          <a:xfrm>
            <a:off x="3838575" y="4343401"/>
            <a:ext cx="254000" cy="658813"/>
            <a:chOff x="2064" y="960"/>
            <a:chExt cx="140" cy="346"/>
          </a:xfrm>
        </p:grpSpPr>
        <p:sp>
          <p:nvSpPr>
            <p:cNvPr id="7224" name="Freeform 1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25" name="Freeform 1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175" name="Group 117"/>
          <p:cNvGrpSpPr>
            <a:grpSpLocks noChangeAspect="1"/>
          </p:cNvGrpSpPr>
          <p:nvPr/>
        </p:nvGrpSpPr>
        <p:grpSpPr bwMode="auto">
          <a:xfrm>
            <a:off x="6484939" y="4306889"/>
            <a:ext cx="254000" cy="658812"/>
            <a:chOff x="2064" y="960"/>
            <a:chExt cx="140" cy="346"/>
          </a:xfrm>
        </p:grpSpPr>
        <p:sp>
          <p:nvSpPr>
            <p:cNvPr id="7222" name="Freeform 11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1"/>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23" name="Freeform 1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chemeClr val="accent1"/>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grpSp>
        <p:nvGrpSpPr>
          <p:cNvPr id="7176" name="Group 120"/>
          <p:cNvGrpSpPr>
            <a:grpSpLocks noChangeAspect="1"/>
          </p:cNvGrpSpPr>
          <p:nvPr/>
        </p:nvGrpSpPr>
        <p:grpSpPr bwMode="auto">
          <a:xfrm>
            <a:off x="1752600" y="5334001"/>
            <a:ext cx="254000" cy="655638"/>
            <a:chOff x="2064" y="960"/>
            <a:chExt cx="140" cy="346"/>
          </a:xfrm>
        </p:grpSpPr>
        <p:sp>
          <p:nvSpPr>
            <p:cNvPr id="7220" name="Freeform 12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rgbClr val="FF0066"/>
            </a:solidFill>
            <a:ln w="9525">
              <a:noFill/>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sp>
          <p:nvSpPr>
            <p:cNvPr id="7221" name="Freeform 12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0"/>
                <a:gd name="T166" fmla="*/ 0 h 346"/>
                <a:gd name="T167" fmla="*/ 140 w 140"/>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solidFill>
              <a:srgbClr val="FF0066"/>
            </a:solidFill>
            <a:ln w="7938">
              <a:solidFill>
                <a:srgbClr val="000000"/>
              </a:solidFill>
              <a:prstDash val="solid"/>
              <a:round/>
              <a:headEnd/>
              <a:tailEnd/>
            </a:ln>
          </p:spPr>
          <p:txBody>
            <a:bodyPr/>
            <a:lstStyle/>
            <a:p>
              <a:pPr eaLnBrk="0" fontAlgn="base" hangingPunct="0">
                <a:spcBef>
                  <a:spcPct val="0"/>
                </a:spcBef>
                <a:spcAft>
                  <a:spcPct val="0"/>
                </a:spcAft>
              </a:pPr>
              <a:endParaRPr lang="en-US" sz="1200" smtClean="0">
                <a:solidFill>
                  <a:srgbClr val="000000"/>
                </a:solidFill>
                <a:latin typeface="Helvetica" pitchFamily="34" charset="0"/>
              </a:endParaRPr>
            </a:p>
          </p:txBody>
        </p:sp>
      </p:grpSp>
      <p:sp>
        <p:nvSpPr>
          <p:cNvPr id="7219" name="Text Box 123"/>
          <p:cNvSpPr txBox="1">
            <a:spLocks noChangeArrowheads="1"/>
          </p:cNvSpPr>
          <p:nvPr/>
        </p:nvSpPr>
        <p:spPr bwMode="auto">
          <a:xfrm>
            <a:off x="2133600" y="5486401"/>
            <a:ext cx="5257800" cy="338554"/>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ja-JP" altLang="en-US" sz="1600" b="1" dirty="0" smtClean="0">
                <a:solidFill>
                  <a:srgbClr val="FF0066"/>
                </a:solidFill>
                <a:latin typeface="Helvetica" pitchFamily="34" charset="0"/>
              </a:rPr>
              <a:t>無反応者</a:t>
            </a:r>
            <a:r>
              <a:rPr lang="en-US" sz="1600" b="1" dirty="0" smtClean="0">
                <a:solidFill>
                  <a:srgbClr val="FF0066"/>
                </a:solidFill>
                <a:latin typeface="Helvetica" pitchFamily="34" charset="0"/>
              </a:rPr>
              <a:t>: </a:t>
            </a:r>
            <a:r>
              <a:rPr lang="ja-JP" altLang="en-US" sz="1600" b="1" dirty="0" smtClean="0">
                <a:solidFill>
                  <a:srgbClr val="FF0066"/>
                </a:solidFill>
                <a:latin typeface="Helvetica" pitchFamily="34" charset="0"/>
              </a:rPr>
              <a:t>高用量または代替薬</a:t>
            </a:r>
            <a:endParaRPr lang="en-US" sz="1600" b="1" dirty="0" smtClean="0">
              <a:solidFill>
                <a:srgbClr val="FF0066"/>
              </a:solidFill>
              <a:latin typeface="Helvetic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ctrTitle" idx="4294967295"/>
          </p:nvPr>
        </p:nvSpPr>
        <p:spPr bwMode="auto">
          <a:xfrm>
            <a:off x="457200" y="1066800"/>
            <a:ext cx="8001000" cy="1143000"/>
          </a:xfrm>
          <a:prstGeom prst="rect">
            <a:avLst/>
          </a:prstGeom>
          <a:ln>
            <a:miter lim="800000"/>
            <a:headEnd/>
            <a:tailEnd/>
          </a:ln>
        </p:spPr>
        <p:txBody>
          <a:bodyPr/>
          <a:lstStyle/>
          <a:p>
            <a:pPr algn="ctr">
              <a:lnSpc>
                <a:spcPct val="120000"/>
              </a:lnSpc>
              <a:defRPr/>
            </a:pPr>
            <a:r>
              <a:rPr lang="ja-JP" altLang="en-US" sz="2400" b="1" dirty="0" smtClean="0">
                <a:solidFill>
                  <a:schemeClr val="bg2"/>
                </a:solidFill>
                <a:latin typeface="Helvetica" pitchFamily="34" charset="0"/>
              </a:rPr>
              <a:t>薬</a:t>
            </a:r>
            <a:r>
              <a:rPr lang="ja-JP" altLang="en-US" sz="2400" b="1" dirty="0">
                <a:solidFill>
                  <a:schemeClr val="bg2"/>
                </a:solidFill>
                <a:latin typeface="Helvetica" pitchFamily="34" charset="0"/>
              </a:rPr>
              <a:t>理</a:t>
            </a:r>
            <a:r>
              <a:rPr lang="ja-JP" altLang="en-US" sz="2400" b="1" dirty="0" smtClean="0">
                <a:solidFill>
                  <a:schemeClr val="bg2"/>
                </a:solidFill>
                <a:latin typeface="Helvetica" pitchFamily="34" charset="0"/>
              </a:rPr>
              <a:t>遺伝学</a:t>
            </a:r>
            <a:r>
              <a:rPr lang="en-US" altLang="en-US" sz="2400" b="1" dirty="0" smtClean="0">
                <a:solidFill>
                  <a:schemeClr val="bg2"/>
                </a:solidFill>
                <a:latin typeface="Helvetica" pitchFamily="34" charset="0"/>
              </a:rPr>
              <a:t>: </a:t>
            </a:r>
            <a:r>
              <a:rPr lang="ja-JP" altLang="en-US" sz="2400" b="1" dirty="0" smtClean="0">
                <a:solidFill>
                  <a:schemeClr val="bg2"/>
                </a:solidFill>
                <a:latin typeface="Helvetica" pitchFamily="34" charset="0"/>
              </a:rPr>
              <a:t>薬物応答性に影響する遺伝子変異の研究</a:t>
            </a:r>
            <a:endParaRPr lang="en-US" altLang="en-US" sz="4000" dirty="0" smtClean="0">
              <a:solidFill>
                <a:srgbClr val="00CCCC"/>
              </a:solidFill>
            </a:endParaRPr>
          </a:p>
        </p:txBody>
      </p:sp>
      <p:sp>
        <p:nvSpPr>
          <p:cNvPr id="8195" name="Line 3"/>
          <p:cNvSpPr>
            <a:spLocks noChangeShapeType="1"/>
          </p:cNvSpPr>
          <p:nvPr/>
        </p:nvSpPr>
        <p:spPr bwMode="auto">
          <a:xfrm>
            <a:off x="381000" y="19050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49188" name="Text Box 4"/>
          <p:cNvSpPr txBox="1">
            <a:spLocks noChangeArrowheads="1"/>
          </p:cNvSpPr>
          <p:nvPr/>
        </p:nvSpPr>
        <p:spPr bwMode="auto">
          <a:xfrm>
            <a:off x="685800" y="2514600"/>
            <a:ext cx="7467600" cy="1877437"/>
          </a:xfrm>
          <a:prstGeom prst="rect">
            <a:avLst/>
          </a:prstGeom>
          <a:noFill/>
          <a:ln w="9525">
            <a:noFill/>
            <a:miter lim="800000"/>
            <a:headEnd/>
            <a:tailEnd/>
          </a:ln>
        </p:spPr>
        <p:txBody>
          <a:bodyPr>
            <a:spAutoFit/>
          </a:bodyPr>
          <a:lstStyle/>
          <a:p>
            <a:pPr marL="114300" indent="-114300" eaLnBrk="0" fontAlgn="base" hangingPunct="0">
              <a:spcBef>
                <a:spcPct val="0"/>
              </a:spcBef>
              <a:spcAft>
                <a:spcPct val="0"/>
              </a:spcAft>
              <a:buFontTx/>
              <a:buChar char="•"/>
            </a:pPr>
            <a:r>
              <a:rPr lang="ja-JP" altLang="en-US" sz="2400" b="1" dirty="0" smtClean="0">
                <a:solidFill>
                  <a:srgbClr val="FF0066"/>
                </a:solidFill>
                <a:latin typeface="Helvetica" pitchFamily="34" charset="0"/>
              </a:rPr>
              <a:t>悪性腫瘍細胞内で特異的に起こる遺伝子変化</a:t>
            </a:r>
            <a:endParaRPr lang="en-US" sz="2400" b="1" dirty="0" smtClean="0">
              <a:solidFill>
                <a:srgbClr val="FF0066"/>
              </a:solidFill>
              <a:latin typeface="Helvetica" pitchFamily="34" charset="0"/>
            </a:endParaRPr>
          </a:p>
          <a:p>
            <a:pPr marL="114300" indent="-114300" eaLnBrk="0" fontAlgn="base" hangingPunct="0">
              <a:spcBef>
                <a:spcPct val="0"/>
              </a:spcBef>
              <a:spcAft>
                <a:spcPct val="0"/>
              </a:spcAft>
            </a:pPr>
            <a:endParaRPr lang="en-US" sz="2400" b="1" dirty="0" smtClean="0">
              <a:solidFill>
                <a:srgbClr val="FF0066"/>
              </a:solidFill>
              <a:latin typeface="Helvetica" pitchFamily="34" charset="0"/>
            </a:endParaRPr>
          </a:p>
          <a:p>
            <a:pPr marL="114300" indent="-114300" eaLnBrk="0" fontAlgn="base" hangingPunct="0">
              <a:spcBef>
                <a:spcPct val="0"/>
              </a:spcBef>
              <a:spcAft>
                <a:spcPct val="0"/>
              </a:spcAft>
              <a:buFontTx/>
              <a:buChar char="•"/>
            </a:pPr>
            <a:r>
              <a:rPr lang="ja-JP" altLang="en-US" sz="2400" b="1" dirty="0" smtClean="0">
                <a:solidFill>
                  <a:srgbClr val="000000"/>
                </a:solidFill>
                <a:latin typeface="Helvetica" pitchFamily="34" charset="0"/>
              </a:rPr>
              <a:t>薬物応答性に影響する標的遺伝子または機能的に関連した遺伝子グループにおける遺伝的変異性</a:t>
            </a:r>
            <a:endParaRPr lang="en-US" sz="2000" b="1" dirty="0" smtClean="0">
              <a:solidFill>
                <a:srgbClr val="000000"/>
              </a:solidFill>
              <a:latin typeface="Helvetica" pitchFamily="34" charset="0"/>
            </a:endParaRPr>
          </a:p>
          <a:p>
            <a:pPr lvl="1" eaLnBrk="0" fontAlgn="base" hangingPunct="0">
              <a:spcBef>
                <a:spcPct val="0"/>
              </a:spcBef>
              <a:spcAft>
                <a:spcPct val="0"/>
              </a:spcAft>
              <a:buFontTx/>
              <a:buChar char="•"/>
            </a:pPr>
            <a:endParaRPr lang="en-US" sz="2000" dirty="0" smtClean="0">
              <a:solidFill>
                <a:srgbClr val="000000"/>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1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1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197" y="309876"/>
            <a:ext cx="7610184" cy="914400"/>
          </a:xfrm>
        </p:spPr>
        <p:txBody>
          <a:bodyPr/>
          <a:lstStyle/>
          <a:p>
            <a:pPr algn="ctr"/>
            <a:r>
              <a:rPr lang="ja-JP" altLang="en-US" dirty="0" smtClean="0">
                <a:solidFill>
                  <a:schemeClr val="tx2"/>
                </a:solidFill>
              </a:rPr>
              <a:t>いつの時代にも変革はあった</a:t>
            </a:r>
            <a:endParaRPr lang="en-US" dirty="0">
              <a:solidFill>
                <a:schemeClr val="tx2"/>
              </a:solidFill>
            </a:endParaRPr>
          </a:p>
        </p:txBody>
      </p:sp>
      <p:sp>
        <p:nvSpPr>
          <p:cNvPr id="4" name="Slide Number Placeholder 3"/>
          <p:cNvSpPr>
            <a:spLocks noGrp="1"/>
          </p:cNvSpPr>
          <p:nvPr>
            <p:ph type="sldNum" sz="quarter" idx="10"/>
          </p:nvPr>
        </p:nvSpPr>
        <p:spPr/>
        <p:txBody>
          <a:bodyPr/>
          <a:lstStyle/>
          <a:p>
            <a:fld id="{2179B914-9453-44DC-94C2-6F7E52B1E2BD}" type="slidenum">
              <a:rPr lang="en-US" smtClean="0">
                <a:solidFill>
                  <a:srgbClr val="000000">
                    <a:lumMod val="65000"/>
                    <a:lumOff val="35000"/>
                  </a:srgbClr>
                </a:solidFill>
              </a:rPr>
              <a:pPr/>
              <a:t>3</a:t>
            </a:fld>
            <a:endParaRPr lang="en-US" dirty="0">
              <a:solidFill>
                <a:srgbClr val="000000">
                  <a:lumMod val="65000"/>
                  <a:lumOff val="35000"/>
                </a:srgbClr>
              </a:solidFill>
            </a:endParaRPr>
          </a:p>
        </p:txBody>
      </p:sp>
      <p:pic>
        <p:nvPicPr>
          <p:cNvPr id="328708" name="Picture 4" descr="Morgagni,"/>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069974" y="1438835"/>
            <a:ext cx="3050092" cy="3966883"/>
          </a:xfrm>
          <a:prstGeom prst="rect">
            <a:avLst/>
          </a:prstGeom>
          <a:noFill/>
        </p:spPr>
      </p:pic>
      <p:pic>
        <p:nvPicPr>
          <p:cNvPr id="328710" name="Picture 6" descr="The seats and causes of diseases investigated by anatomy by Giambattista Morgagni"/>
          <p:cNvPicPr>
            <a:picLocks noChangeAspect="1" noChangeArrowheads="1"/>
          </p:cNvPicPr>
          <p:nvPr/>
        </p:nvPicPr>
        <p:blipFill>
          <a:blip r:embed="rId4" cstate="screen"/>
          <a:srcRect/>
          <a:stretch>
            <a:fillRect/>
          </a:stretch>
        </p:blipFill>
        <p:spPr bwMode="auto">
          <a:xfrm>
            <a:off x="5023411" y="1398495"/>
            <a:ext cx="3286125" cy="47625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28600" y="5486401"/>
            <a:ext cx="4572000" cy="1138773"/>
          </a:xfrm>
          <a:prstGeom prst="rect">
            <a:avLst/>
          </a:prstGeom>
          <a:noFill/>
        </p:spPr>
        <p:txBody>
          <a:bodyPr wrap="square" rtlCol="0">
            <a:spAutoFit/>
          </a:bodyPr>
          <a:lstStyle/>
          <a:p>
            <a:pPr algn="ctr" eaLnBrk="0" fontAlgn="base" hangingPunct="0">
              <a:spcBef>
                <a:spcPct val="0"/>
              </a:spcBef>
              <a:spcAft>
                <a:spcPct val="0"/>
              </a:spcAft>
            </a:pPr>
            <a:r>
              <a:rPr lang="ja-JP" altLang="en-US" sz="2400" b="1" dirty="0" smtClean="0">
                <a:solidFill>
                  <a:schemeClr val="tx2"/>
                </a:solidFill>
                <a:ea typeface="ヒラギノ角ゴ Pro W3" charset="-128"/>
              </a:rPr>
              <a:t>モルガーニ</a:t>
            </a:r>
            <a:endParaRPr lang="en-US" altLang="ja-JP" sz="2400" b="1" dirty="0" smtClean="0">
              <a:solidFill>
                <a:schemeClr val="tx2"/>
              </a:solidFill>
              <a:ea typeface="ヒラギノ角ゴ Pro W3" charset="-128"/>
            </a:endParaRPr>
          </a:p>
          <a:p>
            <a:pPr algn="ctr" eaLnBrk="0" fontAlgn="base" hangingPunct="0">
              <a:spcBef>
                <a:spcPct val="0"/>
              </a:spcBef>
              <a:spcAft>
                <a:spcPct val="0"/>
              </a:spcAft>
            </a:pPr>
            <a:r>
              <a:rPr lang="ja-JP" altLang="en-US" sz="2400" b="1" dirty="0" smtClean="0">
                <a:solidFill>
                  <a:schemeClr val="tx2"/>
                </a:solidFill>
                <a:ea typeface="ヒラギノ角ゴ Pro W3" charset="-128"/>
              </a:rPr>
              <a:t>（</a:t>
            </a:r>
            <a:r>
              <a:rPr lang="en-US" altLang="ja-JP" sz="2400" b="1" dirty="0" smtClean="0">
                <a:solidFill>
                  <a:schemeClr val="tx2"/>
                </a:solidFill>
                <a:ea typeface="ヒラギノ角ゴ Pro W3" charset="-128"/>
              </a:rPr>
              <a:t> </a:t>
            </a:r>
            <a:r>
              <a:rPr lang="en-US" altLang="ja-JP" sz="2400" b="1" dirty="0">
                <a:solidFill>
                  <a:schemeClr val="tx2"/>
                </a:solidFill>
                <a:ea typeface="ヒラギノ角ゴ Pro W3" charset="-128"/>
              </a:rPr>
              <a:t>Giovanni </a:t>
            </a:r>
            <a:r>
              <a:rPr lang="en-US" altLang="ja-JP" sz="2400" b="1" dirty="0" smtClean="0">
                <a:solidFill>
                  <a:schemeClr val="tx2"/>
                </a:solidFill>
                <a:ea typeface="ヒラギノ角ゴ Pro W3" charset="-128"/>
              </a:rPr>
              <a:t>Battista</a:t>
            </a:r>
            <a:r>
              <a:rPr lang="ja-JP" altLang="en-US" sz="2400" b="1" dirty="0">
                <a:solidFill>
                  <a:schemeClr val="tx2"/>
                </a:solidFill>
                <a:ea typeface="ヒラギノ角ゴ Pro W3" charset="-128"/>
              </a:rPr>
              <a:t> </a:t>
            </a:r>
            <a:r>
              <a:rPr lang="en-US" altLang="ja-JP" sz="2400" b="1" dirty="0" err="1" smtClean="0">
                <a:solidFill>
                  <a:schemeClr val="tx2"/>
                </a:solidFill>
                <a:ea typeface="ヒラギノ角ゴ Pro W3" charset="-128"/>
              </a:rPr>
              <a:t>Morgagni</a:t>
            </a:r>
            <a:r>
              <a:rPr lang="en-US" altLang="ja-JP" sz="2400" b="1" dirty="0" smtClean="0">
                <a:solidFill>
                  <a:schemeClr val="tx2"/>
                </a:solidFill>
                <a:ea typeface="ヒラギノ角ゴ Pro W3" charset="-128"/>
              </a:rPr>
              <a:t> </a:t>
            </a:r>
            <a:r>
              <a:rPr lang="ja-JP" altLang="en-US" sz="2400" b="1" dirty="0" smtClean="0">
                <a:solidFill>
                  <a:schemeClr val="tx2"/>
                </a:solidFill>
                <a:ea typeface="ヒラギノ角ゴ Pro W3" charset="-128"/>
              </a:rPr>
              <a:t>）</a:t>
            </a:r>
            <a:endParaRPr lang="en-US" sz="2400" b="1" dirty="0" smtClean="0">
              <a:solidFill>
                <a:schemeClr val="tx2"/>
              </a:solidFill>
              <a:ea typeface="ヒラギノ角ゴ Pro W3" charset="-128"/>
            </a:endParaRPr>
          </a:p>
          <a:p>
            <a:pPr algn="ctr" eaLnBrk="0" fontAlgn="base" hangingPunct="0">
              <a:spcBef>
                <a:spcPct val="0"/>
              </a:spcBef>
              <a:spcAft>
                <a:spcPct val="0"/>
              </a:spcAft>
            </a:pPr>
            <a:r>
              <a:rPr lang="en-US" sz="2000" i="1" dirty="0" smtClean="0">
                <a:solidFill>
                  <a:schemeClr val="tx2"/>
                </a:solidFill>
                <a:ea typeface="ヒラギノ角ゴ Pro W3" charset="-128"/>
              </a:rPr>
              <a:t>(1682—1771)</a:t>
            </a:r>
            <a:endParaRPr lang="en-US" sz="2000" i="1" dirty="0">
              <a:solidFill>
                <a:schemeClr val="tx2"/>
              </a:solidFill>
              <a:ea typeface="ヒラギノ角ゴ Pro W3" charset="-128"/>
            </a:endParaRPr>
          </a:p>
        </p:txBody>
      </p:sp>
      <p:sp>
        <p:nvSpPr>
          <p:cNvPr id="9" name="Rectangle 8"/>
          <p:cNvSpPr/>
          <p:nvPr/>
        </p:nvSpPr>
        <p:spPr>
          <a:xfrm>
            <a:off x="376519" y="6596391"/>
            <a:ext cx="6172200" cy="261610"/>
          </a:xfrm>
          <a:prstGeom prst="rect">
            <a:avLst/>
          </a:prstGeom>
        </p:spPr>
        <p:txBody>
          <a:bodyPr wrap="square">
            <a:spAutoFit/>
          </a:bodyPr>
          <a:lstStyle/>
          <a:p>
            <a:pPr eaLnBrk="0" fontAlgn="base" hangingPunct="0">
              <a:spcBef>
                <a:spcPct val="0"/>
              </a:spcBef>
              <a:spcAft>
                <a:spcPct val="0"/>
              </a:spcAft>
            </a:pPr>
            <a:r>
              <a:rPr lang="ja-JP" altLang="en-US" sz="1100" i="1" dirty="0" smtClean="0">
                <a:solidFill>
                  <a:srgbClr val="5C5D54"/>
                </a:solidFill>
                <a:ea typeface="ヒラギノ角ゴ Pro W3" charset="-128"/>
              </a:rPr>
              <a:t>写真</a:t>
            </a:r>
            <a:r>
              <a:rPr lang="en-US" sz="1100" i="1" dirty="0" smtClean="0">
                <a:solidFill>
                  <a:srgbClr val="5C5D54"/>
                </a:solidFill>
                <a:ea typeface="ヒラギノ角ゴ Pro W3" charset="-128"/>
              </a:rPr>
              <a:t>: </a:t>
            </a:r>
            <a:r>
              <a:rPr lang="ja-JP" altLang="en-US" sz="1100" i="1" dirty="0" smtClean="0">
                <a:solidFill>
                  <a:srgbClr val="5C5D54"/>
                </a:solidFill>
                <a:ea typeface="ヒラギノ角ゴ Pro W3" charset="-128"/>
              </a:rPr>
              <a:t>ブリタニカ百科事典</a:t>
            </a:r>
            <a:r>
              <a:rPr lang="en-US" sz="1100" i="1" dirty="0" smtClean="0">
                <a:solidFill>
                  <a:srgbClr val="5C5D54"/>
                </a:solidFill>
                <a:ea typeface="ヒラギノ角ゴ Pro W3" charset="-128"/>
              </a:rPr>
              <a:t>, </a:t>
            </a:r>
            <a:r>
              <a:rPr lang="ja-JP" altLang="en-US" sz="1100" i="1" dirty="0" smtClean="0">
                <a:solidFill>
                  <a:srgbClr val="5C5D54"/>
                </a:solidFill>
                <a:ea typeface="ヒラギノ角ゴ Pro W3" charset="-128"/>
              </a:rPr>
              <a:t>出典 </a:t>
            </a:r>
            <a:r>
              <a:rPr lang="en-US" sz="1100" i="1" dirty="0" smtClean="0">
                <a:solidFill>
                  <a:srgbClr val="5C5D54"/>
                </a:solidFill>
                <a:ea typeface="ヒラギノ角ゴ Pro W3" charset="-128"/>
              </a:rPr>
              <a:t>Dr. Bruce McManus, University of British Columbia</a:t>
            </a:r>
            <a:endParaRPr lang="en-US" sz="1100" i="1" dirty="0">
              <a:solidFill>
                <a:srgbClr val="5C5D54"/>
              </a:solidFill>
              <a:ea typeface="ヒラギノ角ゴ Pro W3" charset="-128"/>
            </a:endParaRPr>
          </a:p>
        </p:txBody>
      </p:sp>
      <p:sp>
        <p:nvSpPr>
          <p:cNvPr id="10" name="Line 4"/>
          <p:cNvSpPr>
            <a:spLocks noChangeShapeType="1"/>
          </p:cNvSpPr>
          <p:nvPr/>
        </p:nvSpPr>
        <p:spPr bwMode="auto">
          <a:xfrm>
            <a:off x="533400" y="10668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idx="4294967295"/>
          </p:nvPr>
        </p:nvSpPr>
        <p:spPr bwMode="auto">
          <a:xfrm>
            <a:off x="457200" y="685800"/>
            <a:ext cx="8001000" cy="1143000"/>
          </a:xfrm>
          <a:prstGeom prst="rect">
            <a:avLst/>
          </a:prstGeom>
          <a:ln>
            <a:miter lim="800000"/>
            <a:headEnd/>
            <a:tailEnd/>
          </a:ln>
        </p:spPr>
        <p:txBody>
          <a:bodyPr/>
          <a:lstStyle/>
          <a:p>
            <a:pPr algn="ctr">
              <a:lnSpc>
                <a:spcPct val="120000"/>
              </a:lnSpc>
              <a:defRPr/>
            </a:pPr>
            <a:r>
              <a:rPr lang="ja-JP" altLang="en-US" sz="2400" b="1" dirty="0" smtClean="0">
                <a:solidFill>
                  <a:schemeClr val="bg2"/>
                </a:solidFill>
                <a:latin typeface="Helvetica" pitchFamily="34" charset="0"/>
              </a:rPr>
              <a:t>薬</a:t>
            </a:r>
            <a:r>
              <a:rPr lang="ja-JP" altLang="en-US" sz="2400" b="1" dirty="0">
                <a:solidFill>
                  <a:schemeClr val="bg2"/>
                </a:solidFill>
                <a:latin typeface="Helvetica" pitchFamily="34" charset="0"/>
              </a:rPr>
              <a:t>理遺伝学</a:t>
            </a:r>
            <a:r>
              <a:rPr lang="en-US" altLang="en-US" sz="2400" b="1" dirty="0" smtClean="0">
                <a:solidFill>
                  <a:schemeClr val="bg2"/>
                </a:solidFill>
                <a:latin typeface="Helvetica" pitchFamily="34" charset="0"/>
              </a:rPr>
              <a:t>: </a:t>
            </a:r>
            <a:r>
              <a:rPr lang="ja-JP" altLang="en-US" sz="2400" b="1" dirty="0" smtClean="0">
                <a:solidFill>
                  <a:schemeClr val="bg2"/>
                </a:solidFill>
                <a:latin typeface="Helvetica" pitchFamily="34" charset="0"/>
              </a:rPr>
              <a:t>薬物応答性に影響する遺伝子変異の研究</a:t>
            </a:r>
            <a:endParaRPr lang="en-US" altLang="en-US" sz="4000" dirty="0" smtClean="0">
              <a:solidFill>
                <a:srgbClr val="00CCCC"/>
              </a:solidFill>
            </a:endParaRPr>
          </a:p>
        </p:txBody>
      </p:sp>
      <p:sp>
        <p:nvSpPr>
          <p:cNvPr id="9219" name="Line 3"/>
          <p:cNvSpPr>
            <a:spLocks noChangeShapeType="1"/>
          </p:cNvSpPr>
          <p:nvPr/>
        </p:nvSpPr>
        <p:spPr bwMode="auto">
          <a:xfrm>
            <a:off x="457200" y="15240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50212" name="Text Box 4"/>
          <p:cNvSpPr txBox="1">
            <a:spLocks noChangeArrowheads="1"/>
          </p:cNvSpPr>
          <p:nvPr/>
        </p:nvSpPr>
        <p:spPr bwMode="auto">
          <a:xfrm>
            <a:off x="533400" y="1905000"/>
            <a:ext cx="8305800" cy="4524315"/>
          </a:xfrm>
          <a:prstGeom prst="rect">
            <a:avLst/>
          </a:prstGeom>
          <a:noFill/>
          <a:ln w="9525">
            <a:noFill/>
            <a:miter lim="800000"/>
            <a:headEnd/>
            <a:tailEnd/>
          </a:ln>
        </p:spPr>
        <p:txBody>
          <a:bodyPr>
            <a:spAutoFit/>
          </a:bodyPr>
          <a:lstStyle/>
          <a:p>
            <a:pPr marL="114300" indent="-114300" eaLnBrk="0" fontAlgn="base" hangingPunct="0">
              <a:spcBef>
                <a:spcPct val="0"/>
              </a:spcBef>
              <a:spcAft>
                <a:spcPct val="0"/>
              </a:spcAft>
              <a:buFontTx/>
              <a:buChar char="•"/>
            </a:pPr>
            <a:r>
              <a:rPr lang="ja-JP" altLang="en-US" sz="2400" b="1" dirty="0" smtClean="0">
                <a:solidFill>
                  <a:srgbClr val="000000"/>
                </a:solidFill>
                <a:latin typeface="Helvetica" pitchFamily="34" charset="0"/>
              </a:rPr>
              <a:t>悪性腫瘍細胞内で特異的に起こる遺伝子変化</a:t>
            </a:r>
            <a:endParaRPr lang="en-US" altLang="ja-JP" sz="2400" b="1" dirty="0">
              <a:solidFill>
                <a:srgbClr val="FF0066"/>
              </a:solidFill>
              <a:latin typeface="Helvetica" pitchFamily="34" charset="0"/>
            </a:endParaRPr>
          </a:p>
          <a:p>
            <a:pPr marL="114300" indent="-114300" eaLnBrk="0" fontAlgn="base" hangingPunct="0">
              <a:spcBef>
                <a:spcPct val="0"/>
              </a:spcBef>
              <a:spcAft>
                <a:spcPct val="0"/>
              </a:spcAft>
              <a:buFontTx/>
              <a:buChar char="•"/>
            </a:pPr>
            <a:endParaRPr lang="en-US" sz="2400" b="1" dirty="0" smtClean="0">
              <a:solidFill>
                <a:srgbClr val="000000"/>
              </a:solidFill>
              <a:latin typeface="Helvetica" pitchFamily="34" charset="0"/>
            </a:endParaRPr>
          </a:p>
          <a:p>
            <a:pPr lvl="1" eaLnBrk="0" fontAlgn="base" hangingPunct="0">
              <a:spcBef>
                <a:spcPct val="0"/>
              </a:spcBef>
              <a:spcAft>
                <a:spcPct val="0"/>
              </a:spcAft>
              <a:buFontTx/>
              <a:buChar char="•"/>
            </a:pPr>
            <a:r>
              <a:rPr lang="ja-JP" altLang="en-US" sz="2400" b="1" dirty="0" smtClean="0">
                <a:solidFill>
                  <a:srgbClr val="FF0066"/>
                </a:solidFill>
                <a:latin typeface="Helvetica" pitchFamily="34" charset="0"/>
              </a:rPr>
              <a:t>エストロゲン受容体の状態</a:t>
            </a:r>
            <a:endParaRPr lang="en-US" sz="2400" b="1" dirty="0" smtClean="0">
              <a:solidFill>
                <a:srgbClr val="FF0066"/>
              </a:solidFill>
              <a:latin typeface="Helvetica" pitchFamily="34" charset="0"/>
            </a:endParaRPr>
          </a:p>
          <a:p>
            <a:pPr lvl="2" eaLnBrk="0" fontAlgn="base" hangingPunct="0">
              <a:spcBef>
                <a:spcPct val="0"/>
              </a:spcBef>
              <a:spcAft>
                <a:spcPct val="0"/>
              </a:spcAft>
              <a:buFontTx/>
              <a:buChar char="•"/>
            </a:pPr>
            <a:r>
              <a:rPr lang="en-US" altLang="ja-JP" sz="2400" b="1" dirty="0" smtClean="0">
                <a:solidFill>
                  <a:srgbClr val="000000"/>
                </a:solidFill>
                <a:latin typeface="Helvetica" pitchFamily="34" charset="0"/>
              </a:rPr>
              <a:t>SERM</a:t>
            </a:r>
            <a:r>
              <a:rPr lang="ja-JP" altLang="en-US" sz="2400" b="1" dirty="0">
                <a:solidFill>
                  <a:srgbClr val="000000"/>
                </a:solidFill>
                <a:latin typeface="Helvetica" pitchFamily="34" charset="0"/>
              </a:rPr>
              <a:t>（選択的</a:t>
            </a:r>
            <a:r>
              <a:rPr lang="en-US" altLang="ja-JP" sz="2400" b="1" dirty="0">
                <a:solidFill>
                  <a:srgbClr val="000000"/>
                </a:solidFill>
                <a:latin typeface="Helvetica" pitchFamily="34" charset="0"/>
              </a:rPr>
              <a:t>ER</a:t>
            </a:r>
            <a:r>
              <a:rPr lang="ja-JP" altLang="en-US" sz="2400" b="1" dirty="0">
                <a:solidFill>
                  <a:srgbClr val="000000"/>
                </a:solidFill>
                <a:latin typeface="Helvetica" pitchFamily="34" charset="0"/>
              </a:rPr>
              <a:t>モジュレーター）</a:t>
            </a:r>
            <a:r>
              <a:rPr lang="ja-JP" altLang="en-US" sz="2400" b="1" dirty="0" smtClean="0">
                <a:solidFill>
                  <a:srgbClr val="000000"/>
                </a:solidFill>
                <a:latin typeface="Helvetica" pitchFamily="34" charset="0"/>
              </a:rPr>
              <a:t>による治療</a:t>
            </a:r>
            <a:endParaRPr lang="en-US" sz="2400" b="1" dirty="0" smtClean="0">
              <a:solidFill>
                <a:srgbClr val="000000"/>
              </a:solidFill>
              <a:latin typeface="Helvetica" pitchFamily="34" charset="0"/>
            </a:endParaRPr>
          </a:p>
          <a:p>
            <a:pPr lvl="3" eaLnBrk="0" fontAlgn="base" hangingPunct="0">
              <a:spcBef>
                <a:spcPct val="0"/>
              </a:spcBef>
              <a:spcAft>
                <a:spcPct val="0"/>
              </a:spcAft>
              <a:buFontTx/>
              <a:buChar char="•"/>
            </a:pPr>
            <a:r>
              <a:rPr lang="ja-JP" altLang="en-US" sz="2400" b="1" dirty="0" smtClean="0">
                <a:solidFill>
                  <a:srgbClr val="FF0066"/>
                </a:solidFill>
                <a:latin typeface="Helvetica" pitchFamily="34" charset="0"/>
              </a:rPr>
              <a:t>タモキシフェン</a:t>
            </a:r>
            <a:endParaRPr lang="en-US" sz="2400" b="1" dirty="0" smtClean="0">
              <a:solidFill>
                <a:srgbClr val="FF0066"/>
              </a:solidFill>
              <a:latin typeface="Helvetica" pitchFamily="34" charset="0"/>
            </a:endParaRPr>
          </a:p>
          <a:p>
            <a:pPr lvl="3" eaLnBrk="0" fontAlgn="base" hangingPunct="0">
              <a:spcBef>
                <a:spcPct val="0"/>
              </a:spcBef>
              <a:spcAft>
                <a:spcPct val="0"/>
              </a:spcAft>
              <a:buFontTx/>
              <a:buChar char="•"/>
            </a:pPr>
            <a:r>
              <a:rPr lang="ja-JP" altLang="en-US" sz="2400" b="1" dirty="0" smtClean="0">
                <a:solidFill>
                  <a:srgbClr val="000000"/>
                </a:solidFill>
                <a:latin typeface="Helvetica" pitchFamily="34" charset="0"/>
              </a:rPr>
              <a:t>ラロキシフェン</a:t>
            </a:r>
            <a:endParaRPr lang="en-US" sz="2400" b="1" dirty="0" smtClean="0">
              <a:solidFill>
                <a:srgbClr val="000000"/>
              </a:solidFill>
              <a:latin typeface="Helvetica" pitchFamily="34" charset="0"/>
            </a:endParaRPr>
          </a:p>
          <a:p>
            <a:pPr lvl="1" eaLnBrk="0" fontAlgn="base" hangingPunct="0">
              <a:spcBef>
                <a:spcPct val="0"/>
              </a:spcBef>
              <a:spcAft>
                <a:spcPct val="0"/>
              </a:spcAft>
              <a:buFontTx/>
              <a:buChar char="•"/>
            </a:pPr>
            <a:r>
              <a:rPr lang="ja-JP" altLang="en-US" sz="2400" b="1" dirty="0" smtClean="0">
                <a:solidFill>
                  <a:srgbClr val="000000"/>
                </a:solidFill>
                <a:latin typeface="Helvetica" pitchFamily="34" charset="0"/>
              </a:rPr>
              <a:t>多遺伝子解析</a:t>
            </a:r>
            <a:r>
              <a:rPr lang="en-US" sz="2400" b="1" dirty="0" smtClean="0">
                <a:solidFill>
                  <a:srgbClr val="000000"/>
                </a:solidFill>
                <a:latin typeface="Helvetica" pitchFamily="34" charset="0"/>
              </a:rPr>
              <a:t>: </a:t>
            </a:r>
          </a:p>
          <a:p>
            <a:pPr lvl="2" eaLnBrk="0" fontAlgn="base" hangingPunct="0">
              <a:spcBef>
                <a:spcPct val="0"/>
              </a:spcBef>
              <a:spcAft>
                <a:spcPct val="0"/>
              </a:spcAft>
              <a:buFontTx/>
              <a:buChar char="•"/>
            </a:pPr>
            <a:r>
              <a:rPr lang="en-US" altLang="ja-JP" sz="2400" b="1" dirty="0" err="1" smtClean="0">
                <a:solidFill>
                  <a:srgbClr val="000000"/>
                </a:solidFill>
                <a:latin typeface="Helvetica" pitchFamily="34" charset="0"/>
              </a:rPr>
              <a:t>OncoType</a:t>
            </a:r>
            <a:r>
              <a:rPr lang="en-US" altLang="ja-JP" sz="2400" b="1" dirty="0" smtClean="0">
                <a:solidFill>
                  <a:srgbClr val="000000"/>
                </a:solidFill>
                <a:latin typeface="Helvetica" pitchFamily="34" charset="0"/>
              </a:rPr>
              <a:t> DX </a:t>
            </a:r>
            <a:r>
              <a:rPr lang="ja-JP" altLang="en-US" sz="2400" b="1" dirty="0" smtClean="0">
                <a:solidFill>
                  <a:srgbClr val="000000"/>
                </a:solidFill>
                <a:latin typeface="Helvetica" pitchFamily="34" charset="0"/>
              </a:rPr>
              <a:t>検査</a:t>
            </a:r>
            <a:r>
              <a:rPr lang="en-US" sz="2400" b="1" dirty="0" smtClean="0">
                <a:solidFill>
                  <a:srgbClr val="000000"/>
                </a:solidFill>
                <a:latin typeface="Helvetica" pitchFamily="34" charset="0"/>
              </a:rPr>
              <a:t> (21</a:t>
            </a:r>
            <a:r>
              <a:rPr lang="ja-JP" altLang="en-US" sz="2400" b="1" dirty="0" smtClean="0">
                <a:solidFill>
                  <a:srgbClr val="000000"/>
                </a:solidFill>
                <a:latin typeface="Helvetica" pitchFamily="34" charset="0"/>
              </a:rPr>
              <a:t>遺伝子</a:t>
            </a:r>
            <a:r>
              <a:rPr lang="en-US" sz="2400" b="1" dirty="0" smtClean="0">
                <a:solidFill>
                  <a:srgbClr val="000000"/>
                </a:solidFill>
                <a:latin typeface="Helvetica" pitchFamily="34" charset="0"/>
              </a:rPr>
              <a:t>)</a:t>
            </a:r>
          </a:p>
          <a:p>
            <a:pPr lvl="2" eaLnBrk="0" fontAlgn="base" hangingPunct="0">
              <a:spcBef>
                <a:spcPct val="0"/>
              </a:spcBef>
              <a:spcAft>
                <a:spcPct val="0"/>
              </a:spcAft>
              <a:buFontTx/>
              <a:buChar char="•"/>
            </a:pPr>
            <a:r>
              <a:rPr lang="en-US" altLang="ja-JP" sz="2400" b="1" dirty="0" err="1" smtClean="0">
                <a:solidFill>
                  <a:srgbClr val="000000"/>
                </a:solidFill>
                <a:latin typeface="Helvetica" pitchFamily="34" charset="0"/>
              </a:rPr>
              <a:t>MammaPrint</a:t>
            </a:r>
            <a:r>
              <a:rPr lang="ja-JP" altLang="en-US" sz="2400" b="1" dirty="0" smtClean="0">
                <a:solidFill>
                  <a:srgbClr val="000000"/>
                </a:solidFill>
                <a:latin typeface="Helvetica" pitchFamily="34" charset="0"/>
              </a:rPr>
              <a:t> 検査</a:t>
            </a:r>
            <a:r>
              <a:rPr lang="en-US" sz="2400" b="1" dirty="0" smtClean="0">
                <a:solidFill>
                  <a:srgbClr val="000000"/>
                </a:solidFill>
                <a:latin typeface="Helvetica" pitchFamily="34" charset="0"/>
              </a:rPr>
              <a:t> (70</a:t>
            </a:r>
            <a:r>
              <a:rPr lang="ja-JP" altLang="en-US" sz="2400" b="1" dirty="0" smtClean="0">
                <a:solidFill>
                  <a:srgbClr val="000000"/>
                </a:solidFill>
                <a:latin typeface="Helvetica" pitchFamily="34" charset="0"/>
              </a:rPr>
              <a:t>遺伝子</a:t>
            </a:r>
            <a:r>
              <a:rPr lang="en-US" sz="2400" b="1" dirty="0" smtClean="0">
                <a:solidFill>
                  <a:srgbClr val="000000"/>
                </a:solidFill>
                <a:latin typeface="Helvetica" pitchFamily="34" charset="0"/>
              </a:rPr>
              <a:t>)</a:t>
            </a:r>
          </a:p>
          <a:p>
            <a:pPr lvl="1" eaLnBrk="0" fontAlgn="base" hangingPunct="0">
              <a:spcBef>
                <a:spcPct val="0"/>
              </a:spcBef>
              <a:spcAft>
                <a:spcPct val="0"/>
              </a:spcAft>
              <a:buFontTx/>
              <a:buChar char="•"/>
            </a:pPr>
            <a:r>
              <a:rPr lang="ja-JP" altLang="en-US" sz="2400" b="1" dirty="0" smtClean="0">
                <a:solidFill>
                  <a:srgbClr val="000000"/>
                </a:solidFill>
                <a:latin typeface="Helvetica" pitchFamily="34" charset="0"/>
              </a:rPr>
              <a:t>上皮成長因子受容体（</a:t>
            </a:r>
            <a:r>
              <a:rPr lang="en-US" altLang="ja-JP" sz="2400" b="1" dirty="0">
                <a:solidFill>
                  <a:srgbClr val="000000"/>
                </a:solidFill>
                <a:latin typeface="Helvetica" pitchFamily="34" charset="0"/>
              </a:rPr>
              <a:t> EGFR </a:t>
            </a:r>
            <a:r>
              <a:rPr lang="ja-JP" altLang="en-US" sz="2400" b="1" dirty="0" smtClean="0">
                <a:solidFill>
                  <a:srgbClr val="000000"/>
                </a:solidFill>
                <a:latin typeface="Helvetica" pitchFamily="34" charset="0"/>
              </a:rPr>
              <a:t>）の状態</a:t>
            </a:r>
            <a:endParaRPr lang="en-US" sz="2400" b="1" dirty="0" smtClean="0">
              <a:solidFill>
                <a:srgbClr val="000000"/>
              </a:solidFill>
              <a:latin typeface="Helvetica" pitchFamily="34" charset="0"/>
            </a:endParaRPr>
          </a:p>
          <a:p>
            <a:pPr lvl="2" eaLnBrk="0" fontAlgn="base" hangingPunct="0">
              <a:spcBef>
                <a:spcPct val="0"/>
              </a:spcBef>
              <a:spcAft>
                <a:spcPct val="0"/>
              </a:spcAft>
              <a:buFontTx/>
              <a:buChar char="•"/>
            </a:pPr>
            <a:r>
              <a:rPr lang="en-US" sz="2400" b="1" dirty="0" smtClean="0">
                <a:solidFill>
                  <a:srgbClr val="000000"/>
                </a:solidFill>
                <a:latin typeface="Helvetica" pitchFamily="34" charset="0"/>
              </a:rPr>
              <a:t>HER2/</a:t>
            </a:r>
            <a:r>
              <a:rPr lang="en-US" sz="2400" b="1" dirty="0" err="1" smtClean="0">
                <a:solidFill>
                  <a:srgbClr val="000000"/>
                </a:solidFill>
                <a:latin typeface="Helvetica" pitchFamily="34" charset="0"/>
              </a:rPr>
              <a:t>neu</a:t>
            </a:r>
            <a:r>
              <a:rPr lang="en-US" sz="2400" b="1" dirty="0" smtClean="0">
                <a:solidFill>
                  <a:srgbClr val="000000"/>
                </a:solidFill>
                <a:latin typeface="Helvetica" pitchFamily="34" charset="0"/>
              </a:rPr>
              <a:t> </a:t>
            </a:r>
            <a:r>
              <a:rPr lang="ja-JP" altLang="en-US" sz="2400" b="1" dirty="0" smtClean="0">
                <a:solidFill>
                  <a:srgbClr val="000000"/>
                </a:solidFill>
                <a:latin typeface="Helvetica" pitchFamily="34" charset="0"/>
              </a:rPr>
              <a:t>（ハーセプチン療法）</a:t>
            </a:r>
            <a:endParaRPr lang="en-US" sz="2400" b="1" dirty="0" smtClean="0">
              <a:solidFill>
                <a:srgbClr val="000000"/>
              </a:solidFill>
              <a:latin typeface="Helvetica" pitchFamily="34" charset="0"/>
            </a:endParaRPr>
          </a:p>
          <a:p>
            <a:pPr lvl="1" eaLnBrk="0" fontAlgn="base" hangingPunct="0">
              <a:spcBef>
                <a:spcPct val="0"/>
              </a:spcBef>
              <a:spcAft>
                <a:spcPct val="0"/>
              </a:spcAft>
              <a:buFontTx/>
              <a:buChar char="•"/>
            </a:pPr>
            <a:endParaRPr lang="en-US" sz="2400" b="1" dirty="0" smtClean="0">
              <a:solidFill>
                <a:srgbClr val="000000"/>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2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02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02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02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021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021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021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021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021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02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ctrTitle" idx="4294967295"/>
          </p:nvPr>
        </p:nvSpPr>
        <p:spPr bwMode="auto">
          <a:xfrm>
            <a:off x="457200" y="1066800"/>
            <a:ext cx="8001000" cy="1143000"/>
          </a:xfrm>
          <a:prstGeom prst="rect">
            <a:avLst/>
          </a:prstGeom>
          <a:ln>
            <a:miter lim="800000"/>
            <a:headEnd/>
            <a:tailEnd/>
          </a:ln>
        </p:spPr>
        <p:txBody>
          <a:bodyPr/>
          <a:lstStyle/>
          <a:p>
            <a:pPr algn="ctr">
              <a:lnSpc>
                <a:spcPct val="120000"/>
              </a:lnSpc>
              <a:defRPr/>
            </a:pPr>
            <a:r>
              <a:rPr lang="ja-JP" altLang="en-US" sz="2400" b="1" dirty="0" smtClean="0">
                <a:solidFill>
                  <a:schemeClr val="bg2"/>
                </a:solidFill>
                <a:latin typeface="Helvetica" pitchFamily="34" charset="0"/>
              </a:rPr>
              <a:t>薬</a:t>
            </a:r>
            <a:r>
              <a:rPr lang="ja-JP" altLang="en-US" sz="2400" b="1" dirty="0">
                <a:solidFill>
                  <a:schemeClr val="bg2"/>
                </a:solidFill>
                <a:latin typeface="Helvetica" pitchFamily="34" charset="0"/>
              </a:rPr>
              <a:t>理遺伝学</a:t>
            </a:r>
            <a:r>
              <a:rPr lang="en-US" altLang="en-US" sz="2400" b="1" dirty="0" smtClean="0">
                <a:solidFill>
                  <a:schemeClr val="bg2"/>
                </a:solidFill>
                <a:latin typeface="Helvetica" pitchFamily="34" charset="0"/>
              </a:rPr>
              <a:t>: </a:t>
            </a:r>
            <a:r>
              <a:rPr lang="ja-JP" altLang="en-US" sz="2400" b="1" dirty="0" smtClean="0">
                <a:solidFill>
                  <a:schemeClr val="bg2"/>
                </a:solidFill>
                <a:latin typeface="Helvetica" pitchFamily="34" charset="0"/>
              </a:rPr>
              <a:t>薬物</a:t>
            </a:r>
            <a:r>
              <a:rPr lang="ja-JP" altLang="en-US" sz="2400" b="1" dirty="0">
                <a:solidFill>
                  <a:schemeClr val="bg2"/>
                </a:solidFill>
                <a:latin typeface="Helvetica" pitchFamily="34" charset="0"/>
              </a:rPr>
              <a:t>応答性に影響する遺伝子変異の</a:t>
            </a:r>
            <a:r>
              <a:rPr lang="ja-JP" altLang="en-US" sz="2400" b="1" dirty="0" smtClean="0">
                <a:solidFill>
                  <a:schemeClr val="bg2"/>
                </a:solidFill>
                <a:latin typeface="Helvetica" pitchFamily="34" charset="0"/>
              </a:rPr>
              <a:t>研究</a:t>
            </a:r>
            <a:endParaRPr lang="en-US" altLang="en-US" sz="4000" dirty="0" smtClean="0">
              <a:solidFill>
                <a:srgbClr val="00CCCC"/>
              </a:solidFill>
            </a:endParaRPr>
          </a:p>
        </p:txBody>
      </p:sp>
      <p:sp>
        <p:nvSpPr>
          <p:cNvPr id="15363" name="Line 3"/>
          <p:cNvSpPr>
            <a:spLocks noChangeShapeType="1"/>
          </p:cNvSpPr>
          <p:nvPr/>
        </p:nvSpPr>
        <p:spPr bwMode="auto">
          <a:xfrm>
            <a:off x="381000" y="18288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81956" name="Text Box 4"/>
          <p:cNvSpPr txBox="1">
            <a:spLocks noChangeArrowheads="1"/>
          </p:cNvSpPr>
          <p:nvPr/>
        </p:nvSpPr>
        <p:spPr bwMode="auto">
          <a:xfrm>
            <a:off x="762000" y="2438400"/>
            <a:ext cx="7467600" cy="2185214"/>
          </a:xfrm>
          <a:prstGeom prst="rect">
            <a:avLst/>
          </a:prstGeom>
          <a:noFill/>
          <a:ln w="9525">
            <a:noFill/>
            <a:miter lim="800000"/>
            <a:headEnd/>
            <a:tailEnd/>
          </a:ln>
        </p:spPr>
        <p:txBody>
          <a:bodyPr>
            <a:spAutoFit/>
          </a:bodyPr>
          <a:lstStyle/>
          <a:p>
            <a:pPr marL="114300" indent="-114300" eaLnBrk="0" fontAlgn="base" hangingPunct="0">
              <a:spcBef>
                <a:spcPct val="0"/>
              </a:spcBef>
              <a:spcAft>
                <a:spcPct val="0"/>
              </a:spcAft>
              <a:buFontTx/>
              <a:buChar char="•"/>
            </a:pPr>
            <a:r>
              <a:rPr lang="ja-JP" altLang="en-US" sz="2400" b="1" dirty="0" smtClean="0">
                <a:solidFill>
                  <a:srgbClr val="000000"/>
                </a:solidFill>
                <a:latin typeface="Helvetica" pitchFamily="34" charset="0"/>
              </a:rPr>
              <a:t>悪性</a:t>
            </a:r>
            <a:r>
              <a:rPr lang="ja-JP" altLang="en-US" sz="2400" b="1" dirty="0">
                <a:solidFill>
                  <a:srgbClr val="000000"/>
                </a:solidFill>
                <a:latin typeface="Helvetica" pitchFamily="34" charset="0"/>
              </a:rPr>
              <a:t>腫瘍細胞内で特異的に起こる遺伝子</a:t>
            </a:r>
            <a:r>
              <a:rPr lang="ja-JP" altLang="en-US" sz="2400" b="1" dirty="0" smtClean="0">
                <a:solidFill>
                  <a:srgbClr val="000000"/>
                </a:solidFill>
                <a:latin typeface="Helvetica" pitchFamily="34" charset="0"/>
              </a:rPr>
              <a:t>変化</a:t>
            </a:r>
            <a:endParaRPr lang="en-US" sz="2400" b="1" dirty="0" smtClean="0">
              <a:solidFill>
                <a:srgbClr val="000000"/>
              </a:solidFill>
              <a:latin typeface="Helvetica" pitchFamily="34" charset="0"/>
            </a:endParaRPr>
          </a:p>
          <a:p>
            <a:pPr marL="114300" indent="-114300" eaLnBrk="0" fontAlgn="base" hangingPunct="0">
              <a:spcBef>
                <a:spcPct val="0"/>
              </a:spcBef>
              <a:spcAft>
                <a:spcPct val="0"/>
              </a:spcAft>
            </a:pPr>
            <a:endParaRPr lang="en-US" sz="2400" b="1"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ja-JP" altLang="en-US" sz="2400" b="1" dirty="0" smtClean="0">
                <a:solidFill>
                  <a:srgbClr val="FF0066"/>
                </a:solidFill>
                <a:latin typeface="Helvetica" pitchFamily="34" charset="0"/>
              </a:rPr>
              <a:t>薬物応答性に影響する標的遺伝子または機能的に関連した遺伝子グループにおける遺伝的変異性</a:t>
            </a:r>
            <a:endParaRPr lang="en-US" altLang="ja-JP" sz="2000" b="1" dirty="0">
              <a:solidFill>
                <a:srgbClr val="000000"/>
              </a:solidFill>
              <a:latin typeface="Helvetica" pitchFamily="34" charset="0"/>
            </a:endParaRPr>
          </a:p>
          <a:p>
            <a:pPr marL="114300" indent="-114300" eaLnBrk="0" fontAlgn="base" hangingPunct="0">
              <a:spcBef>
                <a:spcPct val="0"/>
              </a:spcBef>
              <a:spcAft>
                <a:spcPct val="0"/>
              </a:spcAft>
              <a:buFontTx/>
              <a:buChar char="•"/>
            </a:pPr>
            <a:endParaRPr lang="en-US" sz="2000" b="1" dirty="0" smtClean="0">
              <a:solidFill>
                <a:srgbClr val="FF0066"/>
              </a:solidFill>
              <a:latin typeface="Helvetica" pitchFamily="34" charset="0"/>
            </a:endParaRPr>
          </a:p>
          <a:p>
            <a:pPr lvl="1" eaLnBrk="0" fontAlgn="base" hangingPunct="0">
              <a:spcBef>
                <a:spcPct val="0"/>
              </a:spcBef>
              <a:spcAft>
                <a:spcPct val="0"/>
              </a:spcAft>
              <a:buFontTx/>
              <a:buChar char="•"/>
            </a:pPr>
            <a:endParaRPr lang="en-US" sz="2000" dirty="0" smtClean="0">
              <a:solidFill>
                <a:srgbClr val="FF0066"/>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9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idx="4294967295"/>
          </p:nvPr>
        </p:nvSpPr>
        <p:spPr bwMode="auto">
          <a:xfrm>
            <a:off x="457200" y="1066800"/>
            <a:ext cx="8229600" cy="1143000"/>
          </a:xfrm>
          <a:prstGeom prst="rect">
            <a:avLst/>
          </a:prstGeom>
          <a:ln>
            <a:miter lim="800000"/>
            <a:headEnd/>
            <a:tailEnd/>
          </a:ln>
        </p:spPr>
        <p:txBody>
          <a:bodyPr/>
          <a:lstStyle/>
          <a:p>
            <a:pPr algn="ctr">
              <a:lnSpc>
                <a:spcPct val="120000"/>
              </a:lnSpc>
              <a:defRPr/>
            </a:pPr>
            <a:r>
              <a:rPr lang="ja-JP" altLang="en-US" sz="3200" b="1" dirty="0" smtClean="0">
                <a:solidFill>
                  <a:schemeClr val="bg2"/>
                </a:solidFill>
                <a:latin typeface="Helvetica" pitchFamily="34" charset="0"/>
              </a:rPr>
              <a:t>薬物動態</a:t>
            </a:r>
            <a:r>
              <a:rPr lang="en-US" altLang="en-US" sz="3200" b="1" dirty="0" smtClean="0">
                <a:solidFill>
                  <a:schemeClr val="bg2"/>
                </a:solidFill>
                <a:latin typeface="Helvetica" pitchFamily="34" charset="0"/>
              </a:rPr>
              <a:t>: </a:t>
            </a:r>
            <a:r>
              <a:rPr lang="ja-JP" altLang="en-US" sz="3200" b="1" dirty="0" smtClean="0">
                <a:solidFill>
                  <a:schemeClr val="bg2"/>
                </a:solidFill>
                <a:latin typeface="Helvetica" pitchFamily="34" charset="0"/>
              </a:rPr>
              <a:t>薬物に対する体内の反応</a:t>
            </a:r>
            <a:endParaRPr lang="en-US" altLang="en-US" sz="3200" dirty="0" smtClean="0">
              <a:solidFill>
                <a:srgbClr val="00CCCC"/>
              </a:solidFill>
            </a:endParaRPr>
          </a:p>
        </p:txBody>
      </p:sp>
      <p:sp>
        <p:nvSpPr>
          <p:cNvPr id="16387" name="Line 3"/>
          <p:cNvSpPr>
            <a:spLocks noChangeShapeType="1"/>
          </p:cNvSpPr>
          <p:nvPr/>
        </p:nvSpPr>
        <p:spPr bwMode="auto">
          <a:xfrm>
            <a:off x="457200" y="19050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79908" name="Text Box 4"/>
          <p:cNvSpPr txBox="1">
            <a:spLocks noChangeArrowheads="1"/>
          </p:cNvSpPr>
          <p:nvPr/>
        </p:nvSpPr>
        <p:spPr bwMode="auto">
          <a:xfrm>
            <a:off x="1219200" y="2514600"/>
            <a:ext cx="7543800" cy="2985433"/>
          </a:xfrm>
          <a:prstGeom prst="rect">
            <a:avLst/>
          </a:prstGeom>
          <a:noFill/>
          <a:ln w="9525">
            <a:noFill/>
            <a:miter lim="800000"/>
            <a:headEnd/>
            <a:tailEnd/>
          </a:ln>
        </p:spPr>
        <p:txBody>
          <a:bodyPr wrap="square">
            <a:spAutoFit/>
          </a:bodyPr>
          <a:lstStyle/>
          <a:p>
            <a:pPr marL="114300" indent="-114300" eaLnBrk="0" fontAlgn="base" hangingPunct="0">
              <a:spcBef>
                <a:spcPct val="0"/>
              </a:spcBef>
              <a:spcAft>
                <a:spcPct val="0"/>
              </a:spcAft>
              <a:buFontTx/>
              <a:buChar char="•"/>
            </a:pPr>
            <a:r>
              <a:rPr lang="ja-JP" altLang="en-US" sz="2400" b="1" dirty="0" smtClean="0">
                <a:solidFill>
                  <a:srgbClr val="000000"/>
                </a:solidFill>
                <a:latin typeface="Helvetica" pitchFamily="34" charset="0"/>
              </a:rPr>
              <a:t>吸収</a:t>
            </a:r>
            <a:r>
              <a:rPr lang="en-US" sz="2400" b="1" dirty="0" smtClean="0">
                <a:solidFill>
                  <a:srgbClr val="000000"/>
                </a:solidFill>
                <a:latin typeface="Helvetica" pitchFamily="34" charset="0"/>
              </a:rPr>
              <a:t> –</a:t>
            </a:r>
            <a:r>
              <a:rPr lang="ja-JP" altLang="en-US" sz="2400" b="1" dirty="0" smtClean="0">
                <a:solidFill>
                  <a:srgbClr val="000000"/>
                </a:solidFill>
                <a:latin typeface="Helvetica" pitchFamily="34" charset="0"/>
              </a:rPr>
              <a:t>薬物が体内に入ること</a:t>
            </a:r>
            <a:endParaRPr lang="en-US" sz="2400" b="1" dirty="0" smtClean="0">
              <a:solidFill>
                <a:srgbClr val="000000"/>
              </a:solidFill>
              <a:latin typeface="Helvetica" pitchFamily="34" charset="0"/>
            </a:endParaRPr>
          </a:p>
          <a:p>
            <a:pPr marL="114300" indent="-114300" eaLnBrk="0" fontAlgn="base" hangingPunct="0">
              <a:spcBef>
                <a:spcPct val="0"/>
              </a:spcBef>
              <a:spcAft>
                <a:spcPct val="0"/>
              </a:spcAft>
            </a:pPr>
            <a:endParaRPr lang="en-US" sz="2400" b="1"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ja-JP" altLang="en-US" sz="2400" b="1" dirty="0" smtClean="0">
                <a:solidFill>
                  <a:srgbClr val="000000"/>
                </a:solidFill>
                <a:latin typeface="Helvetica" pitchFamily="34" charset="0"/>
              </a:rPr>
              <a:t>分布</a:t>
            </a:r>
            <a:r>
              <a:rPr lang="en-US" sz="2400" b="1" dirty="0" smtClean="0">
                <a:solidFill>
                  <a:srgbClr val="000000"/>
                </a:solidFill>
                <a:latin typeface="Helvetica" pitchFamily="34" charset="0"/>
              </a:rPr>
              <a:t> –</a:t>
            </a:r>
            <a:r>
              <a:rPr lang="ja-JP" altLang="en-US" sz="2400" b="1" dirty="0" smtClean="0">
                <a:solidFill>
                  <a:srgbClr val="000000"/>
                </a:solidFill>
                <a:latin typeface="Helvetica" pitchFamily="34" charset="0"/>
              </a:rPr>
              <a:t>薬物が体液や組織に分散すること</a:t>
            </a:r>
            <a:endParaRPr lang="en-US" sz="2400" b="1" dirty="0" smtClean="0">
              <a:solidFill>
                <a:srgbClr val="000000"/>
              </a:solidFill>
              <a:latin typeface="Helvetica" pitchFamily="34" charset="0"/>
            </a:endParaRPr>
          </a:p>
          <a:p>
            <a:pPr marL="114300" indent="-114300" eaLnBrk="0" fontAlgn="base" hangingPunct="0">
              <a:spcBef>
                <a:spcPct val="0"/>
              </a:spcBef>
              <a:spcAft>
                <a:spcPct val="0"/>
              </a:spcAft>
            </a:pPr>
            <a:endParaRPr lang="en-US" sz="2400" b="1"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ja-JP" altLang="en-US" sz="2400" b="1" dirty="0" smtClean="0">
                <a:solidFill>
                  <a:srgbClr val="FF0066"/>
                </a:solidFill>
                <a:latin typeface="Helvetica" pitchFamily="34" charset="0"/>
              </a:rPr>
              <a:t>代謝</a:t>
            </a:r>
            <a:r>
              <a:rPr lang="en-US" sz="2400" b="1" dirty="0" smtClean="0">
                <a:solidFill>
                  <a:srgbClr val="FF0066"/>
                </a:solidFill>
                <a:latin typeface="Helvetica" pitchFamily="34" charset="0"/>
              </a:rPr>
              <a:t> –</a:t>
            </a:r>
            <a:r>
              <a:rPr lang="ja-JP" altLang="en-US" sz="2400" b="1" dirty="0" smtClean="0">
                <a:solidFill>
                  <a:srgbClr val="FF0066"/>
                </a:solidFill>
                <a:latin typeface="Helvetica" pitchFamily="34" charset="0"/>
              </a:rPr>
              <a:t>未変化体から代謝物への変化</a:t>
            </a:r>
            <a:endParaRPr lang="en-US" sz="2400" b="1" dirty="0" smtClean="0">
              <a:solidFill>
                <a:srgbClr val="FF0066"/>
              </a:solidFill>
              <a:latin typeface="Helvetica" pitchFamily="34" charset="0"/>
            </a:endParaRPr>
          </a:p>
          <a:p>
            <a:pPr marL="114300" indent="-114300" eaLnBrk="0" fontAlgn="base" hangingPunct="0">
              <a:spcBef>
                <a:spcPct val="0"/>
              </a:spcBef>
              <a:spcAft>
                <a:spcPct val="0"/>
              </a:spcAft>
            </a:pPr>
            <a:endParaRPr lang="en-US" sz="2400" b="1"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ja-JP" altLang="en-US" sz="2400" b="1" dirty="0" smtClean="0">
                <a:solidFill>
                  <a:srgbClr val="000000"/>
                </a:solidFill>
                <a:latin typeface="Helvetica" pitchFamily="34" charset="0"/>
              </a:rPr>
              <a:t>排泄</a:t>
            </a:r>
            <a:r>
              <a:rPr lang="en-US" sz="2400" b="1" dirty="0" smtClean="0">
                <a:solidFill>
                  <a:srgbClr val="000000"/>
                </a:solidFill>
                <a:latin typeface="Helvetica" pitchFamily="34" charset="0"/>
              </a:rPr>
              <a:t> –</a:t>
            </a:r>
            <a:r>
              <a:rPr lang="ja-JP" altLang="en-US" sz="2400" b="1" dirty="0" smtClean="0">
                <a:solidFill>
                  <a:srgbClr val="000000"/>
                </a:solidFill>
                <a:latin typeface="Helvetica" pitchFamily="34" charset="0"/>
              </a:rPr>
              <a:t>未変化体と代謝物が体外に出ること</a:t>
            </a:r>
            <a:endParaRPr lang="en-US" sz="2000" b="1" dirty="0" smtClean="0">
              <a:solidFill>
                <a:srgbClr val="000000"/>
              </a:solidFill>
              <a:latin typeface="Helvetica" pitchFamily="34" charset="0"/>
            </a:endParaRPr>
          </a:p>
          <a:p>
            <a:pPr lvl="1" eaLnBrk="0" fontAlgn="base" hangingPunct="0">
              <a:spcBef>
                <a:spcPct val="0"/>
              </a:spcBef>
              <a:spcAft>
                <a:spcPct val="0"/>
              </a:spcAft>
              <a:buFontTx/>
              <a:buChar char="•"/>
            </a:pPr>
            <a:endParaRPr lang="en-US" sz="2000" dirty="0" smtClean="0">
              <a:solidFill>
                <a:srgbClr val="000000"/>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9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90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90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9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ctrTitle" idx="4294967295"/>
          </p:nvPr>
        </p:nvSpPr>
        <p:spPr bwMode="auto">
          <a:xfrm>
            <a:off x="609600" y="1066800"/>
            <a:ext cx="8001000" cy="1143000"/>
          </a:xfrm>
          <a:prstGeom prst="rect">
            <a:avLst/>
          </a:prstGeom>
          <a:ln>
            <a:miter lim="800000"/>
            <a:headEnd/>
            <a:tailEnd/>
          </a:ln>
        </p:spPr>
        <p:txBody>
          <a:bodyPr/>
          <a:lstStyle/>
          <a:p>
            <a:pPr algn="ctr">
              <a:lnSpc>
                <a:spcPct val="120000"/>
              </a:lnSpc>
              <a:defRPr/>
            </a:pPr>
            <a:r>
              <a:rPr lang="ja-JP" altLang="en-US" sz="3200" b="1" dirty="0" smtClean="0">
                <a:solidFill>
                  <a:schemeClr val="bg2"/>
                </a:solidFill>
                <a:latin typeface="Helvetica" pitchFamily="34" charset="0"/>
              </a:rPr>
              <a:t>薬物動態における代謝</a:t>
            </a:r>
            <a:r>
              <a:rPr lang="en-US" altLang="en-US" sz="3200" b="1" dirty="0" smtClean="0">
                <a:solidFill>
                  <a:schemeClr val="bg2"/>
                </a:solidFill>
                <a:latin typeface="Helvetica" pitchFamily="34" charset="0"/>
              </a:rPr>
              <a:t>:</a:t>
            </a:r>
            <a:r>
              <a:rPr lang="en-US" altLang="en-US" sz="3200" b="1" dirty="0" smtClean="0">
                <a:solidFill>
                  <a:schemeClr val="bg2"/>
                </a:solidFill>
                <a:effectLst>
                  <a:outerShdw blurRad="38100" dist="38100" dir="2700000" algn="tl">
                    <a:srgbClr val="C0C0C0"/>
                  </a:outerShdw>
                </a:effectLst>
                <a:latin typeface="Helvetica" pitchFamily="34" charset="0"/>
              </a:rPr>
              <a:t/>
            </a:r>
            <a:br>
              <a:rPr lang="en-US" altLang="en-US" sz="3200" b="1" dirty="0" smtClean="0">
                <a:solidFill>
                  <a:schemeClr val="bg2"/>
                </a:solidFill>
                <a:effectLst>
                  <a:outerShdw blurRad="38100" dist="38100" dir="2700000" algn="tl">
                    <a:srgbClr val="C0C0C0"/>
                  </a:outerShdw>
                </a:effectLst>
                <a:latin typeface="Helvetica" pitchFamily="34" charset="0"/>
              </a:rPr>
            </a:br>
            <a:r>
              <a:rPr lang="ja-JP" altLang="en-US" sz="2800" b="1" dirty="0" smtClean="0">
                <a:solidFill>
                  <a:schemeClr val="bg2"/>
                </a:solidFill>
                <a:latin typeface="Helvetica" pitchFamily="34" charset="0"/>
              </a:rPr>
              <a:t>未変化体を代謝物に変化させる</a:t>
            </a:r>
            <a:endParaRPr lang="en-US" altLang="en-US" sz="2800" b="1" dirty="0" smtClean="0">
              <a:solidFill>
                <a:schemeClr val="bg2"/>
              </a:solidFill>
              <a:latin typeface="Helvetica" pitchFamily="34" charset="0"/>
            </a:endParaRPr>
          </a:p>
        </p:txBody>
      </p:sp>
      <p:sp>
        <p:nvSpPr>
          <p:cNvPr id="17411" name="Line 3"/>
          <p:cNvSpPr>
            <a:spLocks noChangeShapeType="1"/>
          </p:cNvSpPr>
          <p:nvPr/>
        </p:nvSpPr>
        <p:spPr bwMode="auto">
          <a:xfrm>
            <a:off x="457200" y="25146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53284" name="Text Box 4"/>
          <p:cNvSpPr txBox="1">
            <a:spLocks noChangeArrowheads="1"/>
          </p:cNvSpPr>
          <p:nvPr/>
        </p:nvSpPr>
        <p:spPr bwMode="auto">
          <a:xfrm>
            <a:off x="914400" y="2971800"/>
            <a:ext cx="7467600" cy="2677656"/>
          </a:xfrm>
          <a:prstGeom prst="rect">
            <a:avLst/>
          </a:prstGeom>
          <a:noFill/>
          <a:ln w="9525">
            <a:noFill/>
            <a:miter lim="800000"/>
            <a:headEnd/>
            <a:tailEnd/>
          </a:ln>
        </p:spPr>
        <p:txBody>
          <a:bodyPr>
            <a:spAutoFit/>
          </a:bodyPr>
          <a:lstStyle/>
          <a:p>
            <a:pPr marL="114300" indent="-114300" eaLnBrk="0" fontAlgn="base" hangingPunct="0">
              <a:spcBef>
                <a:spcPct val="0"/>
              </a:spcBef>
              <a:spcAft>
                <a:spcPct val="0"/>
              </a:spcAft>
              <a:buFontTx/>
              <a:buChar char="•"/>
            </a:pPr>
            <a:r>
              <a:rPr lang="ja-JP" altLang="en-US" sz="2400" b="1" dirty="0" smtClean="0">
                <a:solidFill>
                  <a:srgbClr val="000000"/>
                </a:solidFill>
                <a:latin typeface="Helvetica" pitchFamily="34" charset="0"/>
              </a:rPr>
              <a:t>未変化体の水溶性を高め、排泄をしやすくするため代謝物に変化させる</a:t>
            </a:r>
            <a:endParaRPr lang="en-US" sz="2400" b="1" dirty="0" smtClean="0">
              <a:solidFill>
                <a:srgbClr val="000000"/>
              </a:solidFill>
              <a:latin typeface="Helvetica" pitchFamily="34" charset="0"/>
            </a:endParaRPr>
          </a:p>
          <a:p>
            <a:pPr marL="114300" indent="-114300" eaLnBrk="0" fontAlgn="base" hangingPunct="0">
              <a:spcBef>
                <a:spcPct val="0"/>
              </a:spcBef>
              <a:spcAft>
                <a:spcPct val="0"/>
              </a:spcAft>
            </a:pPr>
            <a:endParaRPr lang="en-US" sz="2400" b="1"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ja-JP" altLang="en-US" sz="2400" b="1" dirty="0" smtClean="0">
                <a:solidFill>
                  <a:srgbClr val="FF0066"/>
                </a:solidFill>
                <a:latin typeface="Helvetica" pitchFamily="34" charset="0"/>
              </a:rPr>
              <a:t>生体内活性化</a:t>
            </a:r>
            <a:r>
              <a:rPr lang="en-US" sz="2400" b="1" dirty="0" smtClean="0">
                <a:solidFill>
                  <a:srgbClr val="FF0066"/>
                </a:solidFill>
                <a:latin typeface="Helvetica" pitchFamily="34" charset="0"/>
              </a:rPr>
              <a:t>: </a:t>
            </a:r>
            <a:r>
              <a:rPr lang="ja-JP" altLang="en-US" sz="2400" b="1" dirty="0" smtClean="0">
                <a:solidFill>
                  <a:srgbClr val="FF0066"/>
                </a:solidFill>
                <a:latin typeface="Helvetica" pitchFamily="34" charset="0"/>
              </a:rPr>
              <a:t>プロドラッグを治療活性を有する化合物に変化させる</a:t>
            </a:r>
            <a:endParaRPr lang="en-US" sz="2400" b="1" dirty="0" smtClean="0">
              <a:solidFill>
                <a:srgbClr val="FF0066"/>
              </a:solidFill>
              <a:latin typeface="Helvetica" pitchFamily="34" charset="0"/>
            </a:endParaRPr>
          </a:p>
          <a:p>
            <a:pPr marL="114300" indent="-114300" eaLnBrk="0" fontAlgn="base" hangingPunct="0">
              <a:spcBef>
                <a:spcPct val="0"/>
              </a:spcBef>
              <a:spcAft>
                <a:spcPct val="0"/>
              </a:spcAft>
            </a:pPr>
            <a:endParaRPr lang="en-US" sz="2400" b="1" dirty="0" smtClean="0">
              <a:solidFill>
                <a:srgbClr val="FF0066"/>
              </a:solidFill>
              <a:latin typeface="Helvetica" pitchFamily="34" charset="0"/>
            </a:endParaRPr>
          </a:p>
          <a:p>
            <a:pPr lvl="1" eaLnBrk="0" fontAlgn="base" hangingPunct="0">
              <a:spcBef>
                <a:spcPct val="0"/>
              </a:spcBef>
              <a:spcAft>
                <a:spcPct val="0"/>
              </a:spcAft>
              <a:buFontTx/>
              <a:buChar char="•"/>
            </a:pPr>
            <a:endParaRPr lang="en-US" sz="2400" dirty="0" smtClean="0">
              <a:solidFill>
                <a:srgbClr val="000000"/>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2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32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ctrTitle" idx="4294967295"/>
          </p:nvPr>
        </p:nvSpPr>
        <p:spPr bwMode="auto">
          <a:xfrm>
            <a:off x="457200" y="685800"/>
            <a:ext cx="8001000" cy="990600"/>
          </a:xfrm>
          <a:prstGeom prst="rect">
            <a:avLst/>
          </a:prstGeom>
          <a:ln>
            <a:miter lim="800000"/>
            <a:headEnd/>
            <a:tailEnd/>
          </a:ln>
        </p:spPr>
        <p:txBody>
          <a:bodyPr/>
          <a:lstStyle/>
          <a:p>
            <a:pPr algn="ctr">
              <a:lnSpc>
                <a:spcPct val="120000"/>
              </a:lnSpc>
              <a:defRPr/>
            </a:pPr>
            <a:r>
              <a:rPr lang="ja-JP" altLang="en-US" sz="2800" b="1" dirty="0" smtClean="0">
                <a:solidFill>
                  <a:schemeClr val="bg2"/>
                </a:solidFill>
                <a:latin typeface="Helvetica" pitchFamily="34" charset="0"/>
              </a:rPr>
              <a:t>チトクローム</a:t>
            </a:r>
            <a:r>
              <a:rPr lang="en-US" altLang="ja-JP" sz="2800" b="1" dirty="0" smtClean="0">
                <a:solidFill>
                  <a:schemeClr val="bg2"/>
                </a:solidFill>
                <a:latin typeface="Helvetica" pitchFamily="34" charset="0"/>
              </a:rPr>
              <a:t>P450</a:t>
            </a:r>
            <a:r>
              <a:rPr lang="ja-JP" altLang="en-US" sz="2800" b="1" dirty="0" smtClean="0">
                <a:solidFill>
                  <a:schemeClr val="bg2"/>
                </a:solidFill>
                <a:latin typeface="Helvetica" pitchFamily="34" charset="0"/>
              </a:rPr>
              <a:t>酵素</a:t>
            </a:r>
            <a:endParaRPr lang="en-US" altLang="en-US" sz="2800" dirty="0" smtClean="0">
              <a:solidFill>
                <a:srgbClr val="00CCCC"/>
              </a:solidFill>
            </a:endParaRPr>
          </a:p>
        </p:txBody>
      </p:sp>
      <p:sp>
        <p:nvSpPr>
          <p:cNvPr id="18435" name="Line 4"/>
          <p:cNvSpPr>
            <a:spLocks noChangeShapeType="1"/>
          </p:cNvSpPr>
          <p:nvPr/>
        </p:nvSpPr>
        <p:spPr bwMode="auto">
          <a:xfrm>
            <a:off x="304800" y="13716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89448" name="Text Box 8"/>
          <p:cNvSpPr txBox="1">
            <a:spLocks noChangeArrowheads="1"/>
          </p:cNvSpPr>
          <p:nvPr/>
        </p:nvSpPr>
        <p:spPr bwMode="auto">
          <a:xfrm>
            <a:off x="685800" y="1600200"/>
            <a:ext cx="8001000" cy="4893647"/>
          </a:xfrm>
          <a:prstGeom prst="rect">
            <a:avLst/>
          </a:prstGeom>
          <a:noFill/>
          <a:ln w="9525">
            <a:noFill/>
            <a:miter lim="800000"/>
            <a:headEnd/>
            <a:tailEnd/>
          </a:ln>
        </p:spPr>
        <p:txBody>
          <a:bodyPr wrap="square">
            <a:spAutoFit/>
          </a:bodyPr>
          <a:lstStyle/>
          <a:p>
            <a:pPr marL="114300" indent="-114300" eaLnBrk="0" fontAlgn="base" hangingPunct="0">
              <a:spcBef>
                <a:spcPct val="0"/>
              </a:spcBef>
              <a:spcAft>
                <a:spcPct val="0"/>
              </a:spcAft>
              <a:buFontTx/>
              <a:buChar char="•"/>
            </a:pPr>
            <a:r>
              <a:rPr lang="ja-JP" altLang="en-US" sz="2400" dirty="0" smtClean="0">
                <a:solidFill>
                  <a:srgbClr val="000000"/>
                </a:solidFill>
                <a:latin typeface="Helvetica" pitchFamily="34" charset="0"/>
              </a:rPr>
              <a:t>スーパー遺伝子ファミリー</a:t>
            </a:r>
            <a:endParaRPr lang="en-US" sz="2400"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ja-JP" altLang="en-US" sz="2400" dirty="0" smtClean="0">
                <a:solidFill>
                  <a:srgbClr val="000000"/>
                </a:solidFill>
                <a:latin typeface="Helvetica" pitchFamily="34" charset="0"/>
              </a:rPr>
              <a:t>肝臓と小腸で活性化</a:t>
            </a:r>
            <a:endParaRPr lang="en-US" sz="2400"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ja-JP" altLang="en-US" sz="2400" dirty="0" smtClean="0">
                <a:solidFill>
                  <a:srgbClr val="000000"/>
                </a:solidFill>
                <a:latin typeface="Helvetica" pitchFamily="34" charset="0"/>
              </a:rPr>
              <a:t>タンパク質の吸収スペクトルの特徴（</a:t>
            </a:r>
            <a:r>
              <a:rPr lang="en-US" altLang="ja-JP" sz="2400" dirty="0">
                <a:solidFill>
                  <a:srgbClr val="000000"/>
                </a:solidFill>
                <a:latin typeface="Helvetica" pitchFamily="34" charset="0"/>
              </a:rPr>
              <a:t> 450 nm </a:t>
            </a:r>
            <a:r>
              <a:rPr lang="ja-JP" altLang="en-US" sz="2400" dirty="0" smtClean="0">
                <a:solidFill>
                  <a:srgbClr val="000000"/>
                </a:solidFill>
                <a:latin typeface="Helvetica" pitchFamily="34" charset="0"/>
              </a:rPr>
              <a:t>）により命名</a:t>
            </a:r>
            <a:endParaRPr lang="en-US" sz="2400"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ja-JP" altLang="en-US" sz="2400" dirty="0" smtClean="0">
                <a:solidFill>
                  <a:srgbClr val="000000"/>
                </a:solidFill>
                <a:latin typeface="Helvetica" pitchFamily="34" charset="0"/>
              </a:rPr>
              <a:t>ヒトゲノム</a:t>
            </a:r>
            <a:r>
              <a:rPr lang="en-US" sz="2400" dirty="0" smtClean="0">
                <a:solidFill>
                  <a:srgbClr val="000000"/>
                </a:solidFill>
                <a:latin typeface="Helvetica" pitchFamily="34" charset="0"/>
              </a:rPr>
              <a:t>:  </a:t>
            </a:r>
            <a:r>
              <a:rPr lang="en-US" altLang="ja-JP" sz="2400" dirty="0" smtClean="0">
                <a:solidFill>
                  <a:srgbClr val="000000"/>
                </a:solidFill>
                <a:latin typeface="Helvetica" pitchFamily="34" charset="0"/>
              </a:rPr>
              <a:t>57</a:t>
            </a:r>
            <a:r>
              <a:rPr lang="ja-JP" altLang="en-US" sz="2400" dirty="0" smtClean="0">
                <a:solidFill>
                  <a:srgbClr val="000000"/>
                </a:solidFill>
                <a:latin typeface="Helvetica" pitchFamily="34" charset="0"/>
              </a:rPr>
              <a:t>個の</a:t>
            </a:r>
            <a:r>
              <a:rPr lang="en-US" altLang="ja-JP" sz="2400" dirty="0">
                <a:solidFill>
                  <a:srgbClr val="000000"/>
                </a:solidFill>
                <a:latin typeface="Helvetica" pitchFamily="34" charset="0"/>
              </a:rPr>
              <a:t>CYP</a:t>
            </a:r>
            <a:r>
              <a:rPr lang="ja-JP" altLang="en-US" sz="2400" dirty="0" smtClean="0">
                <a:solidFill>
                  <a:srgbClr val="000000"/>
                </a:solidFill>
                <a:latin typeface="Helvetica" pitchFamily="34" charset="0"/>
              </a:rPr>
              <a:t>遺伝子</a:t>
            </a:r>
            <a:endParaRPr lang="en-US" sz="24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en-US" altLang="ja-JP" sz="2400" dirty="0" smtClean="0">
                <a:solidFill>
                  <a:srgbClr val="FF0066"/>
                </a:solidFill>
                <a:latin typeface="Helvetica" pitchFamily="34" charset="0"/>
              </a:rPr>
              <a:t>15</a:t>
            </a:r>
            <a:r>
              <a:rPr lang="ja-JP" altLang="en-US" sz="2400" dirty="0" smtClean="0">
                <a:solidFill>
                  <a:srgbClr val="FF0066"/>
                </a:solidFill>
                <a:latin typeface="Helvetica" pitchFamily="34" charset="0"/>
              </a:rPr>
              <a:t>個の遺伝子が薬物動態の代謝に関連</a:t>
            </a:r>
            <a:endParaRPr lang="en-US" sz="2400" dirty="0" smtClean="0">
              <a:solidFill>
                <a:srgbClr val="FF0066"/>
              </a:solidFill>
              <a:latin typeface="Helvetica" pitchFamily="34" charset="0"/>
            </a:endParaRPr>
          </a:p>
          <a:p>
            <a:pPr lvl="2" eaLnBrk="0" fontAlgn="base" hangingPunct="0">
              <a:spcBef>
                <a:spcPct val="0"/>
              </a:spcBef>
              <a:spcAft>
                <a:spcPct val="0"/>
              </a:spcAft>
              <a:buFontTx/>
              <a:buChar char="•"/>
            </a:pPr>
            <a:r>
              <a:rPr lang="ja-JP" altLang="en-US" sz="2400" dirty="0" smtClean="0">
                <a:solidFill>
                  <a:srgbClr val="FF0066"/>
                </a:solidFill>
                <a:latin typeface="Helvetica" pitchFamily="34" charset="0"/>
              </a:rPr>
              <a:t>薬物代謝全体の</a:t>
            </a:r>
            <a:r>
              <a:rPr lang="en-US" altLang="ja-JP" sz="2400" dirty="0" smtClean="0">
                <a:solidFill>
                  <a:srgbClr val="FF0066"/>
                </a:solidFill>
                <a:latin typeface="Helvetica" pitchFamily="34" charset="0"/>
              </a:rPr>
              <a:t>75%</a:t>
            </a:r>
            <a:endParaRPr lang="en-US" sz="2400" dirty="0" smtClean="0">
              <a:solidFill>
                <a:srgbClr val="FF0066"/>
              </a:solidFill>
              <a:latin typeface="Helvetica" pitchFamily="34" charset="0"/>
            </a:endParaRPr>
          </a:p>
          <a:p>
            <a:pPr marL="571500" lvl="1" indent="-114300" eaLnBrk="0" fontAlgn="base" hangingPunct="0">
              <a:spcBef>
                <a:spcPct val="0"/>
              </a:spcBef>
              <a:spcAft>
                <a:spcPct val="0"/>
              </a:spcAft>
              <a:buFontTx/>
              <a:buChar char="•"/>
            </a:pPr>
            <a:r>
              <a:rPr lang="en-US" altLang="ja-JP" sz="2400" dirty="0" smtClean="0">
                <a:solidFill>
                  <a:srgbClr val="000000"/>
                </a:solidFill>
                <a:latin typeface="Helvetica" pitchFamily="34" charset="0"/>
              </a:rPr>
              <a:t>14</a:t>
            </a:r>
            <a:r>
              <a:rPr lang="ja-JP" altLang="en-US" sz="2400" dirty="0" smtClean="0">
                <a:solidFill>
                  <a:srgbClr val="000000"/>
                </a:solidFill>
                <a:latin typeface="Helvetica" pitchFamily="34" charset="0"/>
              </a:rPr>
              <a:t>個の遺伝子がステロールの代謝に関連</a:t>
            </a:r>
            <a:endParaRPr lang="en-US" sz="24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en-US" altLang="ja-JP" sz="2400" dirty="0" smtClean="0">
                <a:solidFill>
                  <a:srgbClr val="000000"/>
                </a:solidFill>
                <a:latin typeface="Helvetica" pitchFamily="34" charset="0"/>
              </a:rPr>
              <a:t>4</a:t>
            </a:r>
            <a:r>
              <a:rPr lang="ja-JP" altLang="en-US" sz="2400" dirty="0" smtClean="0">
                <a:solidFill>
                  <a:srgbClr val="000000"/>
                </a:solidFill>
                <a:latin typeface="Helvetica" pitchFamily="34" charset="0"/>
              </a:rPr>
              <a:t>個の遺伝子が脂溶性ビタミンを酸化</a:t>
            </a:r>
            <a:endParaRPr lang="en-US" sz="24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en-US" altLang="ja-JP" sz="2400" dirty="0" smtClean="0">
                <a:solidFill>
                  <a:srgbClr val="000000"/>
                </a:solidFill>
                <a:latin typeface="Helvetica" pitchFamily="34" charset="0"/>
              </a:rPr>
              <a:t>9</a:t>
            </a:r>
            <a:r>
              <a:rPr lang="ja-JP" altLang="en-US" sz="2400" dirty="0" smtClean="0">
                <a:solidFill>
                  <a:srgbClr val="000000"/>
                </a:solidFill>
                <a:latin typeface="Helvetica" pitchFamily="34" charset="0"/>
              </a:rPr>
              <a:t>個の遺伝子が脂肪酸とエイコサノイドの代謝に関連</a:t>
            </a:r>
            <a:endParaRPr lang="en-US" sz="24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en-US" altLang="ja-JP" sz="2400" dirty="0" smtClean="0">
                <a:solidFill>
                  <a:srgbClr val="000000"/>
                </a:solidFill>
                <a:latin typeface="Helvetica" pitchFamily="34" charset="0"/>
              </a:rPr>
              <a:t>15</a:t>
            </a:r>
            <a:r>
              <a:rPr lang="ja-JP" altLang="en-US" sz="2400" dirty="0" smtClean="0">
                <a:solidFill>
                  <a:srgbClr val="000000"/>
                </a:solidFill>
                <a:latin typeface="Helvetica" pitchFamily="34" charset="0"/>
              </a:rPr>
              <a:t>個の遺伝子の機能は不明</a:t>
            </a:r>
            <a:endParaRPr lang="en-US" sz="2400" dirty="0" smtClean="0">
              <a:solidFill>
                <a:srgbClr val="000000"/>
              </a:solidFill>
              <a:latin typeface="Helvetica" pitchFamily="34" charset="0"/>
            </a:endParaRPr>
          </a:p>
          <a:p>
            <a:pPr marL="114300" indent="-114300" eaLnBrk="0" fontAlgn="base" hangingPunct="0">
              <a:spcBef>
                <a:spcPct val="0"/>
              </a:spcBef>
              <a:spcAft>
                <a:spcPct val="0"/>
              </a:spcAft>
            </a:pPr>
            <a:endParaRPr lang="en-US" sz="24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endParaRPr lang="en-US" sz="2400" dirty="0" smtClean="0">
              <a:solidFill>
                <a:srgbClr val="000000"/>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4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4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4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94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94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9448">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9448">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9448">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94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316288" y="2082225"/>
            <a:ext cx="2616998" cy="584775"/>
          </a:xfrm>
          <a:prstGeom prst="rect">
            <a:avLst/>
          </a:prstGeom>
          <a:noFill/>
          <a:ln w="12700">
            <a:noFill/>
            <a:miter lim="800000"/>
            <a:headEnd/>
            <a:tailEnd/>
          </a:ln>
        </p:spPr>
        <p:txBody>
          <a:bodyPr wrap="none">
            <a:spAutoFit/>
          </a:bodyPr>
          <a:lstStyle/>
          <a:p>
            <a:pPr eaLnBrk="0" fontAlgn="base" hangingPunct="0">
              <a:spcBef>
                <a:spcPct val="0"/>
              </a:spcBef>
              <a:spcAft>
                <a:spcPct val="0"/>
              </a:spcAft>
            </a:pPr>
            <a:r>
              <a:rPr lang="en-US" sz="3200" b="1" dirty="0" smtClean="0">
                <a:solidFill>
                  <a:srgbClr val="000000"/>
                </a:solidFill>
                <a:latin typeface="Arial" charset="0"/>
              </a:rPr>
              <a:t>CYP</a:t>
            </a:r>
            <a:r>
              <a:rPr lang="en-US" sz="3200" b="1" dirty="0" smtClean="0">
                <a:solidFill>
                  <a:srgbClr val="FFFFFF"/>
                </a:solidFill>
                <a:latin typeface="Arial" charset="0"/>
              </a:rPr>
              <a:t> </a:t>
            </a:r>
            <a:r>
              <a:rPr lang="en-US" sz="3200" b="1" dirty="0" smtClean="0">
                <a:solidFill>
                  <a:srgbClr val="00CCCC"/>
                </a:solidFill>
                <a:latin typeface="Arial" charset="0"/>
              </a:rPr>
              <a:t>2</a:t>
            </a:r>
            <a:r>
              <a:rPr lang="en-US" sz="3200" b="1" dirty="0" smtClean="0">
                <a:solidFill>
                  <a:srgbClr val="FFFFFF"/>
                </a:solidFill>
                <a:latin typeface="Arial" charset="0"/>
              </a:rPr>
              <a:t> </a:t>
            </a:r>
            <a:r>
              <a:rPr lang="en-US" sz="3200" b="1" dirty="0" smtClean="0">
                <a:solidFill>
                  <a:srgbClr val="FF6A05"/>
                </a:solidFill>
                <a:latin typeface="Arial" charset="0"/>
              </a:rPr>
              <a:t>D</a:t>
            </a:r>
            <a:r>
              <a:rPr lang="en-US" sz="3200" b="1" dirty="0" smtClean="0">
                <a:solidFill>
                  <a:srgbClr val="FFFFFF"/>
                </a:solidFill>
                <a:latin typeface="Arial" charset="0"/>
              </a:rPr>
              <a:t> </a:t>
            </a:r>
            <a:r>
              <a:rPr lang="en-US" sz="3200" b="1" dirty="0" smtClean="0">
                <a:solidFill>
                  <a:srgbClr val="FF3399"/>
                </a:solidFill>
                <a:latin typeface="Arial" charset="0"/>
              </a:rPr>
              <a:t>6</a:t>
            </a:r>
            <a:r>
              <a:rPr lang="en-US" sz="3200" b="1" dirty="0" smtClean="0">
                <a:solidFill>
                  <a:srgbClr val="FFFFFF"/>
                </a:solidFill>
                <a:latin typeface="Arial" charset="0"/>
              </a:rPr>
              <a:t> </a:t>
            </a:r>
            <a:r>
              <a:rPr lang="en-US" sz="3200" b="1" dirty="0" smtClean="0">
                <a:solidFill>
                  <a:srgbClr val="009900"/>
                </a:solidFill>
                <a:latin typeface="Arial" charset="0"/>
              </a:rPr>
              <a:t>*1</a:t>
            </a:r>
            <a:endParaRPr lang="en-US" sz="2800" dirty="0" smtClean="0">
              <a:solidFill>
                <a:srgbClr val="009900"/>
              </a:solidFill>
              <a:latin typeface="Arial" charset="0"/>
            </a:endParaRPr>
          </a:p>
        </p:txBody>
      </p:sp>
      <p:grpSp>
        <p:nvGrpSpPr>
          <p:cNvPr id="2" name="Group 3"/>
          <p:cNvGrpSpPr>
            <a:grpSpLocks/>
          </p:cNvGrpSpPr>
          <p:nvPr/>
        </p:nvGrpSpPr>
        <p:grpSpPr bwMode="auto">
          <a:xfrm>
            <a:off x="863602" y="2568575"/>
            <a:ext cx="2968626" cy="830263"/>
            <a:chOff x="526" y="1614"/>
            <a:chExt cx="1870" cy="523"/>
          </a:xfrm>
        </p:grpSpPr>
        <p:sp>
          <p:nvSpPr>
            <p:cNvPr id="19479" name="Line 4"/>
            <p:cNvSpPr>
              <a:spLocks noChangeShapeType="1"/>
            </p:cNvSpPr>
            <p:nvPr/>
          </p:nvSpPr>
          <p:spPr bwMode="auto">
            <a:xfrm>
              <a:off x="2299" y="1918"/>
              <a:ext cx="97" cy="0"/>
            </a:xfrm>
            <a:prstGeom prst="line">
              <a:avLst/>
            </a:prstGeom>
            <a:noFill/>
            <a:ln w="38100">
              <a:solidFill>
                <a:schemeClr val="bg2"/>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80" name="Line 5"/>
            <p:cNvSpPr>
              <a:spLocks noChangeShapeType="1"/>
            </p:cNvSpPr>
            <p:nvPr/>
          </p:nvSpPr>
          <p:spPr bwMode="auto">
            <a:xfrm flipV="1">
              <a:off x="2396" y="1676"/>
              <a:ext cx="0" cy="246"/>
            </a:xfrm>
            <a:prstGeom prst="line">
              <a:avLst/>
            </a:prstGeom>
            <a:noFill/>
            <a:ln w="38100">
              <a:solidFill>
                <a:schemeClr val="bg2"/>
              </a:solidFill>
              <a:round/>
              <a:headEnd/>
              <a:tailEnd type="triangle" w="med" len="me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81" name="Text Box 6"/>
            <p:cNvSpPr txBox="1">
              <a:spLocks noChangeArrowheads="1"/>
            </p:cNvSpPr>
            <p:nvPr/>
          </p:nvSpPr>
          <p:spPr bwMode="auto">
            <a:xfrm>
              <a:off x="526" y="1614"/>
              <a:ext cx="1766" cy="523"/>
            </a:xfrm>
            <a:prstGeom prst="rect">
              <a:avLst/>
            </a:prstGeom>
            <a:noFill/>
            <a:ln w="9525">
              <a:solidFill>
                <a:schemeClr val="bg2"/>
              </a:solidFill>
              <a:miter lim="800000"/>
              <a:headEnd/>
              <a:tailEnd/>
            </a:ln>
          </p:spPr>
          <p:txBody>
            <a:bodyPr wrap="square">
              <a:spAutoFit/>
            </a:bodyPr>
            <a:lstStyle/>
            <a:p>
              <a:pPr eaLnBrk="0" fontAlgn="base" hangingPunct="0">
                <a:spcBef>
                  <a:spcPct val="0"/>
                </a:spcBef>
                <a:spcAft>
                  <a:spcPct val="0"/>
                </a:spcAft>
              </a:pPr>
              <a:r>
                <a:rPr lang="ja-JP" altLang="en-US" sz="2400" b="1" dirty="0" smtClean="0">
                  <a:solidFill>
                    <a:srgbClr val="000000"/>
                  </a:solidFill>
                  <a:latin typeface="Arial" charset="0"/>
                </a:rPr>
                <a:t>スーパー</a:t>
              </a:r>
              <a:endParaRPr lang="en-US" altLang="ja-JP" sz="2400" b="1" dirty="0" smtClean="0">
                <a:solidFill>
                  <a:srgbClr val="000000"/>
                </a:solidFill>
                <a:latin typeface="Arial" charset="0"/>
              </a:endParaRPr>
            </a:p>
            <a:p>
              <a:pPr eaLnBrk="0" fontAlgn="base" hangingPunct="0">
                <a:spcBef>
                  <a:spcPct val="0"/>
                </a:spcBef>
                <a:spcAft>
                  <a:spcPct val="0"/>
                </a:spcAft>
              </a:pPr>
              <a:r>
                <a:rPr lang="ja-JP" altLang="en-US" sz="2400" b="1" dirty="0" smtClean="0">
                  <a:solidFill>
                    <a:srgbClr val="000000"/>
                  </a:solidFill>
                  <a:latin typeface="Arial" charset="0"/>
                </a:rPr>
                <a:t>遺伝子ファミリー</a:t>
              </a:r>
              <a:endParaRPr lang="en-US" sz="2800" b="1" dirty="0" smtClean="0">
                <a:solidFill>
                  <a:srgbClr val="000000"/>
                </a:solidFill>
                <a:latin typeface="Arial" charset="0"/>
              </a:endParaRPr>
            </a:p>
          </p:txBody>
        </p:sp>
      </p:grpSp>
      <p:grpSp>
        <p:nvGrpSpPr>
          <p:cNvPr id="3" name="Group 7"/>
          <p:cNvGrpSpPr>
            <a:grpSpLocks/>
          </p:cNvGrpSpPr>
          <p:nvPr/>
        </p:nvGrpSpPr>
        <p:grpSpPr bwMode="auto">
          <a:xfrm>
            <a:off x="863011" y="2698751"/>
            <a:ext cx="3617913" cy="1263650"/>
            <a:chOff x="528" y="1707"/>
            <a:chExt cx="2279" cy="796"/>
          </a:xfrm>
        </p:grpSpPr>
        <p:sp>
          <p:nvSpPr>
            <p:cNvPr id="19476" name="Line 8"/>
            <p:cNvSpPr>
              <a:spLocks noChangeShapeType="1"/>
            </p:cNvSpPr>
            <p:nvPr/>
          </p:nvSpPr>
          <p:spPr bwMode="auto">
            <a:xfrm>
              <a:off x="1622" y="2329"/>
              <a:ext cx="1185" cy="17"/>
            </a:xfrm>
            <a:prstGeom prst="line">
              <a:avLst/>
            </a:prstGeom>
            <a:noFill/>
            <a:ln w="38100">
              <a:solidFill>
                <a:schemeClr val="tx2"/>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77" name="Line 9"/>
            <p:cNvSpPr>
              <a:spLocks noChangeShapeType="1"/>
            </p:cNvSpPr>
            <p:nvPr/>
          </p:nvSpPr>
          <p:spPr bwMode="auto">
            <a:xfrm flipV="1">
              <a:off x="2807" y="1707"/>
              <a:ext cx="0" cy="639"/>
            </a:xfrm>
            <a:prstGeom prst="line">
              <a:avLst/>
            </a:prstGeom>
            <a:noFill/>
            <a:ln w="38100">
              <a:solidFill>
                <a:schemeClr val="tx2"/>
              </a:solidFill>
              <a:round/>
              <a:headEnd/>
              <a:tailEnd type="triangle" w="med" len="me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78" name="Text Box 10"/>
            <p:cNvSpPr txBox="1">
              <a:spLocks noChangeArrowheads="1"/>
            </p:cNvSpPr>
            <p:nvPr/>
          </p:nvSpPr>
          <p:spPr bwMode="auto">
            <a:xfrm>
              <a:off x="528" y="2212"/>
              <a:ext cx="1091" cy="291"/>
            </a:xfrm>
            <a:prstGeom prst="rect">
              <a:avLst/>
            </a:prstGeom>
            <a:noFill/>
            <a:ln w="38100">
              <a:solidFill>
                <a:schemeClr val="tx2"/>
              </a:solidFill>
              <a:miter lim="800000"/>
              <a:headEnd/>
              <a:tailEnd/>
            </a:ln>
          </p:spPr>
          <p:txBody>
            <a:bodyPr wrap="none">
              <a:spAutoFit/>
            </a:bodyPr>
            <a:lstStyle/>
            <a:p>
              <a:pPr eaLnBrk="0" fontAlgn="base" hangingPunct="0">
                <a:spcBef>
                  <a:spcPct val="0"/>
                </a:spcBef>
                <a:spcAft>
                  <a:spcPct val="0"/>
                </a:spcAft>
              </a:pPr>
              <a:r>
                <a:rPr lang="ja-JP" altLang="en-US" sz="2400" b="1" dirty="0" smtClean="0">
                  <a:solidFill>
                    <a:srgbClr val="00CCCC"/>
                  </a:solidFill>
                  <a:latin typeface="Arial" charset="0"/>
                </a:rPr>
                <a:t>ファミリー</a:t>
              </a:r>
              <a:endParaRPr lang="en-US" sz="2800" b="1" dirty="0" smtClean="0">
                <a:solidFill>
                  <a:srgbClr val="00CCCC"/>
                </a:solidFill>
                <a:latin typeface="Arial" charset="0"/>
              </a:endParaRPr>
            </a:p>
          </p:txBody>
        </p:sp>
      </p:grpSp>
      <p:grpSp>
        <p:nvGrpSpPr>
          <p:cNvPr id="4" name="Group 11"/>
          <p:cNvGrpSpPr>
            <a:grpSpLocks/>
          </p:cNvGrpSpPr>
          <p:nvPr/>
        </p:nvGrpSpPr>
        <p:grpSpPr bwMode="auto">
          <a:xfrm>
            <a:off x="1143001" y="2698752"/>
            <a:ext cx="3657600" cy="1873251"/>
            <a:chOff x="720" y="1700"/>
            <a:chExt cx="2304" cy="1180"/>
          </a:xfrm>
        </p:grpSpPr>
        <p:sp>
          <p:nvSpPr>
            <p:cNvPr id="19473" name="Line 12"/>
            <p:cNvSpPr>
              <a:spLocks noChangeShapeType="1"/>
            </p:cNvSpPr>
            <p:nvPr/>
          </p:nvSpPr>
          <p:spPr bwMode="auto">
            <a:xfrm flipV="1">
              <a:off x="2203" y="2732"/>
              <a:ext cx="821" cy="9"/>
            </a:xfrm>
            <a:prstGeom prst="line">
              <a:avLst/>
            </a:prstGeom>
            <a:noFill/>
            <a:ln w="38100">
              <a:solidFill>
                <a:srgbClr val="FF6A05"/>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74" name="Line 13"/>
            <p:cNvSpPr>
              <a:spLocks noChangeShapeType="1"/>
            </p:cNvSpPr>
            <p:nvPr/>
          </p:nvSpPr>
          <p:spPr bwMode="auto">
            <a:xfrm flipV="1">
              <a:off x="3024" y="1700"/>
              <a:ext cx="0" cy="1032"/>
            </a:xfrm>
            <a:prstGeom prst="line">
              <a:avLst/>
            </a:prstGeom>
            <a:noFill/>
            <a:ln w="38100">
              <a:solidFill>
                <a:srgbClr val="FF6A05"/>
              </a:solidFill>
              <a:round/>
              <a:headEnd/>
              <a:tailEnd type="triangle" w="med" len="me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75" name="Text Box 14"/>
            <p:cNvSpPr txBox="1">
              <a:spLocks noChangeArrowheads="1"/>
            </p:cNvSpPr>
            <p:nvPr/>
          </p:nvSpPr>
          <p:spPr bwMode="auto">
            <a:xfrm>
              <a:off x="720" y="2589"/>
              <a:ext cx="1481" cy="291"/>
            </a:xfrm>
            <a:prstGeom prst="rect">
              <a:avLst/>
            </a:prstGeom>
            <a:noFill/>
            <a:ln w="38100">
              <a:solidFill>
                <a:srgbClr val="FF6A05"/>
              </a:solidFill>
              <a:miter lim="800000"/>
              <a:headEnd/>
              <a:tailEnd/>
            </a:ln>
          </p:spPr>
          <p:txBody>
            <a:bodyPr wrap="none">
              <a:spAutoFit/>
            </a:bodyPr>
            <a:lstStyle/>
            <a:p>
              <a:pPr eaLnBrk="0" fontAlgn="base" hangingPunct="0">
                <a:spcBef>
                  <a:spcPct val="0"/>
                </a:spcBef>
                <a:spcAft>
                  <a:spcPct val="0"/>
                </a:spcAft>
              </a:pPr>
              <a:r>
                <a:rPr lang="ja-JP" altLang="en-US" sz="2400" b="1" dirty="0" smtClean="0">
                  <a:solidFill>
                    <a:srgbClr val="FF6A05"/>
                  </a:solidFill>
                  <a:latin typeface="Arial" charset="0"/>
                </a:rPr>
                <a:t>サブファミリー</a:t>
              </a:r>
              <a:endParaRPr lang="en-US" sz="2800" b="1" dirty="0" smtClean="0">
                <a:solidFill>
                  <a:srgbClr val="FF6A05"/>
                </a:solidFill>
                <a:latin typeface="Arial" charset="0"/>
              </a:endParaRPr>
            </a:p>
          </p:txBody>
        </p:sp>
      </p:grpSp>
      <p:grpSp>
        <p:nvGrpSpPr>
          <p:cNvPr id="5" name="Group 15"/>
          <p:cNvGrpSpPr>
            <a:grpSpLocks/>
          </p:cNvGrpSpPr>
          <p:nvPr/>
        </p:nvGrpSpPr>
        <p:grpSpPr bwMode="auto">
          <a:xfrm>
            <a:off x="2122489" y="2709865"/>
            <a:ext cx="3063877" cy="2408238"/>
            <a:chOff x="1337" y="1707"/>
            <a:chExt cx="1930" cy="1517"/>
          </a:xfrm>
        </p:grpSpPr>
        <p:sp>
          <p:nvSpPr>
            <p:cNvPr id="19470" name="Line 16"/>
            <p:cNvSpPr>
              <a:spLocks noChangeShapeType="1"/>
            </p:cNvSpPr>
            <p:nvPr/>
          </p:nvSpPr>
          <p:spPr bwMode="auto">
            <a:xfrm flipV="1">
              <a:off x="3267" y="1707"/>
              <a:ext cx="0" cy="1473"/>
            </a:xfrm>
            <a:prstGeom prst="line">
              <a:avLst/>
            </a:prstGeom>
            <a:noFill/>
            <a:ln w="38100">
              <a:solidFill>
                <a:srgbClr val="FF3399"/>
              </a:solidFill>
              <a:round/>
              <a:headEnd/>
              <a:tailEnd type="triangle" w="med" len="me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71" name="Line 17"/>
            <p:cNvSpPr>
              <a:spLocks noChangeShapeType="1"/>
            </p:cNvSpPr>
            <p:nvPr/>
          </p:nvSpPr>
          <p:spPr bwMode="auto">
            <a:xfrm flipH="1" flipV="1">
              <a:off x="2614" y="3176"/>
              <a:ext cx="653" cy="4"/>
            </a:xfrm>
            <a:prstGeom prst="line">
              <a:avLst/>
            </a:prstGeom>
            <a:noFill/>
            <a:ln w="38100">
              <a:solidFill>
                <a:srgbClr val="FF3399"/>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72" name="Text Box 18"/>
            <p:cNvSpPr txBox="1">
              <a:spLocks noChangeArrowheads="1"/>
            </p:cNvSpPr>
            <p:nvPr/>
          </p:nvSpPr>
          <p:spPr bwMode="auto">
            <a:xfrm>
              <a:off x="1337" y="2933"/>
              <a:ext cx="1286" cy="291"/>
            </a:xfrm>
            <a:prstGeom prst="rect">
              <a:avLst/>
            </a:prstGeom>
            <a:noFill/>
            <a:ln w="38100">
              <a:solidFill>
                <a:srgbClr val="FF3399"/>
              </a:solidFill>
              <a:miter lim="800000"/>
              <a:headEnd/>
              <a:tailEnd/>
            </a:ln>
          </p:spPr>
          <p:txBody>
            <a:bodyPr wrap="none">
              <a:spAutoFit/>
            </a:bodyPr>
            <a:lstStyle/>
            <a:p>
              <a:pPr eaLnBrk="0" fontAlgn="base" hangingPunct="0">
                <a:spcBef>
                  <a:spcPct val="0"/>
                </a:spcBef>
                <a:spcAft>
                  <a:spcPct val="0"/>
                </a:spcAft>
              </a:pPr>
              <a:r>
                <a:rPr lang="ja-JP" altLang="en-US" sz="2400" b="1" dirty="0" smtClean="0">
                  <a:solidFill>
                    <a:srgbClr val="FF3399"/>
                  </a:solidFill>
                  <a:latin typeface="Arial" charset="0"/>
                </a:rPr>
                <a:t>アイソザイム</a:t>
              </a:r>
              <a:endParaRPr lang="en-US" sz="2800" b="1" dirty="0" smtClean="0">
                <a:solidFill>
                  <a:srgbClr val="FFFFFF"/>
                </a:solidFill>
                <a:latin typeface="Arial" charset="0"/>
              </a:endParaRPr>
            </a:p>
          </p:txBody>
        </p:sp>
      </p:grpSp>
      <p:grpSp>
        <p:nvGrpSpPr>
          <p:cNvPr id="6" name="Group 19"/>
          <p:cNvGrpSpPr>
            <a:grpSpLocks/>
          </p:cNvGrpSpPr>
          <p:nvPr/>
        </p:nvGrpSpPr>
        <p:grpSpPr bwMode="auto">
          <a:xfrm>
            <a:off x="2743200" y="2709863"/>
            <a:ext cx="2943226" cy="3054350"/>
            <a:chOff x="1728" y="1707"/>
            <a:chExt cx="1854" cy="1924"/>
          </a:xfrm>
        </p:grpSpPr>
        <p:sp>
          <p:nvSpPr>
            <p:cNvPr id="19467" name="Line 20"/>
            <p:cNvSpPr>
              <a:spLocks noChangeShapeType="1"/>
            </p:cNvSpPr>
            <p:nvPr/>
          </p:nvSpPr>
          <p:spPr bwMode="auto">
            <a:xfrm flipV="1">
              <a:off x="3582" y="1707"/>
              <a:ext cx="0" cy="1817"/>
            </a:xfrm>
            <a:prstGeom prst="line">
              <a:avLst/>
            </a:prstGeom>
            <a:noFill/>
            <a:ln w="38100">
              <a:solidFill>
                <a:srgbClr val="009900"/>
              </a:solidFill>
              <a:round/>
              <a:headEnd/>
              <a:tailEnd type="triangle" w="med" len="me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68" name="Line 21"/>
            <p:cNvSpPr>
              <a:spLocks noChangeShapeType="1"/>
            </p:cNvSpPr>
            <p:nvPr/>
          </p:nvSpPr>
          <p:spPr bwMode="auto">
            <a:xfrm flipH="1" flipV="1">
              <a:off x="3219" y="3515"/>
              <a:ext cx="363" cy="9"/>
            </a:xfrm>
            <a:prstGeom prst="line">
              <a:avLst/>
            </a:prstGeom>
            <a:noFill/>
            <a:ln w="38100">
              <a:solidFill>
                <a:srgbClr val="009900"/>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69" name="Text Box 22"/>
            <p:cNvSpPr txBox="1">
              <a:spLocks noChangeArrowheads="1"/>
            </p:cNvSpPr>
            <p:nvPr/>
          </p:nvSpPr>
          <p:spPr bwMode="auto">
            <a:xfrm>
              <a:off x="1728" y="3340"/>
              <a:ext cx="1481" cy="291"/>
            </a:xfrm>
            <a:prstGeom prst="rect">
              <a:avLst/>
            </a:prstGeom>
            <a:noFill/>
            <a:ln w="38100">
              <a:solidFill>
                <a:srgbClr val="009900"/>
              </a:solidFill>
              <a:miter lim="800000"/>
              <a:headEnd/>
              <a:tailEnd/>
            </a:ln>
          </p:spPr>
          <p:txBody>
            <a:bodyPr wrap="none">
              <a:spAutoFit/>
            </a:bodyPr>
            <a:lstStyle/>
            <a:p>
              <a:pPr eaLnBrk="0" fontAlgn="base" hangingPunct="0">
                <a:spcBef>
                  <a:spcPct val="0"/>
                </a:spcBef>
                <a:spcAft>
                  <a:spcPct val="0"/>
                </a:spcAft>
              </a:pPr>
              <a:r>
                <a:rPr lang="ja-JP" altLang="en-US" sz="2400" b="1" dirty="0" smtClean="0">
                  <a:solidFill>
                    <a:srgbClr val="009900"/>
                  </a:solidFill>
                  <a:latin typeface="Arial" charset="0"/>
                </a:rPr>
                <a:t>対立遺伝子多型</a:t>
              </a:r>
              <a:endParaRPr lang="en-US" sz="2800" b="1" dirty="0" smtClean="0">
                <a:solidFill>
                  <a:srgbClr val="009900"/>
                </a:solidFill>
                <a:latin typeface="Arial" charset="0"/>
              </a:endParaRPr>
            </a:p>
          </p:txBody>
        </p:sp>
      </p:grpSp>
      <p:sp>
        <p:nvSpPr>
          <p:cNvPr id="19464" name="Line 24"/>
          <p:cNvSpPr>
            <a:spLocks noChangeShapeType="1"/>
          </p:cNvSpPr>
          <p:nvPr/>
        </p:nvSpPr>
        <p:spPr bwMode="auto">
          <a:xfrm>
            <a:off x="304800" y="12192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19465" name="Rectangle 26"/>
          <p:cNvSpPr>
            <a:spLocks noGrp="1" noChangeArrowheads="1"/>
          </p:cNvSpPr>
          <p:nvPr>
            <p:ph type="title"/>
          </p:nvPr>
        </p:nvSpPr>
        <p:spPr bwMode="auto">
          <a:xfrm>
            <a:off x="457200" y="457200"/>
            <a:ext cx="8229600" cy="960438"/>
          </a:xfrm>
          <a:noFill/>
          <a:ln>
            <a:miter lim="800000"/>
            <a:headEnd/>
            <a:tailEnd/>
          </a:ln>
        </p:spPr>
        <p:txBody>
          <a:bodyPr vert="horz" wrap="square" lIns="91440" tIns="45720" rIns="91440" bIns="45720" numCol="1" anchor="t" anchorCtr="0" compatLnSpc="1">
            <a:prstTxWarp prst="textNoShape">
              <a:avLst/>
            </a:prstTxWarp>
          </a:bodyPr>
          <a:lstStyle/>
          <a:p>
            <a:pPr algn="ctr"/>
            <a:r>
              <a:rPr lang="en-US" altLang="ja-JP" sz="3600" b="1" dirty="0" smtClean="0">
                <a:solidFill>
                  <a:schemeClr val="bg2"/>
                </a:solidFill>
                <a:latin typeface="Helvetica" pitchFamily="34" charset="0"/>
              </a:rPr>
              <a:t>CYP</a:t>
            </a:r>
            <a:r>
              <a:rPr lang="ja-JP" altLang="en-US" sz="3600" b="1" dirty="0" smtClean="0">
                <a:solidFill>
                  <a:schemeClr val="bg2"/>
                </a:solidFill>
                <a:latin typeface="Helvetica" pitchFamily="34" charset="0"/>
              </a:rPr>
              <a:t>の命名法</a:t>
            </a:r>
            <a:endParaRPr lang="en-US" sz="3600" b="1" dirty="0" smtClean="0">
              <a:solidFill>
                <a:schemeClr val="bg2"/>
              </a:solidFill>
              <a:latin typeface="Helvetica" pitchFamily="34" charset="0"/>
            </a:endParaRPr>
          </a:p>
        </p:txBody>
      </p:sp>
      <p:sp>
        <p:nvSpPr>
          <p:cNvPr id="354332" name="Text Box 28"/>
          <p:cNvSpPr txBox="1">
            <a:spLocks noChangeArrowheads="1"/>
          </p:cNvSpPr>
          <p:nvPr/>
        </p:nvSpPr>
        <p:spPr bwMode="auto">
          <a:xfrm>
            <a:off x="6248401" y="2590800"/>
            <a:ext cx="1677062" cy="33855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ltLang="ja-JP" sz="1600" b="1" dirty="0" smtClean="0">
                <a:solidFill>
                  <a:srgbClr val="000000"/>
                </a:solidFill>
                <a:latin typeface="Helvetica" pitchFamily="34" charset="0"/>
              </a:rPr>
              <a:t>*</a:t>
            </a:r>
            <a:r>
              <a:rPr lang="en-US" altLang="ja-JP" sz="1600" b="1" dirty="0">
                <a:solidFill>
                  <a:srgbClr val="000000"/>
                </a:solidFill>
                <a:latin typeface="Helvetica" pitchFamily="34" charset="0"/>
              </a:rPr>
              <a:t>1 </a:t>
            </a:r>
            <a:r>
              <a:rPr lang="ja-JP" altLang="en-US" sz="1600" b="1" dirty="0" smtClean="0">
                <a:solidFill>
                  <a:srgbClr val="000000"/>
                </a:solidFill>
                <a:latin typeface="Helvetica" pitchFamily="34" charset="0"/>
              </a:rPr>
              <a:t>は通常野生型</a:t>
            </a:r>
            <a:endParaRPr lang="en-US" sz="1600" b="1" dirty="0" smtClean="0">
              <a:solidFill>
                <a:srgbClr val="000000"/>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3543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ctrTitle" idx="4294967295"/>
          </p:nvPr>
        </p:nvSpPr>
        <p:spPr bwMode="auto">
          <a:xfrm>
            <a:off x="381000" y="609600"/>
            <a:ext cx="8153400" cy="1143000"/>
          </a:xfrm>
          <a:prstGeom prst="rect">
            <a:avLst/>
          </a:prstGeom>
          <a:ln>
            <a:miter lim="800000"/>
            <a:headEnd/>
            <a:tailEnd/>
          </a:ln>
        </p:spPr>
        <p:txBody>
          <a:bodyPr/>
          <a:lstStyle/>
          <a:p>
            <a:pPr algn="ctr">
              <a:lnSpc>
                <a:spcPct val="120000"/>
              </a:lnSpc>
              <a:defRPr/>
            </a:pPr>
            <a:r>
              <a:rPr lang="ja-JP" altLang="en-US" sz="3600" b="1" dirty="0" smtClean="0">
                <a:solidFill>
                  <a:schemeClr val="bg2"/>
                </a:solidFill>
                <a:latin typeface="Helvetica" pitchFamily="34" charset="0"/>
              </a:rPr>
              <a:t>タモキシフェン</a:t>
            </a:r>
            <a:r>
              <a:rPr lang="en-US" altLang="en-US" sz="3600" b="1" dirty="0" smtClean="0">
                <a:solidFill>
                  <a:schemeClr val="bg2"/>
                </a:solidFill>
                <a:latin typeface="Helvetica" pitchFamily="34" charset="0"/>
              </a:rPr>
              <a:t> </a:t>
            </a:r>
            <a:endParaRPr lang="en-US" altLang="en-US" sz="3600" dirty="0" smtClean="0">
              <a:solidFill>
                <a:srgbClr val="00CCCC"/>
              </a:solidFill>
            </a:endParaRPr>
          </a:p>
        </p:txBody>
      </p:sp>
      <p:sp>
        <p:nvSpPr>
          <p:cNvPr id="372739" name="Rectangle 3"/>
          <p:cNvSpPr>
            <a:spLocks noGrp="1" noChangeArrowheads="1"/>
          </p:cNvSpPr>
          <p:nvPr>
            <p:ph type="subTitle" idx="4294967295"/>
          </p:nvPr>
        </p:nvSpPr>
        <p:spPr bwMode="auto">
          <a:xfrm>
            <a:off x="457200" y="2209800"/>
            <a:ext cx="8001000" cy="3200400"/>
          </a:xfrm>
          <a:prstGeom prst="rect">
            <a:avLst/>
          </a:prstGeom>
          <a:noFill/>
          <a:ln>
            <a:miter lim="800000"/>
            <a:headEnd/>
            <a:tailEnd/>
          </a:ln>
        </p:spPr>
        <p:txBody>
          <a:bodyPr/>
          <a:lstStyle/>
          <a:p>
            <a:pPr>
              <a:buClr>
                <a:schemeClr val="bg2"/>
              </a:buClr>
              <a:buFont typeface="Wingdings" pitchFamily="2" charset="2"/>
              <a:buChar char="§"/>
            </a:pPr>
            <a:r>
              <a:rPr lang="ja-JP" altLang="en-US" sz="2800" b="1" dirty="0" smtClean="0">
                <a:solidFill>
                  <a:schemeClr val="bg2"/>
                </a:solidFill>
                <a:effectLst/>
                <a:latin typeface="Helvetica" pitchFamily="34" charset="0"/>
              </a:rPr>
              <a:t>乳がんの治療および予防薬として米国食品医薬品局（</a:t>
            </a:r>
            <a:r>
              <a:rPr lang="en-US" altLang="en-US" sz="2800" b="1" dirty="0">
                <a:solidFill>
                  <a:schemeClr val="bg2"/>
                </a:solidFill>
                <a:effectLst/>
                <a:latin typeface="Helvetica" pitchFamily="34" charset="0"/>
              </a:rPr>
              <a:t> FDA </a:t>
            </a:r>
            <a:r>
              <a:rPr lang="ja-JP" altLang="en-US" sz="2800" b="1" dirty="0" smtClean="0">
                <a:solidFill>
                  <a:schemeClr val="bg2"/>
                </a:solidFill>
                <a:effectLst/>
                <a:latin typeface="Helvetica" pitchFamily="34" charset="0"/>
              </a:rPr>
              <a:t>）で承認</a:t>
            </a:r>
            <a:endParaRPr lang="en-US" altLang="en-US" sz="2800" b="1" dirty="0" smtClean="0">
              <a:solidFill>
                <a:schemeClr val="bg2"/>
              </a:solidFill>
              <a:effectLst/>
              <a:latin typeface="Helvetica" pitchFamily="34" charset="0"/>
            </a:endParaRPr>
          </a:p>
          <a:p>
            <a:pPr>
              <a:buClr>
                <a:schemeClr val="bg2"/>
              </a:buClr>
              <a:buFont typeface="Wingdings" pitchFamily="2" charset="2"/>
              <a:buChar char="§"/>
            </a:pPr>
            <a:r>
              <a:rPr lang="ja-JP" altLang="en-US" sz="2800" b="1" dirty="0" smtClean="0">
                <a:solidFill>
                  <a:schemeClr val="bg2"/>
                </a:solidFill>
                <a:effectLst/>
                <a:latin typeface="Helvetica" pitchFamily="34" charset="0"/>
              </a:rPr>
              <a:t>抗エストロゲン剤</a:t>
            </a:r>
            <a:endParaRPr lang="en-US" altLang="en-US" sz="2800" b="1" dirty="0" smtClean="0">
              <a:solidFill>
                <a:schemeClr val="bg2"/>
              </a:solidFill>
              <a:effectLst/>
              <a:latin typeface="Helvetica" pitchFamily="34" charset="0"/>
            </a:endParaRPr>
          </a:p>
          <a:p>
            <a:pPr marL="457200" lvl="1" indent="0">
              <a:buClr>
                <a:schemeClr val="bg2"/>
              </a:buClr>
              <a:buFont typeface="Wingdings" pitchFamily="2" charset="2"/>
              <a:buChar char="§"/>
            </a:pPr>
            <a:r>
              <a:rPr lang="en-US" altLang="en-US" sz="2800" b="1" dirty="0" smtClean="0">
                <a:solidFill>
                  <a:schemeClr val="bg2"/>
                </a:solidFill>
                <a:effectLst/>
                <a:latin typeface="Helvetica" pitchFamily="34" charset="0"/>
              </a:rPr>
              <a:t>SERM: </a:t>
            </a:r>
            <a:r>
              <a:rPr lang="ja-JP" altLang="en-US" sz="2800" b="1" dirty="0" smtClean="0">
                <a:solidFill>
                  <a:schemeClr val="bg2"/>
                </a:solidFill>
                <a:effectLst/>
                <a:latin typeface="Helvetica" pitchFamily="34" charset="0"/>
              </a:rPr>
              <a:t>選択的エストロゲン受容体モジュレーター</a:t>
            </a:r>
            <a:endParaRPr lang="en-US" altLang="en-US" sz="2800" b="1" dirty="0" smtClean="0">
              <a:solidFill>
                <a:schemeClr val="bg2"/>
              </a:solidFill>
              <a:effectLst/>
              <a:latin typeface="Helvetica" pitchFamily="34" charset="0"/>
            </a:endParaRPr>
          </a:p>
          <a:p>
            <a:pPr>
              <a:buClr>
                <a:schemeClr val="bg2"/>
              </a:buClr>
              <a:buFont typeface="Wingdings" pitchFamily="2" charset="2"/>
              <a:buChar char="§"/>
            </a:pPr>
            <a:endParaRPr lang="en-US" altLang="en-US" sz="2800" b="1" dirty="0" smtClean="0">
              <a:solidFill>
                <a:schemeClr val="bg2"/>
              </a:solidFill>
              <a:effectLst/>
              <a:latin typeface="Helvetica" pitchFamily="34" charset="0"/>
            </a:endParaRPr>
          </a:p>
        </p:txBody>
      </p:sp>
      <p:sp>
        <p:nvSpPr>
          <p:cNvPr id="20484" name="Line 4"/>
          <p:cNvSpPr>
            <a:spLocks noChangeShapeType="1"/>
          </p:cNvSpPr>
          <p:nvPr/>
        </p:nvSpPr>
        <p:spPr bwMode="auto">
          <a:xfrm>
            <a:off x="304800" y="16764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27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27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57200" y="152400"/>
            <a:ext cx="8534400" cy="1219200"/>
          </a:xfrm>
          <a:prstGeom prst="rect">
            <a:avLst/>
          </a:prstGeom>
          <a:noFill/>
          <a:ln w="9525">
            <a:noFill/>
            <a:miter lim="800000"/>
            <a:headEnd/>
            <a:tailEnd/>
          </a:ln>
        </p:spPr>
        <p:txBody>
          <a:bodyPr anchor="ctr"/>
          <a:lstStyle/>
          <a:p>
            <a:pPr algn="ctr" eaLnBrk="0" fontAlgn="base" hangingPunct="0">
              <a:spcBef>
                <a:spcPct val="0"/>
              </a:spcBef>
              <a:spcAft>
                <a:spcPct val="0"/>
              </a:spcAft>
            </a:pPr>
            <a:r>
              <a:rPr lang="ja-JP" altLang="en-US" sz="3200" b="1" dirty="0" smtClean="0">
                <a:solidFill>
                  <a:srgbClr val="000000"/>
                </a:solidFill>
                <a:latin typeface="Helvetica" pitchFamily="34" charset="0"/>
              </a:rPr>
              <a:t>タモキシフェン</a:t>
            </a:r>
            <a:r>
              <a:rPr lang="en-US" sz="3200" b="1" dirty="0" smtClean="0">
                <a:solidFill>
                  <a:srgbClr val="000000"/>
                </a:solidFill>
                <a:latin typeface="Helvetica" pitchFamily="34" charset="0"/>
              </a:rPr>
              <a:t>: </a:t>
            </a:r>
            <a:br>
              <a:rPr lang="en-US" sz="3200" b="1" dirty="0" smtClean="0">
                <a:solidFill>
                  <a:srgbClr val="000000"/>
                </a:solidFill>
                <a:latin typeface="Helvetica" pitchFamily="34" charset="0"/>
              </a:rPr>
            </a:br>
            <a:r>
              <a:rPr lang="ja-JP" altLang="en-US" sz="3200" b="1" dirty="0" smtClean="0">
                <a:solidFill>
                  <a:srgbClr val="000000"/>
                </a:solidFill>
                <a:latin typeface="Helvetica" pitchFamily="34" charset="0"/>
              </a:rPr>
              <a:t>広範な代謝を必要とするプロドラッグ</a:t>
            </a:r>
            <a:endParaRPr lang="en-US" sz="3200" b="1" dirty="0" smtClean="0">
              <a:solidFill>
                <a:srgbClr val="000000"/>
              </a:solidFill>
              <a:latin typeface="Helvetica" pitchFamily="34" charset="0"/>
            </a:endParaRPr>
          </a:p>
        </p:txBody>
      </p:sp>
      <p:sp>
        <p:nvSpPr>
          <p:cNvPr id="375811" name="Rectangle 3"/>
          <p:cNvSpPr>
            <a:spLocks noChangeArrowheads="1"/>
          </p:cNvSpPr>
          <p:nvPr/>
        </p:nvSpPr>
        <p:spPr bwMode="auto">
          <a:xfrm>
            <a:off x="4270207" y="6248401"/>
            <a:ext cx="4335803" cy="307777"/>
          </a:xfrm>
          <a:prstGeom prst="rect">
            <a:avLst/>
          </a:prstGeom>
          <a:noFill/>
          <a:ln w="9525">
            <a:noFill/>
            <a:miter lim="800000"/>
            <a:headEnd/>
            <a:tailEnd/>
          </a:ln>
        </p:spPr>
        <p:txBody>
          <a:bodyPr wrap="none">
            <a:spAutoFit/>
          </a:bodyPr>
          <a:lstStyle/>
          <a:p>
            <a:pPr algn="ctr" eaLnBrk="0" fontAlgn="base" hangingPunct="0">
              <a:spcBef>
                <a:spcPct val="50000"/>
              </a:spcBef>
              <a:spcAft>
                <a:spcPct val="0"/>
              </a:spcAft>
            </a:pPr>
            <a:r>
              <a:rPr lang="ja-JP" altLang="en-US" sz="1400" dirty="0">
                <a:solidFill>
                  <a:srgbClr val="000000"/>
                </a:solidFill>
              </a:rPr>
              <a:t>出典</a:t>
            </a:r>
            <a:r>
              <a:rPr lang="en-GB" sz="1400" dirty="0" smtClean="0">
                <a:solidFill>
                  <a:srgbClr val="000000"/>
                </a:solidFill>
              </a:rPr>
              <a:t> Goetz, M. P. et al. J </a:t>
            </a:r>
            <a:r>
              <a:rPr lang="en-GB" sz="1400" dirty="0" err="1" smtClean="0">
                <a:solidFill>
                  <a:srgbClr val="000000"/>
                </a:solidFill>
              </a:rPr>
              <a:t>Clin</a:t>
            </a:r>
            <a:r>
              <a:rPr lang="en-GB" sz="1400" dirty="0" smtClean="0">
                <a:solidFill>
                  <a:srgbClr val="000000"/>
                </a:solidFill>
              </a:rPr>
              <a:t> </a:t>
            </a:r>
            <a:r>
              <a:rPr lang="en-GB" sz="1400" dirty="0" err="1" smtClean="0">
                <a:solidFill>
                  <a:srgbClr val="000000"/>
                </a:solidFill>
              </a:rPr>
              <a:t>Oncol</a:t>
            </a:r>
            <a:r>
              <a:rPr lang="en-GB" sz="1400" dirty="0" smtClean="0">
                <a:solidFill>
                  <a:srgbClr val="000000"/>
                </a:solidFill>
              </a:rPr>
              <a:t>; 23:9312-9318 2005</a:t>
            </a:r>
            <a:endParaRPr lang="en-US" sz="1400" dirty="0" smtClean="0">
              <a:solidFill>
                <a:srgbClr val="000000"/>
              </a:solidFill>
            </a:endParaRPr>
          </a:p>
        </p:txBody>
      </p:sp>
      <p:sp>
        <p:nvSpPr>
          <p:cNvPr id="375812" name="Oval 4"/>
          <p:cNvSpPr>
            <a:spLocks noChangeArrowheads="1"/>
          </p:cNvSpPr>
          <p:nvPr/>
        </p:nvSpPr>
        <p:spPr bwMode="auto">
          <a:xfrm>
            <a:off x="1500190" y="1662113"/>
            <a:ext cx="2111375" cy="652462"/>
          </a:xfrm>
          <a:prstGeom prst="ellipse">
            <a:avLst/>
          </a:prstGeom>
          <a:solidFill>
            <a:srgbClr val="00FF00"/>
          </a:solidFill>
          <a:ln w="9525" algn="ctr">
            <a:solidFill>
              <a:schemeClr val="tx1"/>
            </a:solidFill>
            <a:round/>
            <a:headEnd/>
            <a:tailEnd/>
          </a:ln>
        </p:spPr>
        <p:txBody>
          <a:bodyPr wrap="none" anchor="ctr"/>
          <a:lstStyle/>
          <a:p>
            <a:pPr algn="ctr" eaLnBrk="0" fontAlgn="base" hangingPunct="0">
              <a:spcBef>
                <a:spcPct val="0"/>
              </a:spcBef>
              <a:spcAft>
                <a:spcPct val="0"/>
              </a:spcAft>
            </a:pPr>
            <a:r>
              <a:rPr lang="ja-JP" altLang="en-US" sz="2200" b="1" dirty="0" smtClean="0">
                <a:solidFill>
                  <a:srgbClr val="000000"/>
                </a:solidFill>
                <a:latin typeface="Arial" charset="0"/>
              </a:rPr>
              <a:t>タモキシフェン</a:t>
            </a:r>
            <a:endParaRPr lang="en-US" sz="2200" b="1" dirty="0" smtClean="0">
              <a:solidFill>
                <a:srgbClr val="000000"/>
              </a:solidFill>
              <a:latin typeface="Arial" charset="0"/>
            </a:endParaRPr>
          </a:p>
        </p:txBody>
      </p:sp>
      <p:sp>
        <p:nvSpPr>
          <p:cNvPr id="375813" name="Line 5"/>
          <p:cNvSpPr>
            <a:spLocks noChangeShapeType="1"/>
          </p:cNvSpPr>
          <p:nvPr/>
        </p:nvSpPr>
        <p:spPr bwMode="auto">
          <a:xfrm>
            <a:off x="2382839" y="2660650"/>
            <a:ext cx="0" cy="1689100"/>
          </a:xfrm>
          <a:prstGeom prst="line">
            <a:avLst/>
          </a:prstGeom>
          <a:noFill/>
          <a:ln w="254000">
            <a:solidFill>
              <a:schemeClr val="bg2"/>
            </a:solidFill>
            <a:round/>
            <a:headEnd/>
            <a:tailEnd type="triangle" w="sm" len="sm"/>
          </a:ln>
        </p:spPr>
        <p:txBody>
          <a:bodyP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75814" name="Oval 6"/>
          <p:cNvSpPr>
            <a:spLocks noChangeArrowheads="1"/>
          </p:cNvSpPr>
          <p:nvPr/>
        </p:nvSpPr>
        <p:spPr bwMode="auto">
          <a:xfrm>
            <a:off x="1384302" y="4543426"/>
            <a:ext cx="2227263" cy="690563"/>
          </a:xfrm>
          <a:prstGeom prst="ellipse">
            <a:avLst/>
          </a:prstGeom>
          <a:solidFill>
            <a:srgbClr val="FFFF00"/>
          </a:solidFill>
          <a:ln w="9525" algn="ctr">
            <a:solidFill>
              <a:schemeClr val="tx1"/>
            </a:solidFill>
            <a:round/>
            <a:headEnd/>
            <a:tailEnd/>
          </a:ln>
        </p:spPr>
        <p:txBody>
          <a:bodyPr wrap="none" anchor="ctr"/>
          <a:lstStyle/>
          <a:p>
            <a:pPr algn="ctr" eaLnBrk="0" fontAlgn="base" hangingPunct="0">
              <a:spcBef>
                <a:spcPct val="0"/>
              </a:spcBef>
              <a:spcAft>
                <a:spcPct val="0"/>
              </a:spcAft>
            </a:pPr>
            <a:r>
              <a:rPr lang="en-US" altLang="ja-JP" b="1" dirty="0" smtClean="0">
                <a:solidFill>
                  <a:srgbClr val="000000"/>
                </a:solidFill>
                <a:latin typeface="Arial" charset="0"/>
              </a:rPr>
              <a:t>N-</a:t>
            </a:r>
            <a:r>
              <a:rPr lang="ja-JP" altLang="en-US" b="1" dirty="0" smtClean="0">
                <a:solidFill>
                  <a:srgbClr val="000000"/>
                </a:solidFill>
                <a:latin typeface="Arial" charset="0"/>
              </a:rPr>
              <a:t>デスメチル</a:t>
            </a:r>
            <a:endParaRPr lang="en-US" altLang="ja-JP" b="1" dirty="0" smtClean="0">
              <a:solidFill>
                <a:srgbClr val="000000"/>
              </a:solidFill>
              <a:latin typeface="Arial" charset="0"/>
            </a:endParaRPr>
          </a:p>
          <a:p>
            <a:pPr algn="ctr" eaLnBrk="0" fontAlgn="base" hangingPunct="0">
              <a:spcBef>
                <a:spcPct val="0"/>
              </a:spcBef>
              <a:spcAft>
                <a:spcPct val="0"/>
              </a:spcAft>
            </a:pPr>
            <a:r>
              <a:rPr lang="ja-JP" altLang="en-US" b="1" dirty="0" smtClean="0">
                <a:solidFill>
                  <a:srgbClr val="000000"/>
                </a:solidFill>
                <a:latin typeface="Arial" charset="0"/>
              </a:rPr>
              <a:t>タモキシフェン</a:t>
            </a:r>
            <a:endParaRPr lang="en-US" b="1" dirty="0" smtClean="0">
              <a:solidFill>
                <a:srgbClr val="000000"/>
              </a:solidFill>
              <a:latin typeface="Arial" charset="0"/>
            </a:endParaRPr>
          </a:p>
        </p:txBody>
      </p:sp>
      <p:sp>
        <p:nvSpPr>
          <p:cNvPr id="375815" name="Line 7"/>
          <p:cNvSpPr>
            <a:spLocks noChangeShapeType="1"/>
          </p:cNvSpPr>
          <p:nvPr/>
        </p:nvSpPr>
        <p:spPr bwMode="auto">
          <a:xfrm>
            <a:off x="3765551" y="1968500"/>
            <a:ext cx="1766888" cy="0"/>
          </a:xfrm>
          <a:prstGeom prst="line">
            <a:avLst/>
          </a:prstGeom>
          <a:noFill/>
          <a:ln w="50800">
            <a:solidFill>
              <a:schemeClr val="bg1"/>
            </a:solidFill>
            <a:round/>
            <a:headEnd/>
            <a:tailEnd type="triangle" w="med" len="med"/>
          </a:ln>
        </p:spPr>
        <p:txBody>
          <a:bodyP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75816" name="Text Box 8"/>
          <p:cNvSpPr txBox="1">
            <a:spLocks noChangeArrowheads="1"/>
          </p:cNvSpPr>
          <p:nvPr/>
        </p:nvSpPr>
        <p:spPr bwMode="auto">
          <a:xfrm>
            <a:off x="2530700" y="3006726"/>
            <a:ext cx="1398139" cy="400110"/>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pPr>
            <a:r>
              <a:rPr lang="en-US" sz="2000" b="1" dirty="0" smtClean="0">
                <a:solidFill>
                  <a:srgbClr val="000000"/>
                </a:solidFill>
                <a:latin typeface="Arial" charset="0"/>
              </a:rPr>
              <a:t>CYP3A4/5</a:t>
            </a:r>
          </a:p>
        </p:txBody>
      </p:sp>
      <p:sp>
        <p:nvSpPr>
          <p:cNvPr id="375817" name="Text Box 9"/>
          <p:cNvSpPr txBox="1">
            <a:spLocks noChangeArrowheads="1"/>
          </p:cNvSpPr>
          <p:nvPr/>
        </p:nvSpPr>
        <p:spPr bwMode="auto">
          <a:xfrm>
            <a:off x="3990643" y="2046289"/>
            <a:ext cx="1184940" cy="400110"/>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pPr>
            <a:r>
              <a:rPr lang="en-US" sz="2000" b="1" smtClean="0">
                <a:solidFill>
                  <a:srgbClr val="0000FF"/>
                </a:solidFill>
                <a:latin typeface="Arial" charset="0"/>
              </a:rPr>
              <a:t>CYP2D6</a:t>
            </a:r>
          </a:p>
        </p:txBody>
      </p:sp>
      <p:sp>
        <p:nvSpPr>
          <p:cNvPr id="375818" name="Oval 10"/>
          <p:cNvSpPr>
            <a:spLocks noChangeArrowheads="1"/>
          </p:cNvSpPr>
          <p:nvPr/>
        </p:nvSpPr>
        <p:spPr bwMode="auto">
          <a:xfrm>
            <a:off x="5686426" y="1585913"/>
            <a:ext cx="2227263" cy="690562"/>
          </a:xfrm>
          <a:prstGeom prst="ellipse">
            <a:avLst/>
          </a:prstGeom>
          <a:solidFill>
            <a:schemeClr val="accent1"/>
          </a:solidFill>
          <a:ln w="9525" algn="ctr">
            <a:solidFill>
              <a:schemeClr val="tx1"/>
            </a:solidFill>
            <a:round/>
            <a:headEnd/>
            <a:tailEnd/>
          </a:ln>
        </p:spPr>
        <p:txBody>
          <a:bodyPr wrap="none" anchor="ctr"/>
          <a:lstStyle/>
          <a:p>
            <a:pPr algn="ctr" eaLnBrk="0" fontAlgn="base" hangingPunct="0">
              <a:spcBef>
                <a:spcPct val="0"/>
              </a:spcBef>
              <a:spcAft>
                <a:spcPct val="0"/>
              </a:spcAft>
            </a:pPr>
            <a:r>
              <a:rPr lang="en-US" altLang="ja-JP" b="1" dirty="0" smtClean="0">
                <a:solidFill>
                  <a:srgbClr val="000000"/>
                </a:solidFill>
                <a:latin typeface="Arial" charset="0"/>
              </a:rPr>
              <a:t>4-</a:t>
            </a:r>
            <a:r>
              <a:rPr lang="ja-JP" altLang="en-US" b="1" dirty="0" smtClean="0">
                <a:solidFill>
                  <a:srgbClr val="000000"/>
                </a:solidFill>
                <a:latin typeface="Arial" charset="0"/>
              </a:rPr>
              <a:t>ヒドロキシ</a:t>
            </a:r>
            <a:endParaRPr lang="en-US" altLang="ja-JP" b="1" dirty="0" smtClean="0">
              <a:solidFill>
                <a:srgbClr val="000000"/>
              </a:solidFill>
              <a:latin typeface="Arial" charset="0"/>
            </a:endParaRPr>
          </a:p>
          <a:p>
            <a:pPr algn="ctr" eaLnBrk="0" fontAlgn="base" hangingPunct="0">
              <a:spcBef>
                <a:spcPct val="0"/>
              </a:spcBef>
              <a:spcAft>
                <a:spcPct val="0"/>
              </a:spcAft>
            </a:pPr>
            <a:r>
              <a:rPr lang="ja-JP" altLang="en-US" b="1" dirty="0" smtClean="0">
                <a:solidFill>
                  <a:srgbClr val="000000"/>
                </a:solidFill>
                <a:latin typeface="Arial" charset="0"/>
              </a:rPr>
              <a:t>タモキシフェン</a:t>
            </a:r>
            <a:endParaRPr lang="en-US" b="1" dirty="0" smtClean="0">
              <a:solidFill>
                <a:srgbClr val="000000"/>
              </a:solidFill>
              <a:latin typeface="Arial" charset="0"/>
            </a:endParaRPr>
          </a:p>
        </p:txBody>
      </p:sp>
      <p:sp>
        <p:nvSpPr>
          <p:cNvPr id="375819" name="Line 11"/>
          <p:cNvSpPr>
            <a:spLocks noChangeShapeType="1"/>
          </p:cNvSpPr>
          <p:nvPr/>
        </p:nvSpPr>
        <p:spPr bwMode="auto">
          <a:xfrm>
            <a:off x="6799263" y="2852738"/>
            <a:ext cx="0" cy="1651000"/>
          </a:xfrm>
          <a:prstGeom prst="line">
            <a:avLst/>
          </a:prstGeom>
          <a:noFill/>
          <a:ln w="19050">
            <a:solidFill>
              <a:schemeClr val="bg2"/>
            </a:solidFill>
            <a:round/>
            <a:headEnd/>
            <a:tailEnd type="triangle" w="med" len="lg"/>
          </a:ln>
        </p:spPr>
        <p:txBody>
          <a:bodyP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75820" name="Line 12"/>
          <p:cNvSpPr>
            <a:spLocks noChangeShapeType="1"/>
          </p:cNvSpPr>
          <p:nvPr/>
        </p:nvSpPr>
        <p:spPr bwMode="auto">
          <a:xfrm>
            <a:off x="3765551" y="5003800"/>
            <a:ext cx="1766888" cy="0"/>
          </a:xfrm>
          <a:prstGeom prst="line">
            <a:avLst/>
          </a:prstGeom>
          <a:noFill/>
          <a:ln w="127000">
            <a:solidFill>
              <a:schemeClr val="bg1"/>
            </a:solidFill>
            <a:round/>
            <a:headEnd/>
            <a:tailEnd type="triangle" w="med" len="med"/>
          </a:ln>
        </p:spPr>
        <p:txBody>
          <a:bodyP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75821" name="Text Box 13"/>
          <p:cNvSpPr txBox="1">
            <a:spLocks noChangeArrowheads="1"/>
          </p:cNvSpPr>
          <p:nvPr/>
        </p:nvSpPr>
        <p:spPr bwMode="auto">
          <a:xfrm>
            <a:off x="3914443" y="4427538"/>
            <a:ext cx="1184940" cy="400110"/>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pPr>
            <a:r>
              <a:rPr lang="en-US" sz="2000" b="1" smtClean="0">
                <a:solidFill>
                  <a:srgbClr val="0000FF"/>
                </a:solidFill>
                <a:latin typeface="Arial" charset="0"/>
              </a:rPr>
              <a:t>CYP2D6</a:t>
            </a:r>
          </a:p>
        </p:txBody>
      </p:sp>
      <p:sp>
        <p:nvSpPr>
          <p:cNvPr id="375822" name="Oval 14"/>
          <p:cNvSpPr>
            <a:spLocks noChangeArrowheads="1"/>
          </p:cNvSpPr>
          <p:nvPr/>
        </p:nvSpPr>
        <p:spPr bwMode="auto">
          <a:xfrm>
            <a:off x="5686426" y="4581526"/>
            <a:ext cx="2111375" cy="652463"/>
          </a:xfrm>
          <a:prstGeom prst="ellipse">
            <a:avLst/>
          </a:prstGeom>
          <a:solidFill>
            <a:srgbClr val="FFC2AA"/>
          </a:solidFill>
          <a:ln w="9525" algn="ctr">
            <a:solidFill>
              <a:schemeClr val="tx1"/>
            </a:solidFill>
            <a:round/>
            <a:headEnd/>
            <a:tailEnd/>
          </a:ln>
        </p:spPr>
        <p:txBody>
          <a:bodyPr wrap="none" anchor="ctr"/>
          <a:lstStyle/>
          <a:p>
            <a:pPr algn="ctr" eaLnBrk="0" fontAlgn="base" hangingPunct="0">
              <a:spcBef>
                <a:spcPct val="0"/>
              </a:spcBef>
              <a:spcAft>
                <a:spcPct val="0"/>
              </a:spcAft>
            </a:pPr>
            <a:r>
              <a:rPr lang="ja-JP" altLang="en-US" b="1" dirty="0" smtClean="0">
                <a:solidFill>
                  <a:srgbClr val="000000"/>
                </a:solidFill>
                <a:latin typeface="Arial" charset="0"/>
              </a:rPr>
              <a:t>エンドキシフェン</a:t>
            </a:r>
            <a:endParaRPr lang="en-US" b="1" dirty="0" smtClean="0">
              <a:solidFill>
                <a:srgbClr val="000000"/>
              </a:solidFill>
              <a:latin typeface="Arial" charset="0"/>
            </a:endParaRPr>
          </a:p>
        </p:txBody>
      </p:sp>
      <p:sp>
        <p:nvSpPr>
          <p:cNvPr id="375823" name="Text Box 15"/>
          <p:cNvSpPr txBox="1">
            <a:spLocks noChangeArrowheads="1"/>
          </p:cNvSpPr>
          <p:nvPr/>
        </p:nvSpPr>
        <p:spPr bwMode="auto">
          <a:xfrm>
            <a:off x="5372325" y="3659188"/>
            <a:ext cx="1398139" cy="400110"/>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pPr>
            <a:r>
              <a:rPr lang="en-US" sz="2000" b="1" smtClean="0">
                <a:solidFill>
                  <a:srgbClr val="000000"/>
                </a:solidFill>
                <a:latin typeface="Arial" charset="0"/>
              </a:rPr>
              <a:t>CYP3A4/5</a:t>
            </a:r>
          </a:p>
        </p:txBody>
      </p:sp>
      <p:sp>
        <p:nvSpPr>
          <p:cNvPr id="23568" name="Text Box 17"/>
          <p:cNvSpPr txBox="1">
            <a:spLocks noChangeArrowheads="1"/>
          </p:cNvSpPr>
          <p:nvPr/>
        </p:nvSpPr>
        <p:spPr bwMode="auto">
          <a:xfrm>
            <a:off x="2098675" y="5387976"/>
            <a:ext cx="1244600" cy="584775"/>
          </a:xfrm>
          <a:prstGeom prst="rect">
            <a:avLst/>
          </a:prstGeom>
          <a:noFill/>
          <a:ln w="12700" algn="ctr">
            <a:noFill/>
            <a:miter lim="800000"/>
            <a:headEnd/>
            <a:tailEnd/>
          </a:ln>
        </p:spPr>
        <p:txBody>
          <a:bodyPr>
            <a:spAutoFit/>
          </a:bodyPr>
          <a:lstStyle/>
          <a:p>
            <a:pPr eaLnBrk="0" fontAlgn="base" hangingPunct="0">
              <a:spcBef>
                <a:spcPct val="0"/>
              </a:spcBef>
              <a:spcAft>
                <a:spcPct val="0"/>
              </a:spcAft>
            </a:pPr>
            <a:endParaRPr lang="en-US" sz="3200" b="1" smtClean="0">
              <a:solidFill>
                <a:srgbClr val="DDDDDD"/>
              </a:solidFill>
              <a:latin typeface="Arial" charset="0"/>
            </a:endParaRPr>
          </a:p>
        </p:txBody>
      </p:sp>
      <p:sp>
        <p:nvSpPr>
          <p:cNvPr id="375826" name="Text Box 18"/>
          <p:cNvSpPr txBox="1">
            <a:spLocks noChangeArrowheads="1"/>
          </p:cNvSpPr>
          <p:nvPr/>
        </p:nvSpPr>
        <p:spPr bwMode="auto">
          <a:xfrm>
            <a:off x="1614489" y="5195888"/>
            <a:ext cx="1920875" cy="553998"/>
          </a:xfrm>
          <a:prstGeom prst="rect">
            <a:avLst/>
          </a:prstGeom>
          <a:noFill/>
          <a:ln w="12700" algn="ctr">
            <a:noFill/>
            <a:miter lim="800000"/>
            <a:headEnd/>
            <a:tailEnd/>
          </a:ln>
        </p:spPr>
        <p:txBody>
          <a:bodyPr>
            <a:spAutoFit/>
          </a:bodyPr>
          <a:lstStyle/>
          <a:p>
            <a:pPr algn="ctr" eaLnBrk="0" fontAlgn="base" hangingPunct="0">
              <a:spcBef>
                <a:spcPct val="50000"/>
              </a:spcBef>
              <a:spcAft>
                <a:spcPct val="0"/>
              </a:spcAft>
            </a:pPr>
            <a:r>
              <a:rPr lang="ja-JP" altLang="en-US" sz="1200" b="1" dirty="0" smtClean="0">
                <a:solidFill>
                  <a:srgbClr val="000000"/>
                </a:solidFill>
                <a:latin typeface="Arial" charset="0"/>
              </a:rPr>
              <a:t>主要代謝物</a:t>
            </a:r>
            <a:r>
              <a:rPr lang="en-US" sz="1200" b="1" dirty="0" smtClean="0">
                <a:solidFill>
                  <a:srgbClr val="000000"/>
                </a:solidFill>
                <a:latin typeface="Arial" charset="0"/>
              </a:rPr>
              <a:t>-</a:t>
            </a:r>
          </a:p>
          <a:p>
            <a:pPr algn="ctr" eaLnBrk="0" fontAlgn="base" hangingPunct="0">
              <a:spcBef>
                <a:spcPct val="50000"/>
              </a:spcBef>
              <a:spcAft>
                <a:spcPct val="0"/>
              </a:spcAft>
            </a:pPr>
            <a:r>
              <a:rPr lang="ja-JP" altLang="en-US" sz="1200" b="1" dirty="0" smtClean="0">
                <a:solidFill>
                  <a:srgbClr val="000000"/>
                </a:solidFill>
                <a:latin typeface="Arial" charset="0"/>
              </a:rPr>
              <a:t>効力同等</a:t>
            </a:r>
            <a:endParaRPr lang="en-US" sz="1200" b="1" dirty="0" smtClean="0">
              <a:solidFill>
                <a:srgbClr val="000000"/>
              </a:solidFill>
              <a:latin typeface="Arial" charset="0"/>
            </a:endParaRPr>
          </a:p>
        </p:txBody>
      </p:sp>
      <p:sp>
        <p:nvSpPr>
          <p:cNvPr id="23570" name="Text Box 19"/>
          <p:cNvSpPr txBox="1">
            <a:spLocks noChangeArrowheads="1"/>
          </p:cNvSpPr>
          <p:nvPr/>
        </p:nvSpPr>
        <p:spPr bwMode="auto">
          <a:xfrm>
            <a:off x="6300788" y="2622551"/>
            <a:ext cx="1727200" cy="307777"/>
          </a:xfrm>
          <a:prstGeom prst="rect">
            <a:avLst/>
          </a:prstGeom>
          <a:noFill/>
          <a:ln w="12700" algn="ctr">
            <a:noFill/>
            <a:miter lim="800000"/>
            <a:headEnd/>
            <a:tailEnd/>
          </a:ln>
        </p:spPr>
        <p:txBody>
          <a:bodyPr>
            <a:spAutoFit/>
          </a:bodyPr>
          <a:lstStyle/>
          <a:p>
            <a:pPr eaLnBrk="0" fontAlgn="base" hangingPunct="0">
              <a:spcBef>
                <a:spcPct val="50000"/>
              </a:spcBef>
              <a:spcAft>
                <a:spcPct val="0"/>
              </a:spcAft>
            </a:pPr>
            <a:endParaRPr lang="en-US" sz="1400" b="1" smtClean="0">
              <a:solidFill>
                <a:srgbClr val="DDDDDD"/>
              </a:solidFill>
              <a:latin typeface="Arial" charset="0"/>
            </a:endParaRPr>
          </a:p>
        </p:txBody>
      </p:sp>
      <p:sp>
        <p:nvSpPr>
          <p:cNvPr id="375828" name="Text Box 20"/>
          <p:cNvSpPr txBox="1">
            <a:spLocks noChangeArrowheads="1"/>
          </p:cNvSpPr>
          <p:nvPr/>
        </p:nvSpPr>
        <p:spPr bwMode="auto">
          <a:xfrm>
            <a:off x="5686425" y="2314576"/>
            <a:ext cx="2649539" cy="461665"/>
          </a:xfrm>
          <a:prstGeom prst="rect">
            <a:avLst/>
          </a:prstGeom>
          <a:noFill/>
          <a:ln w="12700" algn="ctr">
            <a:noFill/>
            <a:miter lim="800000"/>
            <a:headEnd/>
            <a:tailEnd/>
          </a:ln>
        </p:spPr>
        <p:txBody>
          <a:bodyPr>
            <a:spAutoFit/>
          </a:bodyPr>
          <a:lstStyle/>
          <a:p>
            <a:pPr algn="ctr" eaLnBrk="0" fontAlgn="base" hangingPunct="0">
              <a:spcBef>
                <a:spcPct val="0"/>
              </a:spcBef>
              <a:spcAft>
                <a:spcPct val="0"/>
              </a:spcAft>
            </a:pPr>
            <a:r>
              <a:rPr lang="ja-JP" altLang="en-US" sz="1200" b="1" dirty="0" smtClean="0">
                <a:solidFill>
                  <a:srgbClr val="000000"/>
                </a:solidFill>
                <a:latin typeface="Arial" charset="0"/>
              </a:rPr>
              <a:t>微量代謝物</a:t>
            </a:r>
            <a:r>
              <a:rPr lang="en-US" sz="1200" b="1" dirty="0" smtClean="0">
                <a:solidFill>
                  <a:srgbClr val="000000"/>
                </a:solidFill>
                <a:latin typeface="Arial" charset="0"/>
              </a:rPr>
              <a:t> -</a:t>
            </a:r>
          </a:p>
          <a:p>
            <a:pPr algn="ctr" eaLnBrk="0" fontAlgn="base" hangingPunct="0">
              <a:spcBef>
                <a:spcPct val="0"/>
              </a:spcBef>
              <a:spcAft>
                <a:spcPct val="0"/>
              </a:spcAft>
            </a:pPr>
            <a:r>
              <a:rPr lang="ja-JP" altLang="en-US" sz="1200" b="1" dirty="0" smtClean="0">
                <a:solidFill>
                  <a:srgbClr val="000000"/>
                </a:solidFill>
                <a:latin typeface="Arial" charset="0"/>
              </a:rPr>
              <a:t>効力</a:t>
            </a:r>
            <a:r>
              <a:rPr lang="en-US" altLang="ja-JP" sz="1200" b="1" dirty="0" smtClean="0">
                <a:solidFill>
                  <a:srgbClr val="000000"/>
                </a:solidFill>
                <a:latin typeface="Arial" charset="0"/>
              </a:rPr>
              <a:t>100</a:t>
            </a:r>
            <a:r>
              <a:rPr lang="ja-JP" altLang="en-US" sz="1200" b="1" dirty="0" smtClean="0">
                <a:solidFill>
                  <a:srgbClr val="000000"/>
                </a:solidFill>
                <a:latin typeface="Arial" charset="0"/>
              </a:rPr>
              <a:t>倍</a:t>
            </a:r>
            <a:endParaRPr lang="en-US" sz="1200" b="1" dirty="0" smtClean="0">
              <a:solidFill>
                <a:srgbClr val="000000"/>
              </a:solidFill>
              <a:latin typeface="Arial" charset="0"/>
            </a:endParaRPr>
          </a:p>
        </p:txBody>
      </p:sp>
      <p:sp>
        <p:nvSpPr>
          <p:cNvPr id="375829" name="Rectangle 21"/>
          <p:cNvSpPr>
            <a:spLocks noChangeArrowheads="1"/>
          </p:cNvSpPr>
          <p:nvPr/>
        </p:nvSpPr>
        <p:spPr bwMode="auto">
          <a:xfrm>
            <a:off x="5686425" y="5195889"/>
            <a:ext cx="2341563" cy="461665"/>
          </a:xfrm>
          <a:prstGeom prst="rect">
            <a:avLst/>
          </a:prstGeom>
          <a:noFill/>
          <a:ln w="12700" algn="ctr">
            <a:noFill/>
            <a:miter lim="800000"/>
            <a:headEnd/>
            <a:tailEnd/>
          </a:ln>
        </p:spPr>
        <p:txBody>
          <a:bodyPr>
            <a:spAutoFit/>
          </a:bodyPr>
          <a:lstStyle/>
          <a:p>
            <a:pPr algn="ctr" eaLnBrk="0" fontAlgn="base" hangingPunct="0">
              <a:spcBef>
                <a:spcPct val="0"/>
              </a:spcBef>
              <a:spcAft>
                <a:spcPct val="0"/>
              </a:spcAft>
            </a:pPr>
            <a:r>
              <a:rPr lang="ja-JP" altLang="en-US" sz="1200" b="1" dirty="0" smtClean="0">
                <a:solidFill>
                  <a:srgbClr val="000000"/>
                </a:solidFill>
                <a:latin typeface="Arial" charset="0"/>
              </a:rPr>
              <a:t>中程度の代謝物</a:t>
            </a:r>
            <a:r>
              <a:rPr lang="en-US" sz="1200" b="1" dirty="0" smtClean="0">
                <a:solidFill>
                  <a:srgbClr val="000000"/>
                </a:solidFill>
                <a:latin typeface="Arial" charset="0"/>
              </a:rPr>
              <a:t>-</a:t>
            </a:r>
          </a:p>
          <a:p>
            <a:pPr algn="ctr" eaLnBrk="0" fontAlgn="base" hangingPunct="0">
              <a:spcBef>
                <a:spcPct val="0"/>
              </a:spcBef>
              <a:spcAft>
                <a:spcPct val="0"/>
              </a:spcAft>
            </a:pPr>
            <a:r>
              <a:rPr lang="ja-JP" altLang="en-US" sz="1200" b="1" dirty="0" smtClean="0">
                <a:solidFill>
                  <a:srgbClr val="000000"/>
                </a:solidFill>
                <a:latin typeface="Arial" charset="0"/>
              </a:rPr>
              <a:t>効力</a:t>
            </a:r>
            <a:r>
              <a:rPr lang="en-US" altLang="ja-JP" sz="1200" b="1" dirty="0" smtClean="0">
                <a:solidFill>
                  <a:srgbClr val="000000"/>
                </a:solidFill>
                <a:latin typeface="Arial" charset="0"/>
              </a:rPr>
              <a:t>100</a:t>
            </a:r>
            <a:r>
              <a:rPr lang="ja-JP" altLang="en-US" sz="1200" b="1" dirty="0" smtClean="0">
                <a:solidFill>
                  <a:srgbClr val="000000"/>
                </a:solidFill>
                <a:latin typeface="Arial" charset="0"/>
              </a:rPr>
              <a:t>倍</a:t>
            </a:r>
            <a:endParaRPr lang="en-US" sz="1200" b="1" dirty="0" smtClean="0">
              <a:solidFill>
                <a:srgbClr val="000000"/>
              </a:solidFill>
              <a:latin typeface="Arial" charset="0"/>
            </a:endParaRPr>
          </a:p>
        </p:txBody>
      </p:sp>
      <p:sp>
        <p:nvSpPr>
          <p:cNvPr id="375830" name="Text Box 22"/>
          <p:cNvSpPr txBox="1">
            <a:spLocks noChangeArrowheads="1"/>
          </p:cNvSpPr>
          <p:nvPr/>
        </p:nvSpPr>
        <p:spPr bwMode="auto">
          <a:xfrm>
            <a:off x="1600200" y="5715001"/>
            <a:ext cx="5867400" cy="52322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altLang="ja-JP" sz="1400" b="1" dirty="0" smtClean="0">
                <a:solidFill>
                  <a:srgbClr val="FF0066"/>
                </a:solidFill>
                <a:latin typeface="Helvetica" pitchFamily="34" charset="0"/>
              </a:rPr>
              <a:t>CYP2D6</a:t>
            </a:r>
            <a:r>
              <a:rPr lang="ja-JP" altLang="en-US" sz="1400" b="1" dirty="0" smtClean="0">
                <a:solidFill>
                  <a:srgbClr val="FF0066"/>
                </a:solidFill>
                <a:latin typeface="Helvetica" pitchFamily="34" charset="0"/>
              </a:rPr>
              <a:t>の遺伝的変異とこの酵素をモジュレートする薬剤は、タモキシフェン療法を受けている患者の治療効果に大きな影響を及ぼす</a:t>
            </a:r>
            <a:endParaRPr lang="en-US" sz="1400" b="1" dirty="0" smtClean="0">
              <a:solidFill>
                <a:srgbClr val="FF0066"/>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58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58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58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58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58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58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58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58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58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58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58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58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58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58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58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5830">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5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p:bldP spid="375812" grpId="0" animBg="1"/>
      <p:bldP spid="375813" grpId="0" animBg="1"/>
      <p:bldP spid="375814" grpId="0" animBg="1"/>
      <p:bldP spid="375815" grpId="0" animBg="1"/>
      <p:bldP spid="375816" grpId="0"/>
      <p:bldP spid="375817" grpId="0"/>
      <p:bldP spid="375818" grpId="0" animBg="1"/>
      <p:bldP spid="375819" grpId="0" animBg="1"/>
      <p:bldP spid="375820" grpId="0" animBg="1"/>
      <p:bldP spid="375821" grpId="0"/>
      <p:bldP spid="375822" grpId="0" animBg="1"/>
      <p:bldP spid="375823" grpId="0"/>
      <p:bldP spid="375826" grpId="0"/>
      <p:bldP spid="375828" grpId="0"/>
      <p:bldP spid="37582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ctrTitle" idx="4294967295"/>
          </p:nvPr>
        </p:nvSpPr>
        <p:spPr bwMode="auto">
          <a:xfrm>
            <a:off x="228600" y="152400"/>
            <a:ext cx="8534400" cy="1143000"/>
          </a:xfrm>
          <a:prstGeom prst="rect">
            <a:avLst/>
          </a:prstGeom>
          <a:ln>
            <a:miter lim="800000"/>
            <a:headEnd/>
            <a:tailEnd/>
          </a:ln>
        </p:spPr>
        <p:txBody>
          <a:bodyPr/>
          <a:lstStyle/>
          <a:p>
            <a:pPr algn="ctr">
              <a:lnSpc>
                <a:spcPct val="120000"/>
              </a:lnSpc>
              <a:defRPr/>
            </a:pPr>
            <a:r>
              <a:rPr lang="en-US" altLang="en-US" sz="3600" b="1" dirty="0" smtClean="0">
                <a:solidFill>
                  <a:schemeClr val="bg2"/>
                </a:solidFill>
                <a:latin typeface="Helvetica" pitchFamily="34" charset="0"/>
              </a:rPr>
              <a:t>CYP2D6</a:t>
            </a:r>
            <a:r>
              <a:rPr lang="ja-JP" altLang="en-US" sz="3600" b="1" dirty="0" smtClean="0">
                <a:solidFill>
                  <a:schemeClr val="bg2"/>
                </a:solidFill>
                <a:latin typeface="Helvetica" pitchFamily="34" charset="0"/>
              </a:rPr>
              <a:t>とタモキシフェン</a:t>
            </a:r>
            <a:endParaRPr lang="en-US" altLang="en-US" sz="3600" dirty="0" smtClean="0">
              <a:solidFill>
                <a:srgbClr val="00CCCC"/>
              </a:solidFill>
            </a:endParaRPr>
          </a:p>
        </p:txBody>
      </p:sp>
      <p:sp>
        <p:nvSpPr>
          <p:cNvPr id="24579" name="Line 3"/>
          <p:cNvSpPr>
            <a:spLocks noChangeShapeType="1"/>
          </p:cNvSpPr>
          <p:nvPr/>
        </p:nvSpPr>
        <p:spPr bwMode="auto">
          <a:xfrm>
            <a:off x="228600" y="990600"/>
            <a:ext cx="8534400"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76836" name="Text Box 4"/>
          <p:cNvSpPr txBox="1">
            <a:spLocks noChangeArrowheads="1"/>
          </p:cNvSpPr>
          <p:nvPr/>
        </p:nvSpPr>
        <p:spPr bwMode="auto">
          <a:xfrm>
            <a:off x="762000" y="1295400"/>
            <a:ext cx="7848600" cy="5078313"/>
          </a:xfrm>
          <a:prstGeom prst="rect">
            <a:avLst/>
          </a:prstGeom>
          <a:noFill/>
          <a:ln w="9525">
            <a:noFill/>
            <a:miter lim="800000"/>
            <a:headEnd/>
            <a:tailEnd/>
          </a:ln>
        </p:spPr>
        <p:txBody>
          <a:bodyPr wrap="square">
            <a:spAutoFit/>
          </a:bodyPr>
          <a:lstStyle/>
          <a:p>
            <a:pPr marL="114300" indent="-114300" eaLnBrk="0" fontAlgn="base" hangingPunct="0">
              <a:spcBef>
                <a:spcPct val="0"/>
              </a:spcBef>
              <a:spcAft>
                <a:spcPct val="0"/>
              </a:spcAft>
              <a:buFontTx/>
              <a:buChar char="•"/>
            </a:pPr>
            <a:r>
              <a:rPr lang="en-US" altLang="ja-JP" sz="2400" dirty="0" smtClean="0">
                <a:solidFill>
                  <a:srgbClr val="000000"/>
                </a:solidFill>
                <a:latin typeface="Helvetica" pitchFamily="34" charset="0"/>
              </a:rPr>
              <a:t>CYP2D6</a:t>
            </a:r>
            <a:r>
              <a:rPr lang="ja-JP" altLang="en-US" sz="2400" dirty="0" err="1" smtClean="0">
                <a:solidFill>
                  <a:srgbClr val="000000"/>
                </a:solidFill>
                <a:latin typeface="Helvetica" pitchFamily="34" charset="0"/>
              </a:rPr>
              <a:t>には</a:t>
            </a:r>
            <a:r>
              <a:rPr lang="ja-JP" altLang="en-US" sz="2400" dirty="0" smtClean="0">
                <a:solidFill>
                  <a:srgbClr val="000000"/>
                </a:solidFill>
                <a:latin typeface="Helvetica" pitchFamily="34" charset="0"/>
              </a:rPr>
              <a:t>少なくとも</a:t>
            </a:r>
            <a:r>
              <a:rPr lang="en-US" altLang="ja-JP" sz="2400" dirty="0" smtClean="0">
                <a:solidFill>
                  <a:srgbClr val="000000"/>
                </a:solidFill>
                <a:latin typeface="Helvetica" pitchFamily="34" charset="0"/>
              </a:rPr>
              <a:t>70</a:t>
            </a:r>
            <a:r>
              <a:rPr lang="ja-JP" altLang="en-US" sz="2400" dirty="0">
                <a:solidFill>
                  <a:srgbClr val="000000"/>
                </a:solidFill>
                <a:latin typeface="Helvetica" pitchFamily="34" charset="0"/>
              </a:rPr>
              <a:t>個</a:t>
            </a:r>
            <a:r>
              <a:rPr lang="ja-JP" altLang="en-US" sz="2400" dirty="0" smtClean="0">
                <a:solidFill>
                  <a:srgbClr val="000000"/>
                </a:solidFill>
                <a:latin typeface="Helvetica" pitchFamily="34" charset="0"/>
              </a:rPr>
              <a:t>の対立遺伝子多型がある</a:t>
            </a:r>
            <a:endParaRPr lang="en-US" sz="2400"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en-US" altLang="ja-JP" sz="2400" dirty="0" smtClean="0">
                <a:solidFill>
                  <a:srgbClr val="000000"/>
                </a:solidFill>
                <a:latin typeface="Helvetica" pitchFamily="34" charset="0"/>
              </a:rPr>
              <a:t>CYP2D6</a:t>
            </a:r>
            <a:r>
              <a:rPr lang="ja-JP" altLang="en-US" sz="2400" dirty="0" smtClean="0">
                <a:solidFill>
                  <a:srgbClr val="000000"/>
                </a:solidFill>
                <a:latin typeface="Helvetica" pitchFamily="34" charset="0"/>
              </a:rPr>
              <a:t>の活性低下</a:t>
            </a:r>
            <a:endParaRPr lang="en-US" sz="2400" dirty="0" smtClean="0">
              <a:solidFill>
                <a:srgbClr val="000000"/>
              </a:solidFill>
              <a:latin typeface="Helvetica" pitchFamily="34" charset="0"/>
            </a:endParaRPr>
          </a:p>
          <a:p>
            <a:pPr marL="571500" lvl="1" indent="-114300" eaLnBrk="0" fontAlgn="base" hangingPunct="0">
              <a:spcBef>
                <a:spcPct val="0"/>
              </a:spcBef>
              <a:spcAft>
                <a:spcPct val="0"/>
              </a:spcAft>
            </a:pPr>
            <a:r>
              <a:rPr lang="en-US" sz="2400" dirty="0" smtClean="0">
                <a:solidFill>
                  <a:srgbClr val="000000"/>
                </a:solidFill>
                <a:latin typeface="Helvetica" pitchFamily="34" charset="0"/>
              </a:rPr>
              <a:t>→ </a:t>
            </a:r>
            <a:r>
              <a:rPr lang="ja-JP" altLang="en-US" sz="2400" dirty="0" smtClean="0">
                <a:solidFill>
                  <a:srgbClr val="000000"/>
                </a:solidFill>
                <a:latin typeface="Helvetica" pitchFamily="34" charset="0"/>
              </a:rPr>
              <a:t>タモキシフェン</a:t>
            </a:r>
            <a:r>
              <a:rPr lang="ja-JP" altLang="en-US" sz="2400" dirty="0">
                <a:solidFill>
                  <a:srgbClr val="000000"/>
                </a:solidFill>
                <a:latin typeface="Helvetica" pitchFamily="34" charset="0"/>
              </a:rPr>
              <a:t>の</a:t>
            </a:r>
            <a:r>
              <a:rPr lang="ja-JP" altLang="en-US" sz="2400" dirty="0" smtClean="0">
                <a:solidFill>
                  <a:srgbClr val="000000"/>
                </a:solidFill>
                <a:latin typeface="Helvetica" pitchFamily="34" charset="0"/>
              </a:rPr>
              <a:t>代謝能低下</a:t>
            </a:r>
            <a:r>
              <a:rPr lang="en-US" sz="2400" dirty="0" smtClean="0">
                <a:solidFill>
                  <a:srgbClr val="000000"/>
                </a:solidFill>
                <a:latin typeface="Helvetica" pitchFamily="34" charset="0"/>
              </a:rPr>
              <a:t> </a:t>
            </a:r>
          </a:p>
          <a:p>
            <a:pPr marL="571500" lvl="1" indent="-114300" eaLnBrk="0" fontAlgn="base" hangingPunct="0">
              <a:spcBef>
                <a:spcPct val="0"/>
              </a:spcBef>
              <a:spcAft>
                <a:spcPct val="0"/>
              </a:spcAft>
            </a:pPr>
            <a:r>
              <a:rPr lang="en-US" sz="2400" dirty="0" smtClean="0">
                <a:solidFill>
                  <a:srgbClr val="000000"/>
                </a:solidFill>
                <a:latin typeface="Helvetica" pitchFamily="34" charset="0"/>
              </a:rPr>
              <a:t>→ </a:t>
            </a:r>
            <a:r>
              <a:rPr lang="ja-JP" altLang="en-US" sz="2400" dirty="0" smtClean="0">
                <a:solidFill>
                  <a:srgbClr val="000000"/>
                </a:solidFill>
                <a:latin typeface="Helvetica" pitchFamily="34" charset="0"/>
              </a:rPr>
              <a:t>タモキシフェンへの反応低下</a:t>
            </a:r>
            <a:endParaRPr lang="en-US" sz="2400"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ja-JP" altLang="en-US" sz="2400" dirty="0" smtClean="0">
                <a:solidFill>
                  <a:srgbClr val="000000"/>
                </a:solidFill>
                <a:latin typeface="Helvetica" pitchFamily="34" charset="0"/>
              </a:rPr>
              <a:t>対立遺伝子の分類</a:t>
            </a:r>
            <a:endParaRPr lang="en-US" sz="24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ja-JP" altLang="en-US" sz="2000" dirty="0" smtClean="0">
                <a:solidFill>
                  <a:srgbClr val="FF0066"/>
                </a:solidFill>
                <a:latin typeface="Helvetica" pitchFamily="34" charset="0"/>
              </a:rPr>
              <a:t>低</a:t>
            </a:r>
            <a:r>
              <a:rPr lang="ja-JP" altLang="en-US" sz="2000" dirty="0" smtClean="0">
                <a:solidFill>
                  <a:srgbClr val="000000"/>
                </a:solidFill>
                <a:latin typeface="Helvetica" pitchFamily="34" charset="0"/>
              </a:rPr>
              <a:t>代謝能</a:t>
            </a:r>
            <a:endParaRPr lang="en-US" sz="20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ja-JP" altLang="en-US" sz="2000" dirty="0" smtClean="0">
                <a:solidFill>
                  <a:srgbClr val="FF0066"/>
                </a:solidFill>
                <a:latin typeface="Helvetica" pitchFamily="34" charset="0"/>
              </a:rPr>
              <a:t>中間型</a:t>
            </a:r>
            <a:r>
              <a:rPr lang="ja-JP" altLang="en-US" sz="2000" dirty="0" smtClean="0">
                <a:solidFill>
                  <a:srgbClr val="000000"/>
                </a:solidFill>
                <a:latin typeface="Helvetica" pitchFamily="34" charset="0"/>
              </a:rPr>
              <a:t>代謝能</a:t>
            </a:r>
            <a:endParaRPr lang="en-US" sz="20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ja-JP" altLang="en-US" sz="2000" dirty="0" smtClean="0">
                <a:solidFill>
                  <a:srgbClr val="FF0066"/>
                </a:solidFill>
                <a:latin typeface="Helvetica" pitchFamily="34" charset="0"/>
              </a:rPr>
              <a:t>高</a:t>
            </a:r>
            <a:r>
              <a:rPr lang="ja-JP" altLang="en-US" sz="2000" dirty="0" smtClean="0">
                <a:solidFill>
                  <a:srgbClr val="000000"/>
                </a:solidFill>
                <a:latin typeface="Helvetica" pitchFamily="34" charset="0"/>
              </a:rPr>
              <a:t>代謝</a:t>
            </a:r>
            <a:r>
              <a:rPr lang="ja-JP" altLang="en-US" sz="2000" dirty="0">
                <a:solidFill>
                  <a:srgbClr val="000000"/>
                </a:solidFill>
                <a:latin typeface="Helvetica" pitchFamily="34" charset="0"/>
              </a:rPr>
              <a:t>能</a:t>
            </a:r>
            <a:endParaRPr lang="en-US" sz="20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ja-JP" altLang="en-US" sz="2000" dirty="0" smtClean="0">
                <a:solidFill>
                  <a:srgbClr val="FF0066"/>
                </a:solidFill>
                <a:latin typeface="Helvetica" pitchFamily="34" charset="0"/>
              </a:rPr>
              <a:t>超高速</a:t>
            </a:r>
            <a:r>
              <a:rPr lang="ja-JP" altLang="en-US" sz="2000" dirty="0" smtClean="0">
                <a:solidFill>
                  <a:srgbClr val="000000"/>
                </a:solidFill>
                <a:latin typeface="Helvetica" pitchFamily="34" charset="0"/>
              </a:rPr>
              <a:t>代謝</a:t>
            </a:r>
            <a:r>
              <a:rPr lang="ja-JP" altLang="en-US" sz="2000" dirty="0">
                <a:solidFill>
                  <a:srgbClr val="000000"/>
                </a:solidFill>
                <a:latin typeface="Helvetica" pitchFamily="34" charset="0"/>
              </a:rPr>
              <a:t>能</a:t>
            </a:r>
            <a:endParaRPr lang="en-US" sz="2000"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ja-JP" altLang="en-US" sz="2400" dirty="0" smtClean="0">
                <a:solidFill>
                  <a:srgbClr val="000000"/>
                </a:solidFill>
                <a:latin typeface="Helvetica" pitchFamily="34" charset="0"/>
              </a:rPr>
              <a:t>人種差</a:t>
            </a:r>
            <a:r>
              <a:rPr lang="en-US" sz="2400" dirty="0" smtClean="0">
                <a:solidFill>
                  <a:srgbClr val="000000"/>
                </a:solidFill>
                <a:latin typeface="Helvetica" pitchFamily="34" charset="0"/>
              </a:rPr>
              <a:t> – </a:t>
            </a:r>
          </a:p>
          <a:p>
            <a:pPr marL="571500" lvl="1" indent="-114300" eaLnBrk="0" fontAlgn="base" hangingPunct="0">
              <a:spcBef>
                <a:spcPct val="0"/>
              </a:spcBef>
              <a:spcAft>
                <a:spcPct val="0"/>
              </a:spcAft>
              <a:buFontTx/>
              <a:buChar char="•"/>
            </a:pPr>
            <a:r>
              <a:rPr lang="en-US" sz="2000" dirty="0" smtClean="0">
                <a:solidFill>
                  <a:srgbClr val="0000FF"/>
                </a:solidFill>
                <a:latin typeface="Helvetica" pitchFamily="34" charset="0"/>
              </a:rPr>
              <a:t>CYP2D6*4 – </a:t>
            </a:r>
            <a:r>
              <a:rPr lang="ja-JP" altLang="en-US" sz="2000" dirty="0" smtClean="0">
                <a:solidFill>
                  <a:srgbClr val="0000FF"/>
                </a:solidFill>
                <a:latin typeface="Helvetica" pitchFamily="34" charset="0"/>
              </a:rPr>
              <a:t>低代謝能</a:t>
            </a:r>
            <a:r>
              <a:rPr lang="en-US" sz="2000" dirty="0" smtClean="0">
                <a:solidFill>
                  <a:srgbClr val="0000FF"/>
                </a:solidFill>
                <a:latin typeface="Helvetica" pitchFamily="34" charset="0"/>
              </a:rPr>
              <a:t> </a:t>
            </a:r>
          </a:p>
          <a:p>
            <a:pPr lvl="2" eaLnBrk="0" fontAlgn="base" hangingPunct="0">
              <a:spcBef>
                <a:spcPct val="0"/>
              </a:spcBef>
              <a:spcAft>
                <a:spcPct val="0"/>
              </a:spcAft>
              <a:buFontTx/>
              <a:buChar char="•"/>
            </a:pPr>
            <a:r>
              <a:rPr lang="en-US" sz="2000" dirty="0" smtClean="0">
                <a:solidFill>
                  <a:srgbClr val="000000"/>
                </a:solidFill>
                <a:latin typeface="Helvetica" pitchFamily="34" charset="0"/>
              </a:rPr>
              <a:t>12% - 21% </a:t>
            </a:r>
            <a:r>
              <a:rPr lang="ja-JP" altLang="en-US" sz="2000" dirty="0" smtClean="0">
                <a:solidFill>
                  <a:srgbClr val="000000"/>
                </a:solidFill>
                <a:latin typeface="Helvetica" pitchFamily="34" charset="0"/>
              </a:rPr>
              <a:t>北欧人</a:t>
            </a:r>
            <a:endParaRPr lang="en-US" sz="2000" dirty="0" smtClean="0">
              <a:solidFill>
                <a:srgbClr val="000000"/>
              </a:solidFill>
              <a:latin typeface="Helvetica" pitchFamily="34" charset="0"/>
            </a:endParaRPr>
          </a:p>
          <a:p>
            <a:pPr lvl="2" eaLnBrk="0" fontAlgn="base" hangingPunct="0">
              <a:spcBef>
                <a:spcPct val="0"/>
              </a:spcBef>
              <a:spcAft>
                <a:spcPct val="0"/>
              </a:spcAft>
              <a:buFontTx/>
              <a:buChar char="•"/>
            </a:pPr>
            <a:r>
              <a:rPr lang="en-US" sz="2000" dirty="0" smtClean="0">
                <a:solidFill>
                  <a:srgbClr val="000000"/>
                </a:solidFill>
                <a:latin typeface="Helvetica" pitchFamily="34" charset="0"/>
              </a:rPr>
              <a:t>1% - 2% </a:t>
            </a:r>
            <a:r>
              <a:rPr lang="ja-JP" altLang="en-US" sz="2000" dirty="0" smtClean="0">
                <a:solidFill>
                  <a:srgbClr val="000000"/>
                </a:solidFill>
                <a:latin typeface="Helvetica" pitchFamily="34" charset="0"/>
              </a:rPr>
              <a:t>アジア人とアフリカ黒人</a:t>
            </a:r>
            <a:endParaRPr lang="en-US" sz="20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en-US" sz="2000" dirty="0" smtClean="0">
                <a:solidFill>
                  <a:srgbClr val="0000FF"/>
                </a:solidFill>
                <a:latin typeface="Helvetica" pitchFamily="34" charset="0"/>
              </a:rPr>
              <a:t>CYP2D6*10 – </a:t>
            </a:r>
            <a:r>
              <a:rPr lang="ja-JP" altLang="en-US" sz="2000" dirty="0" smtClean="0">
                <a:solidFill>
                  <a:srgbClr val="0000FF"/>
                </a:solidFill>
                <a:latin typeface="Helvetica" pitchFamily="34" charset="0"/>
              </a:rPr>
              <a:t>中間型代謝能</a:t>
            </a:r>
            <a:endParaRPr lang="en-US" sz="2000" dirty="0" smtClean="0">
              <a:solidFill>
                <a:srgbClr val="0000FF"/>
              </a:solidFill>
              <a:latin typeface="Helvetica" pitchFamily="34" charset="0"/>
            </a:endParaRPr>
          </a:p>
          <a:p>
            <a:pPr lvl="2" eaLnBrk="0" fontAlgn="base" hangingPunct="0">
              <a:spcBef>
                <a:spcPct val="0"/>
              </a:spcBef>
              <a:spcAft>
                <a:spcPct val="0"/>
              </a:spcAft>
              <a:buFontTx/>
              <a:buChar char="•"/>
            </a:pPr>
            <a:r>
              <a:rPr lang="ja-JP" altLang="en-US" sz="2000" dirty="0" smtClean="0">
                <a:solidFill>
                  <a:srgbClr val="000000"/>
                </a:solidFill>
                <a:latin typeface="Helvetica" pitchFamily="34" charset="0"/>
              </a:rPr>
              <a:t>アジア人で最もよくみられる対立遺伝子</a:t>
            </a:r>
            <a:endParaRPr lang="en-US" sz="2000" dirty="0" smtClean="0">
              <a:solidFill>
                <a:srgbClr val="000000"/>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683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68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6836">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76836">
                                            <p:txEl>
                                              <p:pRg st="1" end="1"/>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76836">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76836">
                                            <p:txEl>
                                              <p:pRg st="3" end="3"/>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76836">
                                            <p:txEl>
                                              <p:pRg st="1" end="1"/>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76836">
                                            <p:txEl>
                                              <p:pRg st="2" end="2"/>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37683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683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76836">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6836">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6836">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6836">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6836">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6836">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6836">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6836">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6836">
                                            <p:txEl>
                                              <p:pRg st="13" end="13"/>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683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ctrTitle" idx="4294967295"/>
          </p:nvPr>
        </p:nvSpPr>
        <p:spPr bwMode="auto">
          <a:xfrm>
            <a:off x="381000" y="609600"/>
            <a:ext cx="8153400" cy="1143000"/>
          </a:xfrm>
          <a:prstGeom prst="rect">
            <a:avLst/>
          </a:prstGeom>
          <a:ln>
            <a:miter lim="800000"/>
            <a:headEnd/>
            <a:tailEnd/>
          </a:ln>
        </p:spPr>
        <p:txBody>
          <a:bodyPr/>
          <a:lstStyle/>
          <a:p>
            <a:pPr algn="ctr">
              <a:lnSpc>
                <a:spcPct val="120000"/>
              </a:lnSpc>
              <a:defRPr/>
            </a:pPr>
            <a:r>
              <a:rPr lang="ja-JP" altLang="en-US" sz="3600" b="1" dirty="0" smtClean="0">
                <a:solidFill>
                  <a:schemeClr val="bg2"/>
                </a:solidFill>
                <a:latin typeface="Helvetica" pitchFamily="34" charset="0"/>
              </a:rPr>
              <a:t>タモキシフェン副作用</a:t>
            </a:r>
            <a:endParaRPr lang="en-US" altLang="en-US" sz="3600" dirty="0" smtClean="0">
              <a:solidFill>
                <a:srgbClr val="00CCCC"/>
              </a:solidFill>
            </a:endParaRPr>
          </a:p>
        </p:txBody>
      </p:sp>
      <p:sp>
        <p:nvSpPr>
          <p:cNvPr id="380931" name="Rectangle 3"/>
          <p:cNvSpPr>
            <a:spLocks noGrp="1" noChangeArrowheads="1"/>
          </p:cNvSpPr>
          <p:nvPr>
            <p:ph type="subTitle" idx="4294967295"/>
          </p:nvPr>
        </p:nvSpPr>
        <p:spPr bwMode="auto">
          <a:xfrm>
            <a:off x="2667000" y="2209800"/>
            <a:ext cx="5791200" cy="3200400"/>
          </a:xfrm>
          <a:prstGeom prst="rect">
            <a:avLst/>
          </a:prstGeom>
          <a:noFill/>
          <a:ln>
            <a:miter lim="800000"/>
            <a:headEnd/>
            <a:tailEnd/>
          </a:ln>
        </p:spPr>
        <p:txBody>
          <a:bodyPr/>
          <a:lstStyle/>
          <a:p>
            <a:pPr marL="457200" lvl="1" indent="0">
              <a:buClr>
                <a:schemeClr val="bg2"/>
              </a:buClr>
              <a:buFont typeface="Wingdings" pitchFamily="2" charset="2"/>
              <a:buChar char="§"/>
            </a:pPr>
            <a:r>
              <a:rPr lang="ja-JP" altLang="en-US" sz="2800" b="1" dirty="0" smtClean="0">
                <a:solidFill>
                  <a:schemeClr val="bg2"/>
                </a:solidFill>
                <a:effectLst/>
                <a:latin typeface="Helvetica" pitchFamily="34" charset="0"/>
              </a:rPr>
              <a:t> ほてり</a:t>
            </a:r>
            <a:endParaRPr lang="en-US" altLang="en-US" sz="2800" b="1" dirty="0" smtClean="0">
              <a:solidFill>
                <a:schemeClr val="bg2"/>
              </a:solidFill>
              <a:effectLst/>
              <a:latin typeface="Helvetica" pitchFamily="34" charset="0"/>
            </a:endParaRPr>
          </a:p>
          <a:p>
            <a:pPr marL="457200" lvl="1" indent="0">
              <a:buClr>
                <a:schemeClr val="bg2"/>
              </a:buClr>
              <a:buFont typeface="Wingdings" pitchFamily="2" charset="2"/>
              <a:buChar char="§"/>
            </a:pPr>
            <a:r>
              <a:rPr lang="ja-JP" altLang="en-US" sz="2800" b="1" dirty="0" smtClean="0">
                <a:solidFill>
                  <a:schemeClr val="bg2"/>
                </a:solidFill>
                <a:effectLst/>
                <a:latin typeface="Helvetica" pitchFamily="34" charset="0"/>
              </a:rPr>
              <a:t> 子宮内膜がん</a:t>
            </a:r>
            <a:endParaRPr lang="en-US" altLang="en-US" sz="2800" b="1" dirty="0" smtClean="0">
              <a:solidFill>
                <a:schemeClr val="bg2"/>
              </a:solidFill>
              <a:effectLst/>
              <a:latin typeface="Helvetica" pitchFamily="34" charset="0"/>
            </a:endParaRPr>
          </a:p>
          <a:p>
            <a:pPr marL="457200" lvl="1" indent="0">
              <a:buClr>
                <a:schemeClr val="bg2"/>
              </a:buClr>
              <a:buFont typeface="Wingdings" pitchFamily="2" charset="2"/>
              <a:buChar char="§"/>
            </a:pPr>
            <a:r>
              <a:rPr lang="ja-JP" altLang="en-US" sz="2800" b="1" dirty="0" smtClean="0">
                <a:solidFill>
                  <a:schemeClr val="bg2"/>
                </a:solidFill>
                <a:effectLst/>
                <a:latin typeface="Helvetica" pitchFamily="34" charset="0"/>
              </a:rPr>
              <a:t> 血栓塞栓事象</a:t>
            </a:r>
            <a:endParaRPr lang="en-US" altLang="en-US" sz="2800" b="1" dirty="0" smtClean="0">
              <a:solidFill>
                <a:schemeClr val="bg2"/>
              </a:solidFill>
              <a:effectLst/>
              <a:latin typeface="Helvetica" pitchFamily="34" charset="0"/>
            </a:endParaRPr>
          </a:p>
          <a:p>
            <a:pPr>
              <a:buClr>
                <a:schemeClr val="bg2"/>
              </a:buClr>
              <a:buFont typeface="Wingdings" pitchFamily="2" charset="2"/>
              <a:buChar char="§"/>
            </a:pPr>
            <a:endParaRPr lang="en-US" altLang="en-US" sz="2800" b="1" dirty="0" smtClean="0">
              <a:solidFill>
                <a:schemeClr val="bg2"/>
              </a:solidFill>
              <a:effectLst/>
              <a:latin typeface="Helvetica" pitchFamily="34" charset="0"/>
            </a:endParaRPr>
          </a:p>
          <a:p>
            <a:pPr>
              <a:buClr>
                <a:schemeClr val="bg2"/>
              </a:buClr>
              <a:buFont typeface="Wingdings" pitchFamily="2" charset="2"/>
              <a:buChar char="§"/>
            </a:pPr>
            <a:endParaRPr lang="en-US" altLang="en-US" sz="2800" b="1" dirty="0" smtClean="0">
              <a:solidFill>
                <a:schemeClr val="bg2"/>
              </a:solidFill>
              <a:effectLst/>
              <a:latin typeface="Helvetica" pitchFamily="34" charset="0"/>
            </a:endParaRPr>
          </a:p>
        </p:txBody>
      </p:sp>
      <p:sp>
        <p:nvSpPr>
          <p:cNvPr id="25604" name="Line 4"/>
          <p:cNvSpPr>
            <a:spLocks noChangeShapeType="1"/>
          </p:cNvSpPr>
          <p:nvPr/>
        </p:nvSpPr>
        <p:spPr bwMode="auto">
          <a:xfrm>
            <a:off x="304800" y="16764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0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09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E1007EE-FC3C-4BEE-B732-08880EA6211A}" type="slidenum">
              <a:rPr lang="en-US" smtClean="0">
                <a:solidFill>
                  <a:srgbClr val="000000">
                    <a:lumMod val="65000"/>
                    <a:lumOff val="35000"/>
                  </a:srgbClr>
                </a:solidFill>
              </a:rPr>
              <a:pPr/>
              <a:t>4</a:t>
            </a:fld>
            <a:endParaRPr lang="en-US">
              <a:solidFill>
                <a:srgbClr val="000000">
                  <a:lumMod val="65000"/>
                  <a:lumOff val="35000"/>
                </a:srgbClr>
              </a:solidFill>
            </a:endParaRPr>
          </a:p>
        </p:txBody>
      </p:sp>
      <p:sp>
        <p:nvSpPr>
          <p:cNvPr id="4" name="Rectangle 3"/>
          <p:cNvSpPr/>
          <p:nvPr/>
        </p:nvSpPr>
        <p:spPr>
          <a:xfrm>
            <a:off x="3468413" y="898635"/>
            <a:ext cx="5218387" cy="37240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0" fontAlgn="base" hangingPunct="0">
              <a:spcBef>
                <a:spcPct val="0"/>
              </a:spcBef>
              <a:spcAft>
                <a:spcPct val="0"/>
              </a:spcAft>
            </a:pPr>
            <a:r>
              <a:rPr lang="ja-JP" altLang="en-US" sz="3200" b="1" i="1" dirty="0">
                <a:solidFill>
                  <a:srgbClr val="000000">
                    <a:lumMod val="65000"/>
                    <a:lumOff val="35000"/>
                  </a:srgbClr>
                </a:solidFill>
              </a:rPr>
              <a:t>生存不可能であった患者の死因</a:t>
            </a:r>
            <a:r>
              <a:rPr lang="ja-JP" altLang="en-US" sz="3200" b="1" i="1" dirty="0" smtClean="0">
                <a:solidFill>
                  <a:srgbClr val="000000">
                    <a:lumMod val="65000"/>
                    <a:lumOff val="35000"/>
                  </a:srgbClr>
                </a:solidFill>
              </a:rPr>
              <a:t>を究明し、臓器の状態を注意深く観察し、そこから得た知識を疾患の予防や治療に生かすことは、</a:t>
            </a:r>
            <a:r>
              <a:rPr lang="ja-JP" altLang="en-US" sz="3200" b="1" i="1" dirty="0">
                <a:solidFill>
                  <a:srgbClr val="000000">
                    <a:lumMod val="65000"/>
                    <a:lumOff val="35000"/>
                  </a:srgbClr>
                </a:solidFill>
              </a:rPr>
              <a:t>医師</a:t>
            </a:r>
            <a:r>
              <a:rPr lang="ja-JP" altLang="en-US" sz="3200" b="1" i="1" dirty="0" smtClean="0">
                <a:solidFill>
                  <a:srgbClr val="000000">
                    <a:lumMod val="65000"/>
                    <a:lumOff val="35000"/>
                  </a:srgbClr>
                </a:solidFill>
              </a:rPr>
              <a:t>の究極の目的である。</a:t>
            </a:r>
            <a:endParaRPr lang="en-US" sz="3200" b="1" i="1" dirty="0" smtClean="0">
              <a:solidFill>
                <a:srgbClr val="000000">
                  <a:lumMod val="65000"/>
                  <a:lumOff val="35000"/>
                </a:srgbClr>
              </a:solidFill>
            </a:endParaRPr>
          </a:p>
          <a:p>
            <a:pPr eaLnBrk="0" fontAlgn="base" hangingPunct="0">
              <a:spcBef>
                <a:spcPts val="1200"/>
              </a:spcBef>
              <a:spcAft>
                <a:spcPct val="0"/>
              </a:spcAft>
            </a:pPr>
            <a:r>
              <a:rPr lang="en-US" sz="2000" i="1" dirty="0" smtClean="0">
                <a:solidFill>
                  <a:srgbClr val="5C5D54">
                    <a:lumMod val="75000"/>
                  </a:srgbClr>
                </a:solidFill>
              </a:rPr>
              <a:t>—</a:t>
            </a:r>
            <a:r>
              <a:rPr lang="ja-JP" altLang="en-US" sz="2000" i="1" dirty="0" smtClean="0">
                <a:solidFill>
                  <a:srgbClr val="5C5D54">
                    <a:lumMod val="75000"/>
                  </a:srgbClr>
                </a:solidFill>
              </a:rPr>
              <a:t>オスラー卿（</a:t>
            </a:r>
            <a:r>
              <a:rPr lang="en-US" sz="2000" i="1" dirty="0" smtClean="0">
                <a:solidFill>
                  <a:srgbClr val="5C5D54">
                    <a:lumMod val="75000"/>
                  </a:srgbClr>
                </a:solidFill>
              </a:rPr>
              <a:t>Sir William Osler</a:t>
            </a:r>
            <a:r>
              <a:rPr lang="ja-JP" altLang="en-US" sz="2000" i="1" dirty="0" smtClean="0">
                <a:solidFill>
                  <a:srgbClr val="5C5D54">
                    <a:lumMod val="75000"/>
                  </a:srgbClr>
                </a:solidFill>
              </a:rPr>
              <a:t>）</a:t>
            </a:r>
            <a:r>
              <a:rPr lang="en-US" sz="2000" i="1" dirty="0" smtClean="0">
                <a:solidFill>
                  <a:srgbClr val="5C5D54">
                    <a:lumMod val="75000"/>
                  </a:srgbClr>
                </a:solidFill>
              </a:rPr>
              <a:t>(1849–1919)</a:t>
            </a:r>
            <a:r>
              <a:rPr lang="en-US" i="1" dirty="0" smtClean="0">
                <a:solidFill>
                  <a:srgbClr val="5C5D54">
                    <a:lumMod val="75000"/>
                  </a:srgbClr>
                </a:solidFill>
              </a:rPr>
              <a:t/>
            </a:r>
            <a:br>
              <a:rPr lang="en-US" i="1" dirty="0" smtClean="0">
                <a:solidFill>
                  <a:srgbClr val="5C5D54">
                    <a:lumMod val="75000"/>
                  </a:srgbClr>
                </a:solidFill>
              </a:rPr>
            </a:br>
            <a:r>
              <a:rPr lang="ja-JP" altLang="en-US" sz="1400" i="1" dirty="0" smtClean="0">
                <a:solidFill>
                  <a:srgbClr val="5C5D54">
                    <a:lumMod val="75000"/>
                  </a:srgbClr>
                </a:solidFill>
              </a:rPr>
              <a:t>卒業論文</a:t>
            </a:r>
            <a:r>
              <a:rPr lang="en-US" sz="1400" i="1" dirty="0" smtClean="0">
                <a:solidFill>
                  <a:srgbClr val="5C5D54">
                    <a:lumMod val="75000"/>
                  </a:srgbClr>
                </a:solidFill>
              </a:rPr>
              <a:t> “Pathologic Anatomy”</a:t>
            </a:r>
            <a:r>
              <a:rPr lang="ja-JP" altLang="en-US" sz="1400" i="1" dirty="0" smtClean="0">
                <a:solidFill>
                  <a:srgbClr val="5C5D54">
                    <a:lumMod val="75000"/>
                  </a:srgbClr>
                </a:solidFill>
              </a:rPr>
              <a:t>より抜粋</a:t>
            </a:r>
            <a:endParaRPr lang="en-US" dirty="0">
              <a:solidFill>
                <a:srgbClr val="5C5D54">
                  <a:lumMod val="75000"/>
                </a:srgbClr>
              </a:solidFill>
            </a:endParaRPr>
          </a:p>
        </p:txBody>
      </p:sp>
      <p:pic>
        <p:nvPicPr>
          <p:cNvPr id="479234" name="Picture 2" descr="http://www.collectionscanada.gc.ca/obj/030002/f1/nlc012024-v6.jpg"/>
          <p:cNvPicPr>
            <a:picLocks noChangeAspect="1" noChangeArrowheads="1"/>
          </p:cNvPicPr>
          <p:nvPr/>
        </p:nvPicPr>
        <p:blipFill>
          <a:blip r:embed="rId3" cstate="screen"/>
          <a:srcRect/>
          <a:stretch>
            <a:fillRect/>
          </a:stretch>
        </p:blipFill>
        <p:spPr bwMode="auto">
          <a:xfrm>
            <a:off x="488732" y="1856064"/>
            <a:ext cx="2727435" cy="340552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ctrTitle" idx="4294967295"/>
          </p:nvPr>
        </p:nvSpPr>
        <p:spPr bwMode="auto">
          <a:xfrm>
            <a:off x="457200" y="381000"/>
            <a:ext cx="8001000" cy="1143000"/>
          </a:xfrm>
          <a:prstGeom prst="rect">
            <a:avLst/>
          </a:prstGeom>
          <a:ln>
            <a:miter lim="800000"/>
            <a:headEnd/>
            <a:tailEnd/>
          </a:ln>
        </p:spPr>
        <p:txBody>
          <a:bodyPr/>
          <a:lstStyle/>
          <a:p>
            <a:pPr algn="ctr">
              <a:lnSpc>
                <a:spcPct val="120000"/>
              </a:lnSpc>
              <a:defRPr/>
            </a:pPr>
            <a:r>
              <a:rPr lang="ja-JP" altLang="en-US" sz="2800" b="1" dirty="0" smtClean="0">
                <a:solidFill>
                  <a:schemeClr val="bg2"/>
                </a:solidFill>
                <a:latin typeface="Helvetica" pitchFamily="34" charset="0"/>
              </a:rPr>
              <a:t>タモキシフェンの副作用と</a:t>
            </a:r>
            <a:r>
              <a:rPr lang="en-US" altLang="ja-JP" sz="2800" b="1" dirty="0" smtClean="0">
                <a:solidFill>
                  <a:schemeClr val="bg2"/>
                </a:solidFill>
                <a:latin typeface="Helvetica" pitchFamily="34" charset="0"/>
              </a:rPr>
              <a:t/>
            </a:r>
            <a:br>
              <a:rPr lang="en-US" altLang="ja-JP" sz="2800" b="1" dirty="0" smtClean="0">
                <a:solidFill>
                  <a:schemeClr val="bg2"/>
                </a:solidFill>
                <a:latin typeface="Helvetica" pitchFamily="34" charset="0"/>
              </a:rPr>
            </a:br>
            <a:r>
              <a:rPr lang="ja-JP" altLang="en-US" sz="2800" b="1" dirty="0" smtClean="0">
                <a:solidFill>
                  <a:schemeClr val="bg2"/>
                </a:solidFill>
                <a:latin typeface="Helvetica" pitchFamily="34" charset="0"/>
              </a:rPr>
              <a:t>抗うつ剤による治療</a:t>
            </a:r>
            <a:endParaRPr lang="en-US" altLang="en-US" sz="2800" dirty="0" smtClean="0">
              <a:solidFill>
                <a:srgbClr val="00CCCC"/>
              </a:solidFill>
            </a:endParaRPr>
          </a:p>
        </p:txBody>
      </p:sp>
      <p:sp>
        <p:nvSpPr>
          <p:cNvPr id="29699" name="Line 3"/>
          <p:cNvSpPr>
            <a:spLocks noChangeShapeType="1"/>
          </p:cNvSpPr>
          <p:nvPr/>
        </p:nvSpPr>
        <p:spPr bwMode="auto">
          <a:xfrm>
            <a:off x="304800" y="15240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77860" name="Text Box 4"/>
          <p:cNvSpPr txBox="1">
            <a:spLocks noChangeArrowheads="1"/>
          </p:cNvSpPr>
          <p:nvPr/>
        </p:nvSpPr>
        <p:spPr bwMode="auto">
          <a:xfrm>
            <a:off x="533400" y="1654175"/>
            <a:ext cx="8229600" cy="5262979"/>
          </a:xfrm>
          <a:prstGeom prst="rect">
            <a:avLst/>
          </a:prstGeom>
          <a:noFill/>
          <a:ln w="9525">
            <a:noFill/>
            <a:miter lim="800000"/>
            <a:headEnd/>
            <a:tailEnd/>
          </a:ln>
        </p:spPr>
        <p:txBody>
          <a:bodyPr wrap="square">
            <a:spAutoFit/>
          </a:bodyPr>
          <a:lstStyle/>
          <a:p>
            <a:pPr marL="114300" indent="-114300" eaLnBrk="0" fontAlgn="base" hangingPunct="0">
              <a:spcBef>
                <a:spcPct val="0"/>
              </a:spcBef>
              <a:spcAft>
                <a:spcPct val="0"/>
              </a:spcAft>
              <a:buFontTx/>
              <a:buChar char="•"/>
            </a:pPr>
            <a:r>
              <a:rPr lang="ja-JP" altLang="en-US" sz="2400" dirty="0" smtClean="0">
                <a:solidFill>
                  <a:srgbClr val="000000"/>
                </a:solidFill>
                <a:latin typeface="Helvetica" pitchFamily="34" charset="0"/>
              </a:rPr>
              <a:t>ほてりはもっともよくみられる副作用</a:t>
            </a:r>
            <a:endParaRPr lang="en-US" sz="2400"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ja-JP" altLang="en-US" sz="2400" dirty="0" smtClean="0">
                <a:solidFill>
                  <a:srgbClr val="000000"/>
                </a:solidFill>
                <a:latin typeface="Helvetica" pitchFamily="34" charset="0"/>
              </a:rPr>
              <a:t>抗</a:t>
            </a:r>
            <a:r>
              <a:rPr lang="ja-JP" altLang="en-US" sz="2400" dirty="0">
                <a:solidFill>
                  <a:srgbClr val="000000"/>
                </a:solidFill>
                <a:latin typeface="Helvetica" pitchFamily="34" charset="0"/>
              </a:rPr>
              <a:t>うつ</a:t>
            </a:r>
            <a:r>
              <a:rPr lang="ja-JP" altLang="en-US" sz="2400" dirty="0" smtClean="0">
                <a:solidFill>
                  <a:srgbClr val="000000"/>
                </a:solidFill>
                <a:latin typeface="Helvetica" pitchFamily="34" charset="0"/>
              </a:rPr>
              <a:t>剤による治療</a:t>
            </a:r>
            <a:r>
              <a:rPr lang="en-US" sz="2400" dirty="0" smtClean="0">
                <a:solidFill>
                  <a:srgbClr val="000000"/>
                </a:solidFill>
                <a:latin typeface="Helvetica" pitchFamily="34" charset="0"/>
              </a:rPr>
              <a:t>: </a:t>
            </a:r>
          </a:p>
          <a:p>
            <a:pPr marL="571500" lvl="1" indent="-114300" eaLnBrk="0" fontAlgn="base" hangingPunct="0">
              <a:spcBef>
                <a:spcPct val="0"/>
              </a:spcBef>
              <a:spcAft>
                <a:spcPct val="0"/>
              </a:spcAft>
              <a:buFontTx/>
              <a:buChar char="•"/>
            </a:pPr>
            <a:r>
              <a:rPr lang="en-US" altLang="ja-JP" sz="2400" dirty="0" smtClean="0">
                <a:solidFill>
                  <a:srgbClr val="000000"/>
                </a:solidFill>
                <a:latin typeface="Helvetica" pitchFamily="34" charset="0"/>
              </a:rPr>
              <a:t>SSRI</a:t>
            </a:r>
            <a:r>
              <a:rPr lang="en-US" sz="2400" dirty="0" smtClean="0">
                <a:solidFill>
                  <a:srgbClr val="000000"/>
                </a:solidFill>
                <a:latin typeface="Helvetica" pitchFamily="34" charset="0"/>
              </a:rPr>
              <a:t>(</a:t>
            </a:r>
            <a:r>
              <a:rPr lang="ja-JP" altLang="en-US" sz="2400" dirty="0" smtClean="0">
                <a:solidFill>
                  <a:srgbClr val="000000"/>
                </a:solidFill>
                <a:latin typeface="Helvetica" pitchFamily="34" charset="0"/>
              </a:rPr>
              <a:t>選択的セロトニン再取り込み阻害薬</a:t>
            </a:r>
            <a:r>
              <a:rPr lang="en-US" sz="2400" dirty="0" smtClean="0">
                <a:solidFill>
                  <a:srgbClr val="000000"/>
                </a:solidFill>
                <a:latin typeface="Helvetica" pitchFamily="34" charset="0"/>
              </a:rPr>
              <a:t>)</a:t>
            </a:r>
          </a:p>
          <a:p>
            <a:pPr marL="571500" lvl="1" indent="-114300" eaLnBrk="0" fontAlgn="base" hangingPunct="0">
              <a:spcBef>
                <a:spcPct val="0"/>
              </a:spcBef>
              <a:spcAft>
                <a:spcPct val="0"/>
              </a:spcAft>
              <a:buFontTx/>
              <a:buChar char="•"/>
            </a:pPr>
            <a:r>
              <a:rPr lang="en-US" altLang="ja-JP" sz="2400" dirty="0" smtClean="0">
                <a:solidFill>
                  <a:srgbClr val="000000"/>
                </a:solidFill>
                <a:latin typeface="Helvetica" pitchFamily="34" charset="0"/>
              </a:rPr>
              <a:t>CYP2D6</a:t>
            </a:r>
            <a:r>
              <a:rPr lang="ja-JP" altLang="en-US" sz="2400" dirty="0" smtClean="0">
                <a:solidFill>
                  <a:srgbClr val="000000"/>
                </a:solidFill>
                <a:latin typeface="Helvetica" pitchFamily="34" charset="0"/>
              </a:rPr>
              <a:t>活性を阻害</a:t>
            </a:r>
            <a:endParaRPr lang="en-US" sz="24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ja-JP" altLang="en-US" sz="2400" dirty="0" smtClean="0">
                <a:solidFill>
                  <a:srgbClr val="000000"/>
                </a:solidFill>
                <a:latin typeface="Helvetica" pitchFamily="34" charset="0"/>
              </a:rPr>
              <a:t>強力阻害剤（</a:t>
            </a:r>
            <a:r>
              <a:rPr lang="ja-JP" altLang="en-US" sz="2400" dirty="0">
                <a:solidFill>
                  <a:srgbClr val="000000"/>
                </a:solidFill>
                <a:latin typeface="Helvetica" pitchFamily="34" charset="0"/>
              </a:rPr>
              <a:t>パロキセチン、フルオキセチン</a:t>
            </a:r>
            <a:r>
              <a:rPr lang="ja-JP" altLang="en-US" sz="2400" dirty="0" smtClean="0">
                <a:solidFill>
                  <a:srgbClr val="000000"/>
                </a:solidFill>
                <a:latin typeface="Helvetica" pitchFamily="34" charset="0"/>
              </a:rPr>
              <a:t>）によるエンドキシフェンレベルの抑制</a:t>
            </a:r>
            <a:endParaRPr lang="en-US" sz="24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ja-JP" altLang="en-US" sz="2400" dirty="0" smtClean="0">
                <a:solidFill>
                  <a:srgbClr val="000000"/>
                </a:solidFill>
                <a:latin typeface="Helvetica" pitchFamily="34" charset="0"/>
              </a:rPr>
              <a:t>作用の弱い阻害剤（ベンラファキシン）の効果はほとんどなし</a:t>
            </a:r>
            <a:endParaRPr lang="en-US" sz="2400"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ja-JP" altLang="en-US" sz="2400" dirty="0" smtClean="0">
                <a:solidFill>
                  <a:srgbClr val="000000"/>
                </a:solidFill>
                <a:latin typeface="Helvetica" pitchFamily="34" charset="0"/>
              </a:rPr>
              <a:t>代謝能が低下した患者</a:t>
            </a:r>
            <a:endParaRPr lang="en-US" sz="24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ja-JP" altLang="en-US" sz="2400" dirty="0" smtClean="0">
                <a:solidFill>
                  <a:srgbClr val="000000"/>
                </a:solidFill>
                <a:latin typeface="Helvetica" pitchFamily="34" charset="0"/>
              </a:rPr>
              <a:t>再発までの時間短縮</a:t>
            </a:r>
            <a:endParaRPr lang="en-US" sz="2400" dirty="0" smtClean="0">
              <a:solidFill>
                <a:srgbClr val="000000"/>
              </a:solidFill>
              <a:latin typeface="Helvetica" pitchFamily="34" charset="0"/>
            </a:endParaRPr>
          </a:p>
          <a:p>
            <a:pPr marL="571500" lvl="1" indent="-114300" eaLnBrk="0" fontAlgn="base" hangingPunct="0">
              <a:spcBef>
                <a:spcPct val="0"/>
              </a:spcBef>
              <a:spcAft>
                <a:spcPct val="0"/>
              </a:spcAft>
              <a:buFontTx/>
              <a:buChar char="•"/>
            </a:pPr>
            <a:r>
              <a:rPr lang="ja-JP" altLang="en-US" sz="2400" dirty="0" smtClean="0">
                <a:solidFill>
                  <a:srgbClr val="000000"/>
                </a:solidFill>
                <a:latin typeface="Helvetica" pitchFamily="34" charset="0"/>
              </a:rPr>
              <a:t>無再発生存率低下</a:t>
            </a:r>
            <a:endParaRPr lang="en-US" sz="2400"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ja-JP" altLang="en-US" sz="2400" dirty="0" smtClean="0">
                <a:solidFill>
                  <a:srgbClr val="FF0066"/>
                </a:solidFill>
                <a:latin typeface="Helvetica" pitchFamily="34" charset="0"/>
              </a:rPr>
              <a:t>特定の</a:t>
            </a:r>
            <a:r>
              <a:rPr lang="en-US" sz="2400" dirty="0" smtClean="0">
                <a:solidFill>
                  <a:srgbClr val="000000"/>
                </a:solidFill>
                <a:latin typeface="Helvetica" pitchFamily="34" charset="0"/>
              </a:rPr>
              <a:t> </a:t>
            </a:r>
            <a:r>
              <a:rPr lang="en-US" altLang="ja-JP" sz="2400" dirty="0" smtClean="0">
                <a:solidFill>
                  <a:srgbClr val="FF0066"/>
                </a:solidFill>
                <a:latin typeface="Helvetica" pitchFamily="34" charset="0"/>
              </a:rPr>
              <a:t>SSRI</a:t>
            </a:r>
            <a:r>
              <a:rPr lang="ja-JP" altLang="en-US" sz="2400" dirty="0" smtClean="0">
                <a:solidFill>
                  <a:srgbClr val="FF0066"/>
                </a:solidFill>
                <a:latin typeface="Helvetica" pitchFamily="34" charset="0"/>
              </a:rPr>
              <a:t>などの</a:t>
            </a:r>
            <a:r>
              <a:rPr lang="en-US" altLang="ja-JP" sz="2400" dirty="0" smtClean="0">
                <a:solidFill>
                  <a:srgbClr val="FF0066"/>
                </a:solidFill>
                <a:latin typeface="Helvetica" pitchFamily="34" charset="0"/>
              </a:rPr>
              <a:t>CYP2D6</a:t>
            </a:r>
            <a:r>
              <a:rPr lang="ja-JP" altLang="en-US" sz="2400" dirty="0" smtClean="0">
                <a:solidFill>
                  <a:srgbClr val="FF0066"/>
                </a:solidFill>
                <a:latin typeface="Helvetica" pitchFamily="34" charset="0"/>
              </a:rPr>
              <a:t>の強力阻害剤はタモキシフェン療法中の患者には禁忌である</a:t>
            </a:r>
            <a:endParaRPr lang="en-US" sz="2400" dirty="0" smtClean="0">
              <a:solidFill>
                <a:srgbClr val="000000"/>
              </a:solidFill>
              <a:latin typeface="Helvetica" pitchFamily="34" charset="0"/>
            </a:endParaRPr>
          </a:p>
          <a:p>
            <a:pPr marL="114300" indent="-114300" eaLnBrk="0" fontAlgn="base" hangingPunct="0">
              <a:spcBef>
                <a:spcPct val="0"/>
              </a:spcBef>
              <a:spcAft>
                <a:spcPct val="0"/>
              </a:spcAft>
            </a:pPr>
            <a:endParaRPr lang="en-US" sz="2400" dirty="0" smtClean="0">
              <a:solidFill>
                <a:srgbClr val="000000"/>
              </a:solidFill>
              <a:latin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8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7860">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77860">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377860">
                                            <p:txEl>
                                              <p:pRg st="4" end="4"/>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377860">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77860">
                                            <p:txEl>
                                              <p:pRg st="6" end="6"/>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77860">
                                            <p:txEl>
                                              <p:pRg st="7" end="7"/>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77860">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778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ctrTitle" idx="4294967295"/>
          </p:nvPr>
        </p:nvSpPr>
        <p:spPr bwMode="auto">
          <a:xfrm>
            <a:off x="533400" y="304800"/>
            <a:ext cx="8001000" cy="1143000"/>
          </a:xfrm>
          <a:prstGeom prst="rect">
            <a:avLst/>
          </a:prstGeom>
          <a:ln>
            <a:miter lim="800000"/>
            <a:headEnd/>
            <a:tailEnd/>
          </a:ln>
        </p:spPr>
        <p:txBody>
          <a:bodyPr/>
          <a:lstStyle/>
          <a:p>
            <a:pPr algn="ctr">
              <a:lnSpc>
                <a:spcPct val="120000"/>
              </a:lnSpc>
              <a:defRPr/>
            </a:pPr>
            <a:r>
              <a:rPr lang="en-US" altLang="en-US" sz="3600" b="1" dirty="0" smtClean="0">
                <a:solidFill>
                  <a:schemeClr val="bg2"/>
                </a:solidFill>
                <a:latin typeface="Helvetica" pitchFamily="34" charset="0"/>
              </a:rPr>
              <a:t>CYP2D6</a:t>
            </a:r>
            <a:r>
              <a:rPr lang="ja-JP" altLang="en-US" sz="3600" b="1" dirty="0" smtClean="0">
                <a:solidFill>
                  <a:schemeClr val="bg2"/>
                </a:solidFill>
                <a:latin typeface="Helvetica" pitchFamily="34" charset="0"/>
              </a:rPr>
              <a:t>低代謝能患者</a:t>
            </a:r>
            <a:endParaRPr lang="en-US" altLang="en-US" sz="3600" dirty="0" smtClean="0">
              <a:solidFill>
                <a:srgbClr val="00CCCC"/>
              </a:solidFill>
            </a:endParaRPr>
          </a:p>
        </p:txBody>
      </p:sp>
      <p:sp>
        <p:nvSpPr>
          <p:cNvPr id="30723" name="Line 3"/>
          <p:cNvSpPr>
            <a:spLocks noChangeShapeType="1"/>
          </p:cNvSpPr>
          <p:nvPr/>
        </p:nvSpPr>
        <p:spPr bwMode="auto">
          <a:xfrm>
            <a:off x="228600" y="1066800"/>
            <a:ext cx="8253413" cy="0"/>
          </a:xfrm>
          <a:prstGeom prst="line">
            <a:avLst/>
          </a:prstGeom>
          <a:noFill/>
          <a:ln w="50800">
            <a:solidFill>
              <a:srgbClr val="33CCCC"/>
            </a:solidFill>
            <a:round/>
            <a:headEnd/>
            <a:tailEnd/>
          </a:ln>
        </p:spPr>
        <p:txBody>
          <a:bodyPr wrap="none" anchor="ctr"/>
          <a:lstStyle/>
          <a:p>
            <a:pPr eaLnBrk="0" fontAlgn="base" hangingPunct="0">
              <a:spcBef>
                <a:spcPct val="0"/>
              </a:spcBef>
              <a:spcAft>
                <a:spcPct val="0"/>
              </a:spcAft>
            </a:pPr>
            <a:endParaRPr lang="en-US" sz="1200" smtClean="0">
              <a:solidFill>
                <a:srgbClr val="DDDDDD"/>
              </a:solidFill>
              <a:latin typeface="Helvetica" pitchFamily="34" charset="0"/>
            </a:endParaRPr>
          </a:p>
        </p:txBody>
      </p:sp>
      <p:sp>
        <p:nvSpPr>
          <p:cNvPr id="378884" name="Text Box 4"/>
          <p:cNvSpPr txBox="1">
            <a:spLocks noChangeArrowheads="1"/>
          </p:cNvSpPr>
          <p:nvPr/>
        </p:nvSpPr>
        <p:spPr bwMode="auto">
          <a:xfrm>
            <a:off x="762000" y="1219200"/>
            <a:ext cx="7467600" cy="2677656"/>
          </a:xfrm>
          <a:prstGeom prst="rect">
            <a:avLst/>
          </a:prstGeom>
          <a:noFill/>
          <a:ln w="9525">
            <a:noFill/>
            <a:miter lim="800000"/>
            <a:headEnd/>
            <a:tailEnd/>
          </a:ln>
        </p:spPr>
        <p:txBody>
          <a:bodyPr>
            <a:spAutoFit/>
          </a:bodyPr>
          <a:lstStyle/>
          <a:p>
            <a:pPr marL="114300" indent="-114300" eaLnBrk="0" fontAlgn="base" hangingPunct="0">
              <a:spcBef>
                <a:spcPct val="0"/>
              </a:spcBef>
              <a:spcAft>
                <a:spcPct val="0"/>
              </a:spcAft>
            </a:pPr>
            <a:endParaRPr lang="en-US" sz="2400" dirty="0" smtClean="0">
              <a:solidFill>
                <a:srgbClr val="000000"/>
              </a:solidFill>
              <a:latin typeface="Helvetica" pitchFamily="34" charset="0"/>
            </a:endParaRPr>
          </a:p>
          <a:p>
            <a:pPr marL="114300" indent="-114300" eaLnBrk="0" fontAlgn="base" hangingPunct="0">
              <a:spcBef>
                <a:spcPct val="0"/>
              </a:spcBef>
              <a:spcAft>
                <a:spcPct val="0"/>
              </a:spcAft>
              <a:buFontTx/>
              <a:buChar char="•"/>
            </a:pPr>
            <a:r>
              <a:rPr lang="ja-JP" altLang="en-US" sz="2400" b="1" dirty="0" smtClean="0">
                <a:solidFill>
                  <a:srgbClr val="FF0000"/>
                </a:solidFill>
                <a:latin typeface="Helvetica" pitchFamily="34" charset="0"/>
              </a:rPr>
              <a:t>乳がんと診断された患者はタモキシフェンの代替薬（アロマターゼ阻害薬など）による治療を実施する必要がある</a:t>
            </a:r>
            <a:endParaRPr lang="en-US" sz="2400" b="1" dirty="0" smtClean="0">
              <a:solidFill>
                <a:srgbClr val="FF0000"/>
              </a:solidFill>
              <a:latin typeface="Helvetica" pitchFamily="34" charset="0"/>
            </a:endParaRPr>
          </a:p>
          <a:p>
            <a:pPr marL="114300" indent="-114300" eaLnBrk="0" fontAlgn="base" hangingPunct="0">
              <a:spcBef>
                <a:spcPct val="0"/>
              </a:spcBef>
              <a:spcAft>
                <a:spcPct val="0"/>
              </a:spcAft>
            </a:pPr>
            <a:endParaRPr lang="en-US" sz="2400" b="1" dirty="0" smtClean="0">
              <a:solidFill>
                <a:srgbClr val="FF0066"/>
              </a:solidFill>
              <a:latin typeface="Helvetica" pitchFamily="34" charset="0"/>
            </a:endParaRPr>
          </a:p>
          <a:p>
            <a:pPr marL="114300" indent="-114300" eaLnBrk="0" fontAlgn="base" hangingPunct="0">
              <a:spcBef>
                <a:spcPct val="0"/>
              </a:spcBef>
              <a:spcAft>
                <a:spcPct val="0"/>
              </a:spcAft>
              <a:buFontTx/>
              <a:buChar char="•"/>
            </a:pPr>
            <a:r>
              <a:rPr lang="ja-JP" altLang="en-US" sz="2400" b="1" dirty="0" smtClean="0">
                <a:solidFill>
                  <a:schemeClr val="bg2"/>
                </a:solidFill>
                <a:latin typeface="Helvetica" pitchFamily="34" charset="0"/>
              </a:rPr>
              <a:t>乳がんの予防には、タモキシフェンの代替薬としてラロキシフェンが有効である</a:t>
            </a:r>
            <a:endParaRPr lang="en-US" sz="2000" b="1" dirty="0" smtClean="0">
              <a:solidFill>
                <a:schemeClr val="bg2"/>
              </a:solidFill>
              <a:latin typeface="Helvetica" pitchFamily="34" charset="0"/>
            </a:endParaRPr>
          </a:p>
        </p:txBody>
      </p:sp>
      <p:sp>
        <p:nvSpPr>
          <p:cNvPr id="5" name="Rectangle 4"/>
          <p:cNvSpPr/>
          <p:nvPr/>
        </p:nvSpPr>
        <p:spPr>
          <a:xfrm>
            <a:off x="1524000" y="4343400"/>
            <a:ext cx="6477000" cy="1477328"/>
          </a:xfrm>
          <a:prstGeom prst="rect">
            <a:avLst/>
          </a:prstGeom>
        </p:spPr>
        <p:txBody>
          <a:bodyPr wrap="square">
            <a:spAutoFit/>
          </a:bodyPr>
          <a:lstStyle/>
          <a:p>
            <a:pPr>
              <a:defRPr/>
            </a:pPr>
            <a:r>
              <a:rPr lang="ja-JP" altLang="en-US" b="1" u="sng" dirty="0" smtClean="0">
                <a:solidFill>
                  <a:schemeClr val="bg2"/>
                </a:solidFill>
                <a:latin typeface="Helvetica" pitchFamily="34" charset="0"/>
              </a:rPr>
              <a:t>推奨図書</a:t>
            </a:r>
            <a:r>
              <a:rPr lang="en-US" altLang="en-US" b="1" dirty="0" smtClean="0">
                <a:solidFill>
                  <a:schemeClr val="bg2"/>
                </a:solidFill>
                <a:latin typeface="Helvetica" pitchFamily="34" charset="0"/>
              </a:rPr>
              <a:t>:  </a:t>
            </a:r>
          </a:p>
          <a:p>
            <a:pPr>
              <a:defRPr/>
            </a:pPr>
            <a:r>
              <a:rPr lang="en-US" altLang="en-US" b="1" dirty="0" err="1" smtClean="0">
                <a:solidFill>
                  <a:schemeClr val="bg2"/>
                </a:solidFill>
                <a:latin typeface="Helvetica" pitchFamily="34" charset="0"/>
              </a:rPr>
              <a:t>Snozek</a:t>
            </a:r>
            <a:r>
              <a:rPr lang="en-US" altLang="en-US" b="1" dirty="0" smtClean="0">
                <a:solidFill>
                  <a:schemeClr val="bg2"/>
                </a:solidFill>
                <a:latin typeface="Helvetica" pitchFamily="34" charset="0"/>
              </a:rPr>
              <a:t> CLH, </a:t>
            </a:r>
            <a:r>
              <a:rPr lang="en-US" altLang="en-US" b="1" dirty="0" err="1" smtClean="0">
                <a:solidFill>
                  <a:schemeClr val="bg2"/>
                </a:solidFill>
                <a:latin typeface="Helvetica" pitchFamily="34" charset="0"/>
              </a:rPr>
              <a:t>O’Kane</a:t>
            </a:r>
            <a:r>
              <a:rPr lang="en-US" altLang="en-US" b="1" dirty="0" smtClean="0">
                <a:solidFill>
                  <a:schemeClr val="bg2"/>
                </a:solidFill>
                <a:latin typeface="Helvetica" pitchFamily="34" charset="0"/>
              </a:rPr>
              <a:t> DJ, and Algeciras-</a:t>
            </a:r>
            <a:r>
              <a:rPr lang="en-US" altLang="en-US" b="1" dirty="0" err="1" smtClean="0">
                <a:solidFill>
                  <a:schemeClr val="bg2"/>
                </a:solidFill>
                <a:latin typeface="Helvetica" pitchFamily="34" charset="0"/>
              </a:rPr>
              <a:t>Schimnich</a:t>
            </a:r>
            <a:r>
              <a:rPr lang="en-US" altLang="en-US" b="1" dirty="0" smtClean="0">
                <a:solidFill>
                  <a:schemeClr val="bg2"/>
                </a:solidFill>
                <a:latin typeface="Helvetica" pitchFamily="34" charset="0"/>
              </a:rPr>
              <a:t> A.: </a:t>
            </a:r>
            <a:r>
              <a:rPr lang="en-US" altLang="en-US" b="1" dirty="0" err="1" smtClean="0">
                <a:solidFill>
                  <a:schemeClr val="bg2"/>
                </a:solidFill>
                <a:latin typeface="Helvetica" pitchFamily="34" charset="0"/>
              </a:rPr>
              <a:t>Pharmacogenetics</a:t>
            </a:r>
            <a:r>
              <a:rPr lang="en-US" altLang="en-US" b="1" dirty="0" smtClean="0">
                <a:solidFill>
                  <a:schemeClr val="bg2"/>
                </a:solidFill>
                <a:latin typeface="Helvetica" pitchFamily="34" charset="0"/>
              </a:rPr>
              <a:t> of Solid Tumors: Directed Therapy in </a:t>
            </a:r>
            <a:r>
              <a:rPr lang="en-US" altLang="en-US" b="1" dirty="0" err="1" smtClean="0">
                <a:solidFill>
                  <a:schemeClr val="bg2"/>
                </a:solidFill>
                <a:latin typeface="Helvetica" pitchFamily="34" charset="0"/>
              </a:rPr>
              <a:t>reat</a:t>
            </a:r>
            <a:r>
              <a:rPr lang="en-US" altLang="en-US" b="1" dirty="0" smtClean="0">
                <a:solidFill>
                  <a:schemeClr val="bg2"/>
                </a:solidFill>
                <a:latin typeface="Helvetica" pitchFamily="34" charset="0"/>
              </a:rPr>
              <a:t>, Lung, and Colorectal Cancer. </a:t>
            </a:r>
            <a:r>
              <a:rPr lang="en-US" altLang="en-US" b="1" i="1" dirty="0" smtClean="0">
                <a:solidFill>
                  <a:schemeClr val="bg2"/>
                </a:solidFill>
                <a:latin typeface="Helvetica" pitchFamily="34" charset="0"/>
              </a:rPr>
              <a:t>J Mol </a:t>
            </a:r>
            <a:r>
              <a:rPr lang="en-US" altLang="en-US" b="1" i="1" dirty="0" err="1" smtClean="0">
                <a:solidFill>
                  <a:schemeClr val="bg2"/>
                </a:solidFill>
                <a:latin typeface="Helvetica" pitchFamily="34" charset="0"/>
              </a:rPr>
              <a:t>Diagn</a:t>
            </a:r>
            <a:r>
              <a:rPr lang="en-US" altLang="en-US" b="1" dirty="0" smtClean="0">
                <a:solidFill>
                  <a:schemeClr val="bg2"/>
                </a:solidFill>
                <a:latin typeface="Helvetica" pitchFamily="34" charset="0"/>
              </a:rPr>
              <a:t> 2009, 11:381-389, DOI: 10.2353/jmoldx.2009.090003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88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88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1"/>
            <a:ext cx="8229600" cy="5232202"/>
          </a:xfrm>
          <a:prstGeom prst="rect">
            <a:avLst/>
          </a:prstGeom>
          <a:noFill/>
        </p:spPr>
        <p:txBody>
          <a:bodyPr wrap="square" rtlCol="0">
            <a:spAutoFit/>
          </a:bodyPr>
          <a:lstStyle/>
          <a:p>
            <a:pPr algn="ctr"/>
            <a:r>
              <a:rPr lang="ja-JP" altLang="en-US" sz="3600" b="1" dirty="0" smtClean="0">
                <a:solidFill>
                  <a:prstClr val="black"/>
                </a:solidFill>
              </a:rPr>
              <a:t>臨床診断のためのゲノムシーケンシング</a:t>
            </a:r>
            <a:endParaRPr lang="en-US" sz="3600" b="1" dirty="0" smtClean="0">
              <a:solidFill>
                <a:prstClr val="black"/>
              </a:solidFill>
            </a:endParaRPr>
          </a:p>
          <a:p>
            <a:pPr algn="ctr"/>
            <a:endParaRPr lang="en-US" sz="3200" b="1" dirty="0" smtClean="0">
              <a:solidFill>
                <a:prstClr val="black"/>
              </a:solidFill>
            </a:endParaRPr>
          </a:p>
          <a:p>
            <a:pPr algn="ctr"/>
            <a:endParaRPr lang="en-US" sz="3200" b="1" dirty="0" smtClean="0">
              <a:solidFill>
                <a:prstClr val="black"/>
              </a:solidFill>
            </a:endParaRPr>
          </a:p>
          <a:p>
            <a:r>
              <a:rPr lang="en-US" altLang="ja-JP" sz="3600" b="1" dirty="0" smtClean="0">
                <a:solidFill>
                  <a:prstClr val="black"/>
                </a:solidFill>
              </a:rPr>
              <a:t>DVA</a:t>
            </a:r>
            <a:r>
              <a:rPr lang="ja-JP" altLang="en-US" sz="3600" b="1" dirty="0" smtClean="0">
                <a:solidFill>
                  <a:prstClr val="black"/>
                </a:solidFill>
              </a:rPr>
              <a:t>シーケンシング</a:t>
            </a:r>
            <a:r>
              <a:rPr lang="ja-JP" altLang="en-US" sz="3600" b="1" dirty="0">
                <a:solidFill>
                  <a:prstClr val="black"/>
                </a:solidFill>
              </a:rPr>
              <a:t>の歴史において、</a:t>
            </a:r>
            <a:r>
              <a:rPr lang="en-US" altLang="ja-JP" sz="3600" b="1" dirty="0">
                <a:solidFill>
                  <a:prstClr val="black"/>
                </a:solidFill>
              </a:rPr>
              <a:t>2005</a:t>
            </a:r>
            <a:r>
              <a:rPr lang="ja-JP" altLang="en-US" sz="3600" b="1" dirty="0">
                <a:solidFill>
                  <a:prstClr val="black"/>
                </a:solidFill>
              </a:rPr>
              <a:t>年に登場したハイスループット次世代シーケンシング（</a:t>
            </a:r>
            <a:r>
              <a:rPr lang="en-US" altLang="ja-JP" sz="3600" b="1" dirty="0">
                <a:solidFill>
                  <a:prstClr val="black"/>
                </a:solidFill>
              </a:rPr>
              <a:t> NGS </a:t>
            </a:r>
            <a:r>
              <a:rPr lang="ja-JP" altLang="en-US" sz="3600" b="1" dirty="0">
                <a:solidFill>
                  <a:prstClr val="black"/>
                </a:solidFill>
              </a:rPr>
              <a:t>）の導入は</a:t>
            </a:r>
            <a:r>
              <a:rPr lang="ja-JP" altLang="en-US" sz="3600" b="1" dirty="0" smtClean="0">
                <a:solidFill>
                  <a:prstClr val="black"/>
                </a:solidFill>
              </a:rPr>
              <a:t>大きな</a:t>
            </a:r>
            <a:r>
              <a:rPr lang="ja-JP" altLang="en-US" sz="3600" b="1" u="sng" dirty="0">
                <a:solidFill>
                  <a:prstClr val="black"/>
                </a:solidFill>
              </a:rPr>
              <a:t>変革</a:t>
            </a:r>
            <a:r>
              <a:rPr lang="ja-JP" altLang="en-US" sz="3600" b="1" dirty="0" smtClean="0">
                <a:solidFill>
                  <a:prstClr val="black"/>
                </a:solidFill>
              </a:rPr>
              <a:t>を</a:t>
            </a:r>
            <a:r>
              <a:rPr lang="ja-JP" altLang="en-US" sz="3600" b="1" dirty="0">
                <a:solidFill>
                  <a:prstClr val="black"/>
                </a:solidFill>
              </a:rPr>
              <a:t>もたらした。</a:t>
            </a:r>
            <a:endParaRPr lang="en-US" altLang="ja-JP" sz="3600" b="1" dirty="0">
              <a:solidFill>
                <a:prstClr val="black"/>
              </a:solidFill>
            </a:endParaRPr>
          </a:p>
          <a:p>
            <a:endParaRPr lang="en-US" sz="3600" b="1" dirty="0" smtClean="0">
              <a:solidFill>
                <a:prstClr val="black"/>
              </a:solidFill>
            </a:endParaRPr>
          </a:p>
          <a:p>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381000" y="12954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Jones.eps"/>
          <p:cNvPicPr>
            <a:picLocks noChangeAspect="1"/>
          </p:cNvPicPr>
          <p:nvPr/>
        </p:nvPicPr>
        <p:blipFill rotWithShape="1">
          <a:blip r:embed="rId3" cstate="print"/>
          <a:srcRect l="8928" t="10162" r="8704" b="66180"/>
          <a:stretch/>
        </p:blipFill>
        <p:spPr>
          <a:xfrm>
            <a:off x="854076" y="1600200"/>
            <a:ext cx="3497263" cy="1338262"/>
          </a:xfrm>
          <a:prstGeom prst="rect">
            <a:avLst/>
          </a:prstGeom>
          <a:solidFill>
            <a:schemeClr val="bg1"/>
          </a:solidFill>
          <a:ln w="6350" cmpd="sng">
            <a:solidFill>
              <a:schemeClr val="tx1"/>
            </a:solidFill>
          </a:ln>
          <a:effectLst/>
        </p:spPr>
      </p:pic>
      <p:pic>
        <p:nvPicPr>
          <p:cNvPr id="8" name="Picture 7" descr="Welch.eps"/>
          <p:cNvPicPr>
            <a:picLocks noChangeAspect="1"/>
          </p:cNvPicPr>
          <p:nvPr/>
        </p:nvPicPr>
        <p:blipFill rotWithShape="1">
          <a:blip r:embed="rId4" cstate="print"/>
          <a:srcRect l="7800" t="19843" r="9573" b="57360"/>
          <a:stretch/>
        </p:blipFill>
        <p:spPr>
          <a:xfrm>
            <a:off x="854076" y="3111501"/>
            <a:ext cx="3497263" cy="1249363"/>
          </a:xfrm>
          <a:prstGeom prst="rect">
            <a:avLst/>
          </a:prstGeom>
          <a:solidFill>
            <a:schemeClr val="bg1"/>
          </a:solidFill>
          <a:ln w="6350" cmpd="sng">
            <a:solidFill>
              <a:schemeClr val="tx1"/>
            </a:solidFill>
          </a:ln>
          <a:effectLst/>
        </p:spPr>
      </p:pic>
      <p:pic>
        <p:nvPicPr>
          <p:cNvPr id="9" name="Picture 8" descr="Lifton.eps"/>
          <p:cNvPicPr>
            <a:picLocks noChangeAspect="1"/>
          </p:cNvPicPr>
          <p:nvPr/>
        </p:nvPicPr>
        <p:blipFill rotWithShape="1">
          <a:blip r:embed="rId5" cstate="print"/>
          <a:srcRect l="4267" t="7976" r="17270" b="75309"/>
          <a:stretch/>
        </p:blipFill>
        <p:spPr>
          <a:xfrm>
            <a:off x="4691063" y="2963863"/>
            <a:ext cx="3497263" cy="963612"/>
          </a:xfrm>
          <a:prstGeom prst="rect">
            <a:avLst/>
          </a:prstGeom>
          <a:solidFill>
            <a:schemeClr val="bg1"/>
          </a:solidFill>
          <a:ln w="6350" cmpd="sng">
            <a:solidFill>
              <a:schemeClr val="tx1"/>
            </a:solidFill>
          </a:ln>
          <a:effectLst/>
        </p:spPr>
      </p:pic>
      <p:pic>
        <p:nvPicPr>
          <p:cNvPr id="10" name="Picture 9" descr="Mardis.eps"/>
          <p:cNvPicPr>
            <a:picLocks noChangeAspect="1"/>
          </p:cNvPicPr>
          <p:nvPr/>
        </p:nvPicPr>
        <p:blipFill rotWithShape="1">
          <a:blip r:embed="rId6" cstate="print"/>
          <a:srcRect l="7021" t="14968" r="18732" b="65620"/>
          <a:stretch/>
        </p:blipFill>
        <p:spPr>
          <a:xfrm>
            <a:off x="4691063" y="1590676"/>
            <a:ext cx="3486151" cy="1179513"/>
          </a:xfrm>
          <a:prstGeom prst="rect">
            <a:avLst/>
          </a:prstGeom>
          <a:solidFill>
            <a:schemeClr val="bg1"/>
          </a:solidFill>
          <a:ln w="6350" cmpd="sng">
            <a:solidFill>
              <a:schemeClr val="tx1"/>
            </a:solidFill>
          </a:ln>
          <a:effectLst/>
        </p:spPr>
      </p:pic>
      <p:pic>
        <p:nvPicPr>
          <p:cNvPr id="11" name="Picture 10" descr="Worthey.eps"/>
          <p:cNvPicPr>
            <a:picLocks noChangeAspect="1"/>
          </p:cNvPicPr>
          <p:nvPr/>
        </p:nvPicPr>
        <p:blipFill rotWithShape="1">
          <a:blip r:embed="rId7" cstate="print"/>
          <a:srcRect l="6998" t="11396" r="7109" b="68773"/>
          <a:stretch/>
        </p:blipFill>
        <p:spPr>
          <a:xfrm>
            <a:off x="4724401" y="4038601"/>
            <a:ext cx="3503612" cy="1122363"/>
          </a:xfrm>
          <a:prstGeom prst="rect">
            <a:avLst/>
          </a:prstGeom>
          <a:solidFill>
            <a:schemeClr val="bg1"/>
          </a:solidFill>
          <a:ln w="6350" cmpd="sng">
            <a:solidFill>
              <a:schemeClr val="tx1"/>
            </a:solidFill>
          </a:ln>
          <a:effectLst/>
        </p:spPr>
      </p:pic>
      <p:pic>
        <p:nvPicPr>
          <p:cNvPr id="13" name="Picture 12" descr="Screen shot 2011-05-18 at 7.06.23 PM.png"/>
          <p:cNvPicPr>
            <a:picLocks noChangeAspect="1"/>
          </p:cNvPicPr>
          <p:nvPr/>
        </p:nvPicPr>
        <p:blipFill>
          <a:blip r:embed="rId8" cstate="print"/>
          <a:stretch>
            <a:fillRect/>
          </a:stretch>
        </p:blipFill>
        <p:spPr>
          <a:xfrm>
            <a:off x="4691064" y="5435601"/>
            <a:ext cx="3538537" cy="900113"/>
          </a:xfrm>
          <a:prstGeom prst="rect">
            <a:avLst/>
          </a:prstGeom>
          <a:solidFill>
            <a:schemeClr val="bg1"/>
          </a:solidFill>
          <a:ln w="6350" cmpd="sng">
            <a:solidFill>
              <a:schemeClr val="tx1"/>
            </a:solidFill>
          </a:ln>
          <a:effectLst/>
        </p:spPr>
      </p:pic>
      <p:sp>
        <p:nvSpPr>
          <p:cNvPr id="4104" name="Title 14"/>
          <p:cNvSpPr>
            <a:spLocks noGrp="1"/>
          </p:cNvSpPr>
          <p:nvPr>
            <p:ph type="title"/>
          </p:nvPr>
        </p:nvSpPr>
        <p:spPr>
          <a:xfrm>
            <a:off x="450851" y="228600"/>
            <a:ext cx="8229600" cy="1143000"/>
          </a:xfrm>
        </p:spPr>
        <p:txBody>
          <a:bodyPr>
            <a:normAutofit/>
          </a:bodyPr>
          <a:lstStyle/>
          <a:p>
            <a:r>
              <a:rPr lang="ja-JP" altLang="en-US" dirty="0" smtClean="0"/>
              <a:t>近くの病院で</a:t>
            </a:r>
            <a:r>
              <a:rPr lang="en-US" altLang="ja-JP" dirty="0" smtClean="0"/>
              <a:t>…</a:t>
            </a:r>
            <a:endParaRPr lang="en-US" dirty="0" smtClean="0"/>
          </a:p>
        </p:txBody>
      </p:sp>
      <p:pic>
        <p:nvPicPr>
          <p:cNvPr id="16"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58839" y="4575176"/>
            <a:ext cx="3484563" cy="121126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テキスト ボックス 1"/>
          <p:cNvSpPr txBox="1"/>
          <p:nvPr/>
        </p:nvSpPr>
        <p:spPr>
          <a:xfrm>
            <a:off x="858839" y="1828800"/>
            <a:ext cx="3484563" cy="461665"/>
          </a:xfrm>
          <a:prstGeom prst="rect">
            <a:avLst/>
          </a:prstGeom>
          <a:solidFill>
            <a:schemeClr val="bg1"/>
          </a:solidFill>
        </p:spPr>
        <p:txBody>
          <a:bodyPr wrap="square" rtlCol="0">
            <a:spAutoFit/>
          </a:bodyPr>
          <a:lstStyle/>
          <a:p>
            <a:r>
              <a:rPr kumimoji="1" lang="ja-JP" altLang="en-US" sz="1200" b="1" dirty="0" smtClean="0"/>
              <a:t>標的キナーゼ阻害剤に選択的に反応した</a:t>
            </a:r>
            <a:endParaRPr kumimoji="1" lang="en-US" altLang="ja-JP" sz="1200" b="1" dirty="0" smtClean="0"/>
          </a:p>
          <a:p>
            <a:r>
              <a:rPr kumimoji="1" lang="ja-JP" altLang="en-US" sz="1200" b="1" dirty="0" smtClean="0"/>
              <a:t>腺がんの進展</a:t>
            </a:r>
            <a:endParaRPr kumimoji="1" lang="ja-JP" altLang="en-US" sz="1200" b="1" dirty="0"/>
          </a:p>
        </p:txBody>
      </p:sp>
      <p:sp>
        <p:nvSpPr>
          <p:cNvPr id="3" name="テキスト ボックス 2"/>
          <p:cNvSpPr txBox="1"/>
          <p:nvPr/>
        </p:nvSpPr>
        <p:spPr>
          <a:xfrm>
            <a:off x="858839" y="3111501"/>
            <a:ext cx="3484563" cy="461665"/>
          </a:xfrm>
          <a:prstGeom prst="rect">
            <a:avLst/>
          </a:prstGeom>
          <a:solidFill>
            <a:schemeClr val="bg1"/>
          </a:solidFill>
        </p:spPr>
        <p:txBody>
          <a:bodyPr wrap="square" rtlCol="0">
            <a:spAutoFit/>
          </a:bodyPr>
          <a:lstStyle/>
          <a:p>
            <a:r>
              <a:rPr kumimoji="1" lang="ja-JP" altLang="en-US" sz="1200" b="1" dirty="0" smtClean="0"/>
              <a:t>隠れた融合発がん遺伝子の診断のための</a:t>
            </a:r>
            <a:endParaRPr kumimoji="1" lang="en-US" altLang="ja-JP" sz="1200" b="1" dirty="0" smtClean="0"/>
          </a:p>
          <a:p>
            <a:r>
              <a:rPr kumimoji="1" lang="ja-JP" altLang="en-US" sz="1200" b="1" dirty="0" smtClean="0"/>
              <a:t>全ゲノム</a:t>
            </a:r>
            <a:r>
              <a:rPr kumimoji="1" lang="ja-JP" altLang="en-US" sz="1200" b="1" dirty="0"/>
              <a:t>シーケンシング</a:t>
            </a:r>
          </a:p>
        </p:txBody>
      </p:sp>
      <p:sp>
        <p:nvSpPr>
          <p:cNvPr id="4" name="テキスト ボックス 3"/>
          <p:cNvSpPr txBox="1"/>
          <p:nvPr/>
        </p:nvSpPr>
        <p:spPr>
          <a:xfrm>
            <a:off x="858839" y="4601072"/>
            <a:ext cx="3408361" cy="368687"/>
          </a:xfrm>
          <a:prstGeom prst="rect">
            <a:avLst/>
          </a:prstGeom>
          <a:solidFill>
            <a:schemeClr val="bg1"/>
          </a:solidFill>
        </p:spPr>
        <p:txBody>
          <a:bodyPr wrap="square" rtlCol="0">
            <a:spAutoFit/>
          </a:bodyPr>
          <a:lstStyle/>
          <a:p>
            <a:r>
              <a:rPr kumimoji="1" lang="ja-JP" altLang="en-US" sz="1200" b="1" dirty="0" smtClean="0"/>
              <a:t>パーソナルゲノムを組み込んだ臨床的評価</a:t>
            </a:r>
            <a:endParaRPr kumimoji="1" lang="ja-JP" altLang="en-US" sz="1200" b="1" dirty="0"/>
          </a:p>
        </p:txBody>
      </p:sp>
      <p:sp>
        <p:nvSpPr>
          <p:cNvPr id="5" name="テキスト ボックス 4"/>
          <p:cNvSpPr txBox="1"/>
          <p:nvPr/>
        </p:nvSpPr>
        <p:spPr>
          <a:xfrm>
            <a:off x="4724401" y="1676400"/>
            <a:ext cx="3452813" cy="923330"/>
          </a:xfrm>
          <a:prstGeom prst="rect">
            <a:avLst/>
          </a:prstGeom>
          <a:solidFill>
            <a:schemeClr val="bg1"/>
          </a:solidFill>
        </p:spPr>
        <p:txBody>
          <a:bodyPr wrap="square" rtlCol="0">
            <a:spAutoFit/>
          </a:bodyPr>
          <a:lstStyle/>
          <a:p>
            <a:r>
              <a:rPr kumimoji="1" lang="ja-JP" altLang="en-US" b="1" dirty="0" smtClean="0"/>
              <a:t>治療関連</a:t>
            </a:r>
            <a:r>
              <a:rPr kumimoji="1" lang="en-US" altLang="ja-JP" b="1" dirty="0" smtClean="0"/>
              <a:t>AML</a:t>
            </a:r>
            <a:r>
              <a:rPr kumimoji="1" lang="ja-JP" altLang="en-US" b="1" dirty="0" smtClean="0"/>
              <a:t>患者の全ゲノムシーケンシングにおける新規の</a:t>
            </a:r>
            <a:r>
              <a:rPr kumimoji="1" lang="en-US" altLang="ja-JP" b="1" dirty="0" smtClean="0"/>
              <a:t>TP53</a:t>
            </a:r>
            <a:r>
              <a:rPr kumimoji="1" lang="ja-JP" altLang="en-US" b="1" dirty="0" smtClean="0"/>
              <a:t>がん感受性遺伝子の同定</a:t>
            </a:r>
            <a:endParaRPr kumimoji="1" lang="ja-JP" altLang="en-US" b="1" dirty="0"/>
          </a:p>
        </p:txBody>
      </p:sp>
      <p:sp>
        <p:nvSpPr>
          <p:cNvPr id="6" name="テキスト ボックス 5"/>
          <p:cNvSpPr txBox="1"/>
          <p:nvPr/>
        </p:nvSpPr>
        <p:spPr>
          <a:xfrm>
            <a:off x="4953000" y="2971800"/>
            <a:ext cx="3048000" cy="419695"/>
          </a:xfrm>
          <a:prstGeom prst="rect">
            <a:avLst/>
          </a:prstGeom>
          <a:solidFill>
            <a:schemeClr val="bg1"/>
          </a:solidFill>
        </p:spPr>
        <p:txBody>
          <a:bodyPr wrap="square" rtlCol="0">
            <a:spAutoFit/>
          </a:bodyPr>
          <a:lstStyle/>
          <a:p>
            <a:r>
              <a:rPr kumimoji="1" lang="ja-JP" altLang="en-US" sz="1200" b="1" dirty="0" smtClean="0"/>
              <a:t>全エキソームキャプチャーおよび超並列シーケンシングによる遺伝子診断</a:t>
            </a:r>
            <a:endParaRPr kumimoji="1" lang="ja-JP" altLang="en-US" sz="1200" b="1" dirty="0"/>
          </a:p>
        </p:txBody>
      </p:sp>
      <p:sp>
        <p:nvSpPr>
          <p:cNvPr id="12" name="テキスト ボックス 11"/>
          <p:cNvSpPr txBox="1"/>
          <p:nvPr/>
        </p:nvSpPr>
        <p:spPr>
          <a:xfrm>
            <a:off x="4752934" y="4046552"/>
            <a:ext cx="3452813" cy="430887"/>
          </a:xfrm>
          <a:prstGeom prst="rect">
            <a:avLst/>
          </a:prstGeom>
          <a:solidFill>
            <a:schemeClr val="bg1"/>
          </a:solidFill>
        </p:spPr>
        <p:txBody>
          <a:bodyPr wrap="square" rtlCol="0">
            <a:spAutoFit/>
          </a:bodyPr>
          <a:lstStyle/>
          <a:p>
            <a:r>
              <a:rPr kumimoji="1" lang="ja-JP" altLang="en-US" sz="1100" b="1" dirty="0" smtClean="0"/>
              <a:t>確定診断の実施：難治性炎症性腸疾患罹患小児における全エキソームシーケンシングの臨床的応用の成功</a:t>
            </a:r>
            <a:endParaRPr kumimoji="1" lang="ja-JP" altLang="en-US" sz="1100" b="1" dirty="0"/>
          </a:p>
        </p:txBody>
      </p:sp>
      <p:sp>
        <p:nvSpPr>
          <p:cNvPr id="14" name="テキスト ボックス 13"/>
          <p:cNvSpPr txBox="1"/>
          <p:nvPr/>
        </p:nvSpPr>
        <p:spPr>
          <a:xfrm>
            <a:off x="4724401" y="5435095"/>
            <a:ext cx="3452813" cy="415498"/>
          </a:xfrm>
          <a:prstGeom prst="rect">
            <a:avLst/>
          </a:prstGeom>
          <a:solidFill>
            <a:schemeClr val="bg1"/>
          </a:solidFill>
        </p:spPr>
        <p:txBody>
          <a:bodyPr wrap="square" rtlCol="0">
            <a:spAutoFit/>
          </a:bodyPr>
          <a:lstStyle/>
          <a:p>
            <a:r>
              <a:rPr kumimoji="1" lang="ja-JP" altLang="en-US" sz="1050" b="1" dirty="0" smtClean="0"/>
              <a:t>シャルコー・マリー・ツース病患者における全ゲノムシーケンシング</a:t>
            </a:r>
            <a:endParaRPr kumimoji="1" lang="ja-JP" altLang="en-US" sz="1050" b="1" dirty="0"/>
          </a:p>
        </p:txBody>
      </p:sp>
    </p:spTree>
    <p:extLst>
      <p:ext uri="{BB962C8B-B14F-4D97-AF65-F5344CB8AC3E}">
        <p14:creationId xmlns:p14="http://schemas.microsoft.com/office/powerpoint/2010/main" xmlns="" val="2399199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1"/>
            <a:ext cx="8229600" cy="4801314"/>
          </a:xfrm>
          <a:prstGeom prst="rect">
            <a:avLst/>
          </a:prstGeom>
          <a:noFill/>
        </p:spPr>
        <p:txBody>
          <a:bodyPr wrap="square" rtlCol="0">
            <a:spAutoFit/>
          </a:bodyPr>
          <a:lstStyle/>
          <a:p>
            <a:pPr algn="ctr"/>
            <a:r>
              <a:rPr lang="en-US" altLang="ja-JP" sz="4000" b="1" dirty="0" smtClean="0">
                <a:solidFill>
                  <a:prstClr val="black"/>
                </a:solidFill>
              </a:rPr>
              <a:t>NGS</a:t>
            </a:r>
            <a:r>
              <a:rPr lang="ja-JP" altLang="en-US" sz="4000" b="1" dirty="0" smtClean="0">
                <a:solidFill>
                  <a:prstClr val="black"/>
                </a:solidFill>
              </a:rPr>
              <a:t>技術</a:t>
            </a:r>
            <a:endParaRPr lang="en-US" sz="4000" b="1" dirty="0" smtClean="0">
              <a:solidFill>
                <a:prstClr val="black"/>
              </a:solidFill>
            </a:endParaRPr>
          </a:p>
          <a:p>
            <a:pPr algn="ctr"/>
            <a:endParaRPr lang="en-US" sz="3200" b="1" dirty="0" smtClean="0">
              <a:solidFill>
                <a:prstClr val="black"/>
              </a:solidFill>
            </a:endParaRPr>
          </a:p>
          <a:p>
            <a:endParaRPr lang="en-US" altLang="ja-JP" sz="3600" b="1" dirty="0" smtClean="0">
              <a:solidFill>
                <a:prstClr val="black"/>
              </a:solidFill>
            </a:endParaRPr>
          </a:p>
          <a:p>
            <a:r>
              <a:rPr lang="en-US" altLang="ja-JP" sz="3600" b="1" dirty="0" smtClean="0">
                <a:solidFill>
                  <a:prstClr val="black"/>
                </a:solidFill>
              </a:rPr>
              <a:t>NGS</a:t>
            </a:r>
            <a:r>
              <a:rPr lang="ja-JP" altLang="en-US" sz="3600" b="1" dirty="0" smtClean="0">
                <a:solidFill>
                  <a:prstClr val="black"/>
                </a:solidFill>
              </a:rPr>
              <a:t>技術は、</a:t>
            </a:r>
            <a:r>
              <a:rPr lang="ja-JP" altLang="en-US" sz="3600" b="1" dirty="0">
                <a:solidFill>
                  <a:prstClr val="black"/>
                </a:solidFill>
              </a:rPr>
              <a:t>数千から</a:t>
            </a:r>
            <a:r>
              <a:rPr lang="en-US" altLang="ja-JP" sz="3600" b="1" dirty="0">
                <a:solidFill>
                  <a:prstClr val="black"/>
                </a:solidFill>
              </a:rPr>
              <a:t> </a:t>
            </a:r>
            <a:r>
              <a:rPr lang="ja-JP" altLang="en-US" sz="3600" b="1" dirty="0" smtClean="0">
                <a:solidFill>
                  <a:prstClr val="black"/>
                </a:solidFill>
              </a:rPr>
              <a:t>数百万の比較的短い核酸配列の同時シーケンシングを可能にした。</a:t>
            </a:r>
            <a:r>
              <a:rPr lang="en-US" sz="3600" b="1" dirty="0" smtClean="0">
                <a:solidFill>
                  <a:prstClr val="black"/>
                </a:solidFill>
              </a:rPr>
              <a:t> </a:t>
            </a:r>
            <a:r>
              <a:rPr lang="ja-JP" altLang="en-US" sz="3600" b="1" dirty="0" smtClean="0">
                <a:solidFill>
                  <a:prstClr val="black"/>
                </a:solidFill>
              </a:rPr>
              <a:t>ゲノムの広範な領域のシーケンシングにおいて、桁違いの量の情報を低価格で提供できる。</a:t>
            </a:r>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304800" y="13716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8500" t="31111" r="33000" b="25333"/>
          <a:stretch>
            <a:fillRect/>
          </a:stretch>
        </p:blipFill>
        <p:spPr bwMode="auto">
          <a:xfrm>
            <a:off x="76200" y="76200"/>
            <a:ext cx="6248400" cy="397625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28600" y="4495800"/>
            <a:ext cx="8763000" cy="1815882"/>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b="1" dirty="0" smtClean="0">
                <a:solidFill>
                  <a:prstClr val="black"/>
                </a:solidFill>
                <a:latin typeface="Times New Roman" pitchFamily="18" charset="0"/>
                <a:cs typeface="Times New Roman" pitchFamily="18" charset="0"/>
              </a:rPr>
              <a:t>分子病理学会の全ゲノム解析グループによる本報告は、臨床診断のためのゲノムシーケンシングに関する機会と課題を明らかにする。次世代シーケンシングの臨床適用の現状に即して、分子診断は技術面においてより速くより多くの診断</a:t>
            </a:r>
            <a:r>
              <a:rPr lang="ja-JP" altLang="en-US" sz="1600" b="1" dirty="0">
                <a:solidFill>
                  <a:prstClr val="black"/>
                </a:solidFill>
                <a:latin typeface="Times New Roman" pitchFamily="18" charset="0"/>
                <a:cs typeface="Times New Roman" pitchFamily="18" charset="0"/>
              </a:rPr>
              <a:t>、</a:t>
            </a:r>
            <a:r>
              <a:rPr lang="ja-JP" altLang="en-US" sz="1600" b="1" dirty="0" smtClean="0">
                <a:solidFill>
                  <a:prstClr val="black"/>
                </a:solidFill>
                <a:latin typeface="Times New Roman" pitchFamily="18" charset="0"/>
                <a:cs typeface="Times New Roman" pitchFamily="18" charset="0"/>
              </a:rPr>
              <a:t>より</a:t>
            </a:r>
            <a:r>
              <a:rPr lang="ja-JP" altLang="en-US" sz="1600" b="1" dirty="0">
                <a:solidFill>
                  <a:prstClr val="black"/>
                </a:solidFill>
                <a:latin typeface="Times New Roman" pitchFamily="18" charset="0"/>
                <a:cs typeface="Times New Roman" pitchFamily="18" charset="0"/>
              </a:rPr>
              <a:t>多くの情報入手</a:t>
            </a:r>
            <a:r>
              <a:rPr lang="ja-JP" altLang="en-US" sz="1600" b="1" dirty="0" smtClean="0">
                <a:solidFill>
                  <a:prstClr val="black"/>
                </a:solidFill>
                <a:latin typeface="Times New Roman" pitchFamily="18" charset="0"/>
                <a:cs typeface="Times New Roman" pitchFamily="18" charset="0"/>
              </a:rPr>
              <a:t>を可能とした。この診断は分子病理学研究における次の論理的段階ではあるが、診断プロセスおよび臨床相関への潜在的効果は莫大であり、臨床的解釈は取り組みがいのある課題である。ここでは急速に進化している技術の概説、適用例の紹介、臨床的有用性、倫理、承諾に関する検討、解析、ポスト解析、職業的意義への取り組みについて報告する。</a:t>
            </a:r>
            <a:r>
              <a:rPr lang="en-US" sz="1600" b="1" dirty="0" smtClean="0">
                <a:solidFill>
                  <a:prstClr val="black"/>
                </a:solidFill>
                <a:latin typeface="Times New Roman" pitchFamily="18" charset="0"/>
                <a:cs typeface="Times New Roman" pitchFamily="18" charset="0"/>
              </a:rPr>
              <a:t> </a:t>
            </a:r>
            <a:r>
              <a:rPr lang="en-US" sz="1600" b="1" i="1" dirty="0" smtClean="0">
                <a:solidFill>
                  <a:prstClr val="black"/>
                </a:solidFill>
                <a:latin typeface="Times New Roman" pitchFamily="18" charset="0"/>
                <a:cs typeface="Times New Roman" pitchFamily="18" charset="0"/>
              </a:rPr>
              <a:t>(J Mol </a:t>
            </a:r>
            <a:r>
              <a:rPr lang="en-US" sz="1600" b="1" i="1" dirty="0" err="1" smtClean="0">
                <a:solidFill>
                  <a:prstClr val="black"/>
                </a:solidFill>
                <a:latin typeface="Times New Roman" pitchFamily="18" charset="0"/>
                <a:cs typeface="Times New Roman" pitchFamily="18" charset="0"/>
              </a:rPr>
              <a:t>Diagn</a:t>
            </a:r>
            <a:r>
              <a:rPr lang="en-US" sz="1600" b="1" i="1" dirty="0" smtClean="0">
                <a:solidFill>
                  <a:prstClr val="black"/>
                </a:solidFill>
                <a:latin typeface="Times New Roman" pitchFamily="18" charset="0"/>
                <a:cs typeface="Times New Roman" pitchFamily="18" charset="0"/>
              </a:rPr>
              <a:t> 2012, 14:525540; http://dx.doi.org/10.1016/j.jmoldx.2012.04.006)</a:t>
            </a:r>
            <a:endParaRPr lang="en-US" sz="1600" dirty="0" smtClean="0">
              <a:solidFill>
                <a:prstClr val="black"/>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4" cstate="print"/>
          <a:srcRect/>
          <a:stretch>
            <a:fillRect/>
          </a:stretch>
        </p:blipFill>
        <p:spPr bwMode="auto">
          <a:xfrm>
            <a:off x="6553200" y="381000"/>
            <a:ext cx="2438400" cy="3238900"/>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76200" y="1447800"/>
            <a:ext cx="62484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テキスト ボックス 1"/>
          <p:cNvSpPr txBox="1"/>
          <p:nvPr/>
        </p:nvSpPr>
        <p:spPr>
          <a:xfrm>
            <a:off x="152400" y="1752600"/>
            <a:ext cx="6172200" cy="1138773"/>
          </a:xfrm>
          <a:prstGeom prst="rect">
            <a:avLst/>
          </a:prstGeom>
          <a:noFill/>
        </p:spPr>
        <p:txBody>
          <a:bodyPr wrap="square" rtlCol="0">
            <a:spAutoFit/>
          </a:bodyPr>
          <a:lstStyle/>
          <a:p>
            <a:r>
              <a:rPr kumimoji="1" lang="ja-JP" altLang="en-US" sz="3200" b="1" dirty="0" smtClean="0"/>
              <a:t>特別論文</a:t>
            </a:r>
            <a:endParaRPr kumimoji="1" lang="en-US" altLang="ja-JP" sz="3200" b="1" dirty="0" smtClean="0"/>
          </a:p>
          <a:p>
            <a:r>
              <a:rPr kumimoji="1" lang="ja-JP" altLang="en-US" dirty="0" smtClean="0"/>
              <a:t>臨床診断のためのゲノムシーケンシングに関する機会と課題</a:t>
            </a:r>
            <a:endParaRPr kumimoji="1" lang="en-US" altLang="ja-JP" dirty="0" smtClean="0"/>
          </a:p>
          <a:p>
            <a:r>
              <a:rPr kumimoji="1" lang="ja-JP" altLang="en-US" i="1" dirty="0" smtClean="0"/>
              <a:t>分子病理学会の報告</a:t>
            </a:r>
            <a:endParaRPr kumimoji="1" lang="ja-JP" altLang="en-US"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847"/>
            <a:ext cx="9144000" cy="914400"/>
          </a:xfrm>
        </p:spPr>
        <p:txBody>
          <a:bodyPr/>
          <a:lstStyle/>
          <a:p>
            <a:pPr algn="ctr"/>
            <a:r>
              <a:rPr lang="ja-JP" altLang="en-US" dirty="0" smtClean="0">
                <a:solidFill>
                  <a:schemeClr val="tx2"/>
                </a:solidFill>
              </a:rPr>
              <a:t>組織利用解析の可能性</a:t>
            </a:r>
            <a:endParaRPr lang="en-US" dirty="0">
              <a:solidFill>
                <a:schemeClr val="tx2"/>
              </a:solidFill>
            </a:endParaRPr>
          </a:p>
        </p:txBody>
      </p:sp>
      <p:sp>
        <p:nvSpPr>
          <p:cNvPr id="4" name="Slide Number Placeholder 3"/>
          <p:cNvSpPr>
            <a:spLocks noGrp="1"/>
          </p:cNvSpPr>
          <p:nvPr>
            <p:ph type="sldNum" sz="quarter" idx="10"/>
          </p:nvPr>
        </p:nvSpPr>
        <p:spPr/>
        <p:txBody>
          <a:bodyPr/>
          <a:lstStyle/>
          <a:p>
            <a:fld id="{2179B914-9453-44DC-94C2-6F7E52B1E2BD}" type="slidenum">
              <a:rPr lang="en-US" smtClean="0">
                <a:solidFill>
                  <a:srgbClr val="000000">
                    <a:lumMod val="65000"/>
                    <a:lumOff val="35000"/>
                  </a:srgbClr>
                </a:solidFill>
              </a:rPr>
              <a:pPr/>
              <a:t>46</a:t>
            </a:fld>
            <a:endParaRPr lang="en-US" dirty="0">
              <a:solidFill>
                <a:srgbClr val="000000">
                  <a:lumMod val="65000"/>
                  <a:lumOff val="35000"/>
                </a:srgbClr>
              </a:solidFill>
            </a:endParaRPr>
          </a:p>
        </p:txBody>
      </p:sp>
      <p:pic>
        <p:nvPicPr>
          <p:cNvPr id="5" name="Picture 4" descr="BBC News - Breast cancer rules rewritten in 'landmark' study.png"/>
          <p:cNvPicPr>
            <a:picLocks noChangeAspect="1"/>
          </p:cNvPicPr>
          <p:nvPr/>
        </p:nvPicPr>
        <p:blipFill>
          <a:blip r:embed="rId3" cstate="screen"/>
          <a:stretch>
            <a:fillRect/>
          </a:stretch>
        </p:blipFill>
        <p:spPr>
          <a:xfrm>
            <a:off x="3498197" y="1631190"/>
            <a:ext cx="5376863" cy="5226811"/>
          </a:xfrm>
          <a:prstGeom prst="rect">
            <a:avLst/>
          </a:prstGeom>
          <a:ln>
            <a:noFill/>
          </a:ln>
          <a:effectLst>
            <a:outerShdw blurRad="292100" dist="139700" dir="2700000" algn="tl" rotWithShape="0">
              <a:srgbClr val="333333">
                <a:alpha val="65000"/>
              </a:srgbClr>
            </a:outerShdw>
          </a:effectLst>
        </p:spPr>
      </p:pic>
      <p:pic>
        <p:nvPicPr>
          <p:cNvPr id="6" name="Picture 5" descr="The genomic and transcriptomic architecture of 2,000 breast tumours reveals novel subgroups - Nature - Nature Publishing Group.png"/>
          <p:cNvPicPr>
            <a:picLocks noChangeAspect="1"/>
          </p:cNvPicPr>
          <p:nvPr/>
        </p:nvPicPr>
        <p:blipFill>
          <a:blip r:embed="rId4" cstate="screen"/>
          <a:stretch>
            <a:fillRect/>
          </a:stretch>
        </p:blipFill>
        <p:spPr>
          <a:xfrm>
            <a:off x="265020" y="1237690"/>
            <a:ext cx="6172200" cy="5153025"/>
          </a:xfrm>
          <a:prstGeom prst="rect">
            <a:avLst/>
          </a:prstGeom>
          <a:ln>
            <a:noFill/>
          </a:ln>
          <a:effectLst>
            <a:outerShdw blurRad="292100" dist="139700" dir="2700000" algn="tl" rotWithShape="0">
              <a:srgbClr val="333333">
                <a:alpha val="65000"/>
              </a:srgbClr>
            </a:outerShdw>
          </a:effectLst>
        </p:spPr>
      </p:pic>
      <p:sp>
        <p:nvSpPr>
          <p:cNvPr id="8" name="正方形/長方形 7"/>
          <p:cNvSpPr/>
          <p:nvPr/>
        </p:nvSpPr>
        <p:spPr bwMode="auto">
          <a:xfrm>
            <a:off x="255495" y="3814202"/>
            <a:ext cx="5992905" cy="830998"/>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72000" tIns="108000" rIns="72000" bIns="144000" numCol="1" rtlCol="0" anchor="ctr" anchorCtr="1" compatLnSpc="1">
            <a:prstTxWarp prst="textNoShape">
              <a:avLst/>
            </a:prstTxWarp>
            <a:spAutoFit/>
          </a:bodyPr>
          <a:lstStyle/>
          <a:p>
            <a:pPr marL="0" marR="0" indent="0" algn="l" defTabSz="914400" rtl="0" eaLnBrk="0" fontAlgn="base" latinLnBrk="0" hangingPunct="0">
              <a:spcBef>
                <a:spcPts val="600"/>
              </a:spcBef>
              <a:spcAft>
                <a:spcPct val="0"/>
              </a:spcAft>
              <a:buClrTx/>
              <a:buSzTx/>
              <a:buFontTx/>
              <a:buNone/>
              <a:tabLst/>
            </a:pPr>
            <a:endParaRPr kumimoji="1" lang="ja-JP" altLang="en-US" sz="1500" dirty="0" smtClean="0">
              <a:solidFill>
                <a:srgbClr val="003399"/>
              </a:solidFill>
            </a:endParaRPr>
          </a:p>
        </p:txBody>
      </p:sp>
      <p:sp>
        <p:nvSpPr>
          <p:cNvPr id="7" name="テキスト ボックス 6"/>
          <p:cNvSpPr txBox="1"/>
          <p:nvPr/>
        </p:nvSpPr>
        <p:spPr>
          <a:xfrm>
            <a:off x="317268" y="3886200"/>
            <a:ext cx="5931132" cy="646331"/>
          </a:xfrm>
          <a:prstGeom prst="rect">
            <a:avLst/>
          </a:prstGeom>
          <a:solidFill>
            <a:schemeClr val="bg1"/>
          </a:solidFill>
        </p:spPr>
        <p:txBody>
          <a:bodyPr wrap="square" rtlCol="0">
            <a:spAutoFit/>
          </a:bodyPr>
          <a:lstStyle/>
          <a:p>
            <a:r>
              <a:rPr kumimoji="1" lang="ja-JP" altLang="en-US" dirty="0" smtClean="0">
                <a:solidFill>
                  <a:schemeClr val="tx2"/>
                </a:solidFill>
              </a:rPr>
              <a:t>乳房腫瘍</a:t>
            </a:r>
            <a:r>
              <a:rPr kumimoji="1" lang="en-US" altLang="ja-JP" dirty="0" smtClean="0">
                <a:solidFill>
                  <a:schemeClr val="tx2"/>
                </a:solidFill>
              </a:rPr>
              <a:t>2,000</a:t>
            </a:r>
            <a:r>
              <a:rPr kumimoji="1" lang="ja-JP" altLang="en-US" dirty="0" smtClean="0">
                <a:solidFill>
                  <a:schemeClr val="tx2"/>
                </a:solidFill>
              </a:rPr>
              <a:t>症例のゲノムおよびトランスクリプトームの構造から明らかになった複数の新規サブグループ</a:t>
            </a:r>
            <a:endParaRPr kumimoji="1" lang="ja-JP" altLang="en-US" dirty="0">
              <a:solidFill>
                <a:schemeClr val="tx2"/>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229600" cy="5663089"/>
          </a:xfrm>
          <a:prstGeom prst="rect">
            <a:avLst/>
          </a:prstGeom>
          <a:noFill/>
        </p:spPr>
        <p:txBody>
          <a:bodyPr wrap="square" rtlCol="0">
            <a:spAutoFit/>
          </a:bodyPr>
          <a:lstStyle/>
          <a:p>
            <a:pPr algn="ctr"/>
            <a:r>
              <a:rPr lang="ja-JP" altLang="en-US" sz="3600" b="1" dirty="0" smtClean="0">
                <a:solidFill>
                  <a:prstClr val="black"/>
                </a:solidFill>
              </a:rPr>
              <a:t>基本倫理原則</a:t>
            </a:r>
            <a:endParaRPr lang="en-US" sz="3600" b="1" dirty="0" smtClean="0">
              <a:solidFill>
                <a:prstClr val="black"/>
              </a:solidFill>
            </a:endParaRPr>
          </a:p>
          <a:p>
            <a:pPr algn="ctr"/>
            <a:endParaRPr lang="en-US" sz="1200" b="1" dirty="0" smtClean="0">
              <a:solidFill>
                <a:prstClr val="black"/>
              </a:solidFill>
            </a:endParaRPr>
          </a:p>
          <a:p>
            <a:pPr algn="ctr"/>
            <a:r>
              <a:rPr lang="ja-JP" altLang="en-US" sz="3200" b="1" dirty="0" smtClean="0">
                <a:solidFill>
                  <a:prstClr val="black"/>
                </a:solidFill>
              </a:rPr>
              <a:t>人権尊重の理念</a:t>
            </a:r>
            <a:endParaRPr lang="en-US" sz="3200" b="1" dirty="0" smtClean="0">
              <a:solidFill>
                <a:prstClr val="black"/>
              </a:solidFill>
            </a:endParaRPr>
          </a:p>
          <a:p>
            <a:pPr>
              <a:buFont typeface="Arial" pitchFamily="34" charset="0"/>
              <a:buChar char="•"/>
            </a:pPr>
            <a:endParaRPr lang="en-US" sz="1200" b="1" dirty="0" smtClean="0">
              <a:solidFill>
                <a:prstClr val="black"/>
              </a:solidFill>
            </a:endParaRPr>
          </a:p>
          <a:p>
            <a:pPr>
              <a:buFont typeface="Arial" pitchFamily="34" charset="0"/>
              <a:buChar char="•"/>
            </a:pPr>
            <a:r>
              <a:rPr lang="ja-JP" altLang="en-US" sz="2800" b="1" dirty="0" smtClean="0">
                <a:solidFill>
                  <a:prstClr val="black"/>
                </a:solidFill>
              </a:rPr>
              <a:t>  公共の恩恵</a:t>
            </a:r>
            <a:endParaRPr lang="en-US" sz="2800" b="1" dirty="0" smtClean="0">
              <a:solidFill>
                <a:prstClr val="black"/>
              </a:solidFill>
            </a:endParaRPr>
          </a:p>
          <a:p>
            <a:pPr>
              <a:buFont typeface="Arial" pitchFamily="34" charset="0"/>
              <a:buChar char="•"/>
            </a:pPr>
            <a:endParaRPr lang="en-US" sz="2800" b="1" dirty="0" smtClean="0">
              <a:solidFill>
                <a:prstClr val="black"/>
              </a:solidFill>
            </a:endParaRPr>
          </a:p>
          <a:p>
            <a:pPr>
              <a:buFont typeface="Arial" pitchFamily="34" charset="0"/>
              <a:buChar char="•"/>
            </a:pPr>
            <a:r>
              <a:rPr lang="ja-JP" altLang="en-US" sz="2800" b="1" dirty="0" smtClean="0">
                <a:solidFill>
                  <a:prstClr val="black"/>
                </a:solidFill>
              </a:rPr>
              <a:t>  責任ある管理</a:t>
            </a:r>
            <a:endParaRPr lang="en-US" sz="2800" b="1" dirty="0" smtClean="0">
              <a:solidFill>
                <a:prstClr val="black"/>
              </a:solidFill>
            </a:endParaRPr>
          </a:p>
          <a:p>
            <a:pPr>
              <a:buFont typeface="Arial" pitchFamily="34" charset="0"/>
              <a:buChar char="•"/>
            </a:pPr>
            <a:endParaRPr lang="en-US" sz="2800" b="1" dirty="0" smtClean="0">
              <a:solidFill>
                <a:prstClr val="black"/>
              </a:solidFill>
            </a:endParaRPr>
          </a:p>
          <a:p>
            <a:pPr>
              <a:buFont typeface="Arial" pitchFamily="34" charset="0"/>
              <a:buChar char="•"/>
            </a:pPr>
            <a:r>
              <a:rPr lang="ja-JP" altLang="en-US" sz="2800" b="1" dirty="0" smtClean="0">
                <a:solidFill>
                  <a:prstClr val="black"/>
                </a:solidFill>
              </a:rPr>
              <a:t>  知的自由と責任</a:t>
            </a:r>
            <a:endParaRPr lang="en-US" sz="2800" b="1" dirty="0" smtClean="0">
              <a:solidFill>
                <a:prstClr val="black"/>
              </a:solidFill>
            </a:endParaRPr>
          </a:p>
          <a:p>
            <a:pPr>
              <a:buFont typeface="Arial" pitchFamily="34" charset="0"/>
              <a:buChar char="•"/>
            </a:pPr>
            <a:endParaRPr lang="en-US" sz="2800" b="1" dirty="0" smtClean="0">
              <a:solidFill>
                <a:prstClr val="black"/>
              </a:solidFill>
            </a:endParaRPr>
          </a:p>
          <a:p>
            <a:pPr>
              <a:buFont typeface="Arial" pitchFamily="34" charset="0"/>
              <a:buChar char="•"/>
            </a:pPr>
            <a:r>
              <a:rPr lang="ja-JP" altLang="en-US" sz="2800" b="1" dirty="0" smtClean="0">
                <a:solidFill>
                  <a:prstClr val="black"/>
                </a:solidFill>
              </a:rPr>
              <a:t>  民主的な審議</a:t>
            </a:r>
            <a:endParaRPr lang="en-US" sz="2800" b="1" dirty="0" smtClean="0">
              <a:solidFill>
                <a:prstClr val="black"/>
              </a:solidFill>
            </a:endParaRPr>
          </a:p>
          <a:p>
            <a:pPr>
              <a:buFont typeface="Arial" pitchFamily="34" charset="0"/>
              <a:buChar char="•"/>
            </a:pPr>
            <a:endParaRPr lang="en-US" sz="2800" b="1" dirty="0" smtClean="0">
              <a:solidFill>
                <a:prstClr val="black"/>
              </a:solidFill>
            </a:endParaRPr>
          </a:p>
          <a:p>
            <a:pPr>
              <a:buFont typeface="Arial" pitchFamily="34" charset="0"/>
              <a:buChar char="•"/>
            </a:pPr>
            <a:r>
              <a:rPr lang="ja-JP" altLang="en-US" sz="2800" b="1" dirty="0" smtClean="0">
                <a:solidFill>
                  <a:prstClr val="black"/>
                </a:solidFill>
              </a:rPr>
              <a:t>  正義と公平さ</a:t>
            </a:r>
            <a:endParaRPr lang="en-US" sz="2800" b="1" dirty="0" smtClean="0">
              <a:solidFill>
                <a:prstClr val="black"/>
              </a:solidFill>
            </a:endParaRPr>
          </a:p>
          <a:p>
            <a:endParaRPr lang="en-US" b="1" dirty="0" smtClean="0">
              <a:solidFill>
                <a:prstClr val="black"/>
              </a:solidFill>
            </a:endParaRPr>
          </a:p>
        </p:txBody>
      </p:sp>
      <p:sp>
        <p:nvSpPr>
          <p:cNvPr id="3" name="Line 8"/>
          <p:cNvSpPr>
            <a:spLocks noChangeShapeType="1"/>
          </p:cNvSpPr>
          <p:nvPr/>
        </p:nvSpPr>
        <p:spPr bwMode="auto">
          <a:xfrm>
            <a:off x="457201" y="914400"/>
            <a:ext cx="8329612" cy="0"/>
          </a:xfrm>
          <a:prstGeom prst="line">
            <a:avLst/>
          </a:prstGeom>
          <a:noFill/>
          <a:ln w="50800">
            <a:solidFill>
              <a:srgbClr val="33CCCC"/>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438400"/>
          </a:xfrm>
        </p:spPr>
        <p:txBody>
          <a:bodyPr>
            <a:normAutofit/>
          </a:bodyPr>
          <a:lstStyle/>
          <a:p>
            <a:r>
              <a:rPr lang="ja-JP" altLang="en-US" b="1" dirty="0" smtClean="0">
                <a:solidFill>
                  <a:schemeClr val="tx1"/>
                </a:solidFill>
              </a:rPr>
              <a:t>生命倫理研究に関する</a:t>
            </a:r>
            <a:endParaRPr lang="en-US" altLang="ja-JP" b="1" dirty="0" smtClean="0">
              <a:solidFill>
                <a:schemeClr val="tx1"/>
              </a:solidFill>
            </a:endParaRPr>
          </a:p>
          <a:p>
            <a:r>
              <a:rPr lang="ja-JP" altLang="en-US" b="1" dirty="0" smtClean="0">
                <a:solidFill>
                  <a:schemeClr val="tx1"/>
                </a:solidFill>
              </a:rPr>
              <a:t>大統領諮問委員会</a:t>
            </a:r>
            <a:endParaRPr lang="en-US" b="1" dirty="0" smtClean="0">
              <a:solidFill>
                <a:schemeClr val="tx1"/>
              </a:solidFill>
            </a:endParaRPr>
          </a:p>
          <a:p>
            <a:r>
              <a:rPr lang="ja-JP" altLang="en-US" sz="2200" b="1" dirty="0" smtClean="0">
                <a:solidFill>
                  <a:schemeClr val="tx1"/>
                </a:solidFill>
              </a:rPr>
              <a:t>ワシントン</a:t>
            </a:r>
            <a:r>
              <a:rPr lang="en-US" altLang="ja-JP" sz="2200" b="1" dirty="0" smtClean="0">
                <a:solidFill>
                  <a:schemeClr val="tx1"/>
                </a:solidFill>
              </a:rPr>
              <a:t>DC</a:t>
            </a:r>
            <a:endParaRPr lang="en-US" sz="2200" b="1" dirty="0" smtClean="0">
              <a:solidFill>
                <a:schemeClr val="tx1"/>
              </a:solidFill>
            </a:endParaRPr>
          </a:p>
          <a:p>
            <a:r>
              <a:rPr lang="en-US" sz="2200" b="1" dirty="0" smtClean="0">
                <a:solidFill>
                  <a:schemeClr val="tx1"/>
                </a:solidFill>
              </a:rPr>
              <a:t>2012</a:t>
            </a:r>
            <a:r>
              <a:rPr lang="ja-JP" altLang="en-US" sz="2200" b="1" dirty="0" smtClean="0">
                <a:solidFill>
                  <a:schemeClr val="tx1"/>
                </a:solidFill>
              </a:rPr>
              <a:t>年</a:t>
            </a:r>
            <a:r>
              <a:rPr lang="en-US" altLang="ja-JP" sz="2200" b="1" dirty="0" smtClean="0">
                <a:solidFill>
                  <a:schemeClr val="tx1"/>
                </a:solidFill>
              </a:rPr>
              <a:t>10</a:t>
            </a:r>
            <a:r>
              <a:rPr lang="ja-JP" altLang="en-US" sz="2200" b="1" dirty="0" smtClean="0">
                <a:solidFill>
                  <a:schemeClr val="tx1"/>
                </a:solidFill>
              </a:rPr>
              <a:t>月</a:t>
            </a:r>
            <a:endParaRPr lang="en-US" sz="2200" b="1" dirty="0" smtClean="0">
              <a:solidFill>
                <a:schemeClr val="tx1"/>
              </a:solidFill>
            </a:endParaRPr>
          </a:p>
          <a:p>
            <a:r>
              <a:rPr lang="en-US" sz="2200" b="1" dirty="0" smtClean="0">
                <a:solidFill>
                  <a:schemeClr val="tx1"/>
                </a:solidFill>
              </a:rPr>
              <a:t>http://www.bioethics.gov</a:t>
            </a:r>
            <a:endParaRPr lang="en-US" sz="2200" b="1" dirty="0">
              <a:solidFill>
                <a:schemeClr val="tx1"/>
              </a:solidFill>
            </a:endParaRPr>
          </a:p>
        </p:txBody>
      </p:sp>
      <p:pic>
        <p:nvPicPr>
          <p:cNvPr id="1026" name="Picture 2" descr="http://www.bioethics.gov/images/feature-photos/privacy-cover.png"/>
          <p:cNvPicPr>
            <a:picLocks noChangeAspect="1" noChangeArrowheads="1"/>
          </p:cNvPicPr>
          <p:nvPr/>
        </p:nvPicPr>
        <p:blipFill>
          <a:blip r:embed="rId3" cstate="print"/>
          <a:srcRect/>
          <a:stretch>
            <a:fillRect/>
          </a:stretch>
        </p:blipFill>
        <p:spPr bwMode="auto">
          <a:xfrm>
            <a:off x="2514600" y="533401"/>
            <a:ext cx="3810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lide1"/>
          <p:cNvPicPr>
            <a:picLocks noGrp="1" noChangeAspect="1" noChangeArrowheads="1"/>
          </p:cNvPicPr>
          <p:nvPr>
            <p:ph/>
          </p:nvPr>
        </p:nvPicPr>
        <p:blipFill>
          <a:blip r:embed="rId3" cstate="print"/>
          <a:srcRect/>
          <a:stretch>
            <a:fillRect/>
          </a:stretch>
        </p:blipFill>
        <p:spPr>
          <a:xfrm>
            <a:off x="0" y="-228600"/>
            <a:ext cx="9372600" cy="7499350"/>
          </a:xfrm>
          <a:noFill/>
        </p:spPr>
      </p:pic>
      <p:sp>
        <p:nvSpPr>
          <p:cNvPr id="3075" name="Text Box 3"/>
          <p:cNvSpPr txBox="1">
            <a:spLocks noChangeArrowheads="1"/>
          </p:cNvSpPr>
          <p:nvPr/>
        </p:nvSpPr>
        <p:spPr bwMode="auto">
          <a:xfrm>
            <a:off x="1524000" y="1066800"/>
            <a:ext cx="7620000" cy="4909036"/>
          </a:xfrm>
          <a:prstGeom prst="rect">
            <a:avLst/>
          </a:prstGeom>
          <a:noFill/>
          <a:ln w="9525">
            <a:noFill/>
            <a:miter lim="800000"/>
            <a:headEnd/>
            <a:tailEnd/>
          </a:ln>
        </p:spPr>
        <p:txBody>
          <a:bodyPr>
            <a:spAutoFit/>
          </a:bodyPr>
          <a:lstStyle/>
          <a:p>
            <a:pPr fontAlgn="base">
              <a:spcBef>
                <a:spcPct val="30000"/>
              </a:spcBef>
              <a:spcAft>
                <a:spcPct val="0"/>
              </a:spcAft>
            </a:pPr>
            <a:r>
              <a:rPr lang="en-US" altLang="ja-JP" sz="4000" dirty="0" smtClean="0">
                <a:solidFill>
                  <a:srgbClr val="FFFFFF"/>
                </a:solidFill>
                <a:latin typeface="Arial Black" pitchFamily="34" charset="0"/>
              </a:rPr>
              <a:t>ISBER</a:t>
            </a:r>
          </a:p>
          <a:p>
            <a:pPr fontAlgn="base">
              <a:spcBef>
                <a:spcPct val="30000"/>
              </a:spcBef>
              <a:spcAft>
                <a:spcPct val="0"/>
              </a:spcAft>
            </a:pPr>
            <a:r>
              <a:rPr lang="ja-JP" altLang="en-US" sz="3000" dirty="0" smtClean="0">
                <a:solidFill>
                  <a:srgbClr val="FFFFFF"/>
                </a:solidFill>
                <a:latin typeface="Arial Black" pitchFamily="34" charset="0"/>
              </a:rPr>
              <a:t>（</a:t>
            </a:r>
            <a:r>
              <a:rPr lang="ja-JP" altLang="en-US" sz="3000" dirty="0">
                <a:solidFill>
                  <a:srgbClr val="FFFFFF"/>
                </a:solidFill>
                <a:latin typeface="Arial Black" pitchFamily="34" charset="0"/>
              </a:rPr>
              <a:t>生物環境リポジトリのため</a:t>
            </a:r>
            <a:r>
              <a:rPr lang="ja-JP" altLang="en-US" sz="3000" dirty="0" smtClean="0">
                <a:solidFill>
                  <a:srgbClr val="FFFFFF"/>
                </a:solidFill>
                <a:latin typeface="Arial Black" pitchFamily="34" charset="0"/>
              </a:rPr>
              <a:t>の国際協会）</a:t>
            </a:r>
            <a:endParaRPr lang="en-US" altLang="ja-JP" sz="3000" dirty="0" smtClean="0">
              <a:solidFill>
                <a:srgbClr val="FFFFFF"/>
              </a:solidFill>
              <a:latin typeface="Arial Black" pitchFamily="34" charset="0"/>
            </a:endParaRPr>
          </a:p>
          <a:p>
            <a:pPr fontAlgn="base">
              <a:spcBef>
                <a:spcPct val="30000"/>
              </a:spcBef>
              <a:spcAft>
                <a:spcPct val="0"/>
              </a:spcAft>
            </a:pPr>
            <a:r>
              <a:rPr lang="en-US" altLang="ja-JP" sz="2800" dirty="0">
                <a:solidFill>
                  <a:srgbClr val="FFFFFF"/>
                </a:solidFill>
                <a:latin typeface="Arial Black" pitchFamily="34" charset="0"/>
              </a:rPr>
              <a:t>International 	</a:t>
            </a:r>
          </a:p>
          <a:p>
            <a:pPr fontAlgn="base">
              <a:spcBef>
                <a:spcPct val="30000"/>
              </a:spcBef>
              <a:spcAft>
                <a:spcPct val="0"/>
              </a:spcAft>
            </a:pPr>
            <a:r>
              <a:rPr lang="en-US" altLang="ja-JP" sz="2800" dirty="0" smtClean="0">
                <a:solidFill>
                  <a:srgbClr val="FFFFFF"/>
                </a:solidFill>
                <a:latin typeface="Arial Black" pitchFamily="34" charset="0"/>
              </a:rPr>
              <a:t>Society </a:t>
            </a:r>
            <a:r>
              <a:rPr lang="en-US" altLang="ja-JP" sz="2800" dirty="0">
                <a:solidFill>
                  <a:srgbClr val="FFFFFF"/>
                </a:solidFill>
                <a:latin typeface="Arial Black" pitchFamily="34" charset="0"/>
              </a:rPr>
              <a:t>for 	</a:t>
            </a:r>
          </a:p>
          <a:p>
            <a:pPr fontAlgn="base">
              <a:spcBef>
                <a:spcPct val="30000"/>
              </a:spcBef>
              <a:spcAft>
                <a:spcPct val="0"/>
              </a:spcAft>
            </a:pPr>
            <a:r>
              <a:rPr lang="en-US" altLang="ja-JP" sz="2800" dirty="0" smtClean="0">
                <a:solidFill>
                  <a:srgbClr val="FFFFFF"/>
                </a:solidFill>
                <a:latin typeface="Arial Black" pitchFamily="34" charset="0"/>
              </a:rPr>
              <a:t>Biological </a:t>
            </a:r>
            <a:r>
              <a:rPr lang="en-US" altLang="ja-JP" sz="2800" dirty="0">
                <a:solidFill>
                  <a:srgbClr val="FFFFFF"/>
                </a:solidFill>
                <a:latin typeface="Arial Black" pitchFamily="34" charset="0"/>
              </a:rPr>
              <a:t>and 	</a:t>
            </a:r>
          </a:p>
          <a:p>
            <a:pPr fontAlgn="base">
              <a:spcBef>
                <a:spcPct val="30000"/>
              </a:spcBef>
              <a:spcAft>
                <a:spcPct val="0"/>
              </a:spcAft>
            </a:pPr>
            <a:r>
              <a:rPr lang="en-US" altLang="ja-JP" sz="2800" dirty="0" smtClean="0">
                <a:solidFill>
                  <a:srgbClr val="FFFFFF"/>
                </a:solidFill>
                <a:latin typeface="Arial Black" pitchFamily="34" charset="0"/>
              </a:rPr>
              <a:t>Environmental </a:t>
            </a:r>
            <a:r>
              <a:rPr lang="en-US" altLang="ja-JP" sz="2800" dirty="0">
                <a:solidFill>
                  <a:srgbClr val="FFFFFF"/>
                </a:solidFill>
                <a:latin typeface="Arial Black" pitchFamily="34" charset="0"/>
              </a:rPr>
              <a:t>	</a:t>
            </a:r>
          </a:p>
          <a:p>
            <a:pPr fontAlgn="base">
              <a:spcBef>
                <a:spcPct val="30000"/>
              </a:spcBef>
              <a:spcAft>
                <a:spcPct val="0"/>
              </a:spcAft>
            </a:pPr>
            <a:r>
              <a:rPr lang="en-US" altLang="ja-JP" sz="2800" dirty="0" smtClean="0">
                <a:solidFill>
                  <a:srgbClr val="FFFFFF"/>
                </a:solidFill>
                <a:latin typeface="Arial Black" pitchFamily="34" charset="0"/>
              </a:rPr>
              <a:t>Repositories</a:t>
            </a:r>
            <a:endParaRPr lang="en-US" altLang="ja-JP" sz="4000" dirty="0" smtClean="0">
              <a:solidFill>
                <a:srgbClr val="FFFFFF"/>
              </a:solidFill>
              <a:latin typeface="Arial Black" pitchFamily="34" charset="0"/>
            </a:endParaRPr>
          </a:p>
          <a:p>
            <a:pPr fontAlgn="base">
              <a:spcBef>
                <a:spcPct val="30000"/>
              </a:spcBef>
              <a:spcAft>
                <a:spcPct val="0"/>
              </a:spcAft>
            </a:pPr>
            <a:endParaRPr lang="en-US" sz="4000" dirty="0">
              <a:solidFill>
                <a:srgbClr val="FFFFFF"/>
              </a:solidFill>
              <a:latin typeface="Arial Black" pitchFamily="34" charset="0"/>
            </a:endParaRPr>
          </a:p>
        </p:txBody>
      </p:sp>
      <p:sp>
        <p:nvSpPr>
          <p:cNvPr id="3076" name="Text Box 4"/>
          <p:cNvSpPr txBox="1">
            <a:spLocks noChangeArrowheads="1"/>
          </p:cNvSpPr>
          <p:nvPr/>
        </p:nvSpPr>
        <p:spPr bwMode="auto">
          <a:xfrm>
            <a:off x="2895600" y="3429000"/>
            <a:ext cx="4267200" cy="369332"/>
          </a:xfrm>
          <a:prstGeom prst="rect">
            <a:avLst/>
          </a:prstGeom>
          <a:noFill/>
          <a:ln w="9525">
            <a:noFill/>
            <a:miter lim="800000"/>
            <a:headEnd/>
            <a:tailEnd/>
          </a:ln>
        </p:spPr>
        <p:txBody>
          <a:bodyPr>
            <a:spAutoFit/>
          </a:bodyPr>
          <a:lstStyle/>
          <a:p>
            <a:pPr eaLnBrk="0" fontAlgn="base" hangingPunct="0">
              <a:spcBef>
                <a:spcPct val="50000"/>
              </a:spcBef>
              <a:spcAft>
                <a:spcPct val="0"/>
              </a:spcAft>
            </a:pPr>
            <a:endParaRPr lang="en-US">
              <a:solidFill>
                <a:srgbClr val="005856"/>
              </a:solidFill>
            </a:endParaRPr>
          </a:p>
        </p:txBody>
      </p:sp>
      <p:pic>
        <p:nvPicPr>
          <p:cNvPr id="3077" name="Picture 5" descr="asiplogo.jpg"/>
          <p:cNvPicPr>
            <a:picLocks noChangeAspect="1"/>
          </p:cNvPicPr>
          <p:nvPr/>
        </p:nvPicPr>
        <p:blipFill>
          <a:blip r:embed="rId4" cstate="print"/>
          <a:srcRect/>
          <a:stretch>
            <a:fillRect/>
          </a:stretch>
        </p:blipFill>
        <p:spPr bwMode="auto">
          <a:xfrm>
            <a:off x="6934200" y="6292850"/>
            <a:ext cx="1981200" cy="565150"/>
          </a:xfrm>
          <a:prstGeom prst="rect">
            <a:avLst/>
          </a:prstGeom>
          <a:noFill/>
          <a:ln w="9525">
            <a:noFill/>
            <a:miter lim="800000"/>
            <a:headEnd/>
            <a:tailEnd/>
          </a:ln>
        </p:spPr>
      </p:pic>
      <p:sp>
        <p:nvSpPr>
          <p:cNvPr id="3078" name="TextBox 6"/>
          <p:cNvSpPr txBox="1">
            <a:spLocks noChangeArrowheads="1"/>
          </p:cNvSpPr>
          <p:nvPr/>
        </p:nvSpPr>
        <p:spPr bwMode="auto">
          <a:xfrm>
            <a:off x="762000" y="6581775"/>
            <a:ext cx="6248400" cy="307777"/>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ja-JP" altLang="en-US" sz="1400" b="1" dirty="0" smtClean="0">
                <a:solidFill>
                  <a:srgbClr val="FFFFFF"/>
                </a:solidFill>
              </a:rPr>
              <a:t>米国実験病理学会所属</a:t>
            </a:r>
            <a:r>
              <a:rPr lang="en-US" sz="1400" b="1" dirty="0" smtClean="0">
                <a:solidFill>
                  <a:srgbClr val="FFFFFF"/>
                </a:solidFill>
              </a:rPr>
              <a:t> </a:t>
            </a:r>
            <a:endParaRPr lang="en-US" sz="1400" b="1" dirty="0">
              <a:solidFill>
                <a:srgbClr val="FFFFFF"/>
              </a:solidFill>
            </a:endParaRPr>
          </a:p>
        </p:txBody>
      </p:sp>
      <p:sp>
        <p:nvSpPr>
          <p:cNvPr id="8" name="TextBox 7"/>
          <p:cNvSpPr txBox="1"/>
          <p:nvPr/>
        </p:nvSpPr>
        <p:spPr>
          <a:xfrm>
            <a:off x="3581400" y="5029201"/>
            <a:ext cx="5562600" cy="1538883"/>
          </a:xfrm>
          <a:prstGeom prst="rect">
            <a:avLst/>
          </a:prstGeom>
          <a:noFill/>
        </p:spPr>
        <p:txBody>
          <a:bodyPr wrap="square" rtlCol="0">
            <a:spAutoFit/>
          </a:bodyPr>
          <a:lstStyle/>
          <a:p>
            <a:pPr eaLnBrk="0" fontAlgn="base" hangingPunct="0">
              <a:spcBef>
                <a:spcPct val="0"/>
              </a:spcBef>
              <a:spcAft>
                <a:spcPct val="0"/>
              </a:spcAft>
            </a:pPr>
            <a:r>
              <a:rPr lang="ja-JP" altLang="en-US" sz="2900" b="1" dirty="0" smtClean="0">
                <a:solidFill>
                  <a:srgbClr val="FFFFFF"/>
                </a:solidFill>
                <a:latin typeface="Arial"/>
              </a:rPr>
              <a:t>全世界にわたるリポジトリ間の情報交換</a:t>
            </a:r>
            <a:endParaRPr lang="en-US" sz="2900" b="1" dirty="0" smtClean="0">
              <a:solidFill>
                <a:srgbClr val="FFFFFF"/>
              </a:solidFill>
              <a:latin typeface="Arial"/>
            </a:endParaRPr>
          </a:p>
          <a:p>
            <a:pPr eaLnBrk="0" fontAlgn="base" hangingPunct="0">
              <a:spcBef>
                <a:spcPct val="0"/>
              </a:spcBef>
              <a:spcAft>
                <a:spcPct val="0"/>
              </a:spcAft>
            </a:pPr>
            <a:endParaRPr lang="en-US" b="1" dirty="0" smtClean="0">
              <a:solidFill>
                <a:srgbClr val="005856"/>
              </a:solidFill>
            </a:endParaRPr>
          </a:p>
          <a:p>
            <a:pPr eaLnBrk="0" fontAlgn="base" hangingPunct="0">
              <a:spcBef>
                <a:spcPct val="0"/>
              </a:spcBef>
              <a:spcAft>
                <a:spcPct val="0"/>
              </a:spcAft>
            </a:pPr>
            <a:endParaRPr lang="en-US" dirty="0">
              <a:solidFill>
                <a:srgbClr val="005856"/>
              </a:solidFill>
            </a:endParaRPr>
          </a:p>
        </p:txBody>
      </p:sp>
      <p:sp>
        <p:nvSpPr>
          <p:cNvPr id="11" name="TextBox 10"/>
          <p:cNvSpPr txBox="1"/>
          <p:nvPr/>
        </p:nvSpPr>
        <p:spPr>
          <a:xfrm>
            <a:off x="3657602" y="6019800"/>
            <a:ext cx="3179075" cy="523220"/>
          </a:xfrm>
          <a:prstGeom prst="rect">
            <a:avLst/>
          </a:prstGeom>
          <a:noFill/>
        </p:spPr>
        <p:txBody>
          <a:bodyPr wrap="none" rtlCol="0">
            <a:spAutoFit/>
          </a:bodyPr>
          <a:lstStyle/>
          <a:p>
            <a:r>
              <a:rPr lang="en-US" sz="2800" b="1" dirty="0" smtClean="0">
                <a:solidFill>
                  <a:schemeClr val="bg1"/>
                </a:solidFill>
              </a:rPr>
              <a:t>www.isber.org</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229600" cy="4124206"/>
          </a:xfrm>
          <a:prstGeom prst="rect">
            <a:avLst/>
          </a:prstGeom>
          <a:noFill/>
        </p:spPr>
        <p:txBody>
          <a:bodyPr wrap="square" rtlCol="0">
            <a:spAutoFit/>
          </a:bodyPr>
          <a:lstStyle/>
          <a:p>
            <a:pPr algn="ctr"/>
            <a:r>
              <a:rPr lang="ja-JP" altLang="en-US" sz="3600" b="1" dirty="0" smtClean="0">
                <a:solidFill>
                  <a:prstClr val="black"/>
                </a:solidFill>
              </a:rPr>
              <a:t>臨床診断のためのゲノムシーケンシング</a:t>
            </a:r>
            <a:endParaRPr lang="en-US" sz="3600" b="1" dirty="0" smtClean="0">
              <a:solidFill>
                <a:prstClr val="black"/>
              </a:solidFill>
            </a:endParaRPr>
          </a:p>
          <a:p>
            <a:pPr algn="ctr"/>
            <a:endParaRPr lang="en-US" sz="3200" b="1" dirty="0" smtClean="0">
              <a:solidFill>
                <a:prstClr val="black"/>
              </a:solidFill>
            </a:endParaRPr>
          </a:p>
          <a:p>
            <a:pPr algn="ctr"/>
            <a:endParaRPr lang="en-US" sz="3200" b="1" dirty="0" smtClean="0">
              <a:solidFill>
                <a:prstClr val="black"/>
              </a:solidFill>
            </a:endParaRPr>
          </a:p>
          <a:p>
            <a:r>
              <a:rPr lang="en-US" altLang="ja-JP" sz="3600" b="1" dirty="0" smtClean="0">
                <a:solidFill>
                  <a:prstClr val="black"/>
                </a:solidFill>
              </a:rPr>
              <a:t>DNA</a:t>
            </a:r>
            <a:r>
              <a:rPr lang="ja-JP" altLang="en-US" sz="3600" b="1" dirty="0" smtClean="0">
                <a:solidFill>
                  <a:prstClr val="black"/>
                </a:solidFill>
              </a:rPr>
              <a:t>シーケンシングの歴史において、</a:t>
            </a:r>
            <a:r>
              <a:rPr lang="en-US" altLang="ja-JP" sz="3600" b="1" dirty="0" smtClean="0">
                <a:solidFill>
                  <a:prstClr val="black"/>
                </a:solidFill>
              </a:rPr>
              <a:t>2005</a:t>
            </a:r>
            <a:r>
              <a:rPr lang="ja-JP" altLang="en-US" sz="3600" b="1" dirty="0" smtClean="0">
                <a:solidFill>
                  <a:prstClr val="black"/>
                </a:solidFill>
              </a:rPr>
              <a:t>年に登場したハイスループット次世代シーケンシング（</a:t>
            </a:r>
            <a:r>
              <a:rPr lang="en-US" altLang="ja-JP" sz="3600" b="1" dirty="0" smtClean="0">
                <a:solidFill>
                  <a:prstClr val="black"/>
                </a:solidFill>
              </a:rPr>
              <a:t> </a:t>
            </a:r>
            <a:r>
              <a:rPr lang="en-US" altLang="ja-JP" sz="3600" b="1" dirty="0">
                <a:solidFill>
                  <a:prstClr val="black"/>
                </a:solidFill>
              </a:rPr>
              <a:t>NGS </a:t>
            </a:r>
            <a:r>
              <a:rPr lang="ja-JP" altLang="en-US" sz="3600" b="1" dirty="0" smtClean="0">
                <a:solidFill>
                  <a:prstClr val="black"/>
                </a:solidFill>
              </a:rPr>
              <a:t>）の導入は大きな</a:t>
            </a:r>
            <a:r>
              <a:rPr lang="ja-JP" altLang="en-US" sz="3600" b="1" u="sng" dirty="0">
                <a:solidFill>
                  <a:prstClr val="black"/>
                </a:solidFill>
              </a:rPr>
              <a:t>変革</a:t>
            </a:r>
            <a:r>
              <a:rPr lang="ja-JP" altLang="en-US" sz="3600" b="1" dirty="0" smtClean="0">
                <a:solidFill>
                  <a:prstClr val="black"/>
                </a:solidFill>
              </a:rPr>
              <a:t>をもたらした。</a:t>
            </a:r>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381000" y="12954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p:txBody>
          <a:bodyPr/>
          <a:lstStyle/>
          <a:p>
            <a:pPr eaLnBrk="1" hangingPunct="1">
              <a:defRPr/>
            </a:pPr>
            <a:endParaRPr lang="en-US" smtClean="0"/>
          </a:p>
        </p:txBody>
      </p:sp>
      <p:pic>
        <p:nvPicPr>
          <p:cNvPr id="6147" name="Picture 4" descr="Slide3"/>
          <p:cNvPicPr>
            <a:picLocks noGrp="1" noChangeAspect="1" noChangeArrowheads="1"/>
          </p:cNvPicPr>
          <p:nvPr>
            <p:ph idx="4294967295"/>
          </p:nvPr>
        </p:nvPicPr>
        <p:blipFill>
          <a:blip r:embed="rId3" cstate="print"/>
          <a:srcRect/>
          <a:stretch>
            <a:fillRect/>
          </a:stretch>
        </p:blipFill>
        <p:spPr>
          <a:xfrm>
            <a:off x="0" y="0"/>
            <a:ext cx="9372600" cy="6858000"/>
          </a:xfrm>
          <a:noFill/>
        </p:spPr>
      </p:pic>
      <p:sp>
        <p:nvSpPr>
          <p:cNvPr id="66565" name="Rectangle 5"/>
          <p:cNvSpPr>
            <a:spLocks noChangeArrowheads="1"/>
          </p:cNvSpPr>
          <p:nvPr/>
        </p:nvSpPr>
        <p:spPr bwMode="auto">
          <a:xfrm>
            <a:off x="838200" y="1436689"/>
            <a:ext cx="7848600" cy="480131"/>
          </a:xfrm>
          <a:prstGeom prst="rect">
            <a:avLst/>
          </a:prstGeom>
          <a:noFill/>
          <a:ln w="9525">
            <a:noFill/>
            <a:miter lim="800000"/>
            <a:headEnd/>
            <a:tailEnd/>
          </a:ln>
          <a:effectLst/>
        </p:spPr>
        <p:txBody>
          <a:bodyPr>
            <a:spAutoFit/>
          </a:bodyPr>
          <a:lstStyle/>
          <a:p>
            <a:pPr fontAlgn="base">
              <a:lnSpc>
                <a:spcPct val="90000"/>
              </a:lnSpc>
              <a:spcBef>
                <a:spcPct val="50000"/>
              </a:spcBef>
              <a:spcAft>
                <a:spcPct val="0"/>
              </a:spcAft>
              <a:buClr>
                <a:srgbClr val="1ACE9F"/>
              </a:buClr>
              <a:buSzPct val="60000"/>
              <a:buFont typeface="Wingdings" pitchFamily="2" charset="2"/>
              <a:buNone/>
              <a:defRPr/>
            </a:pPr>
            <a:endParaRPr lang="en-US" sz="2800">
              <a:solidFill>
                <a:srgbClr val="005856"/>
              </a:solidFill>
              <a:effectLst>
                <a:outerShdw blurRad="38100" dist="38100" dir="2700000" algn="tl">
                  <a:srgbClr val="000000"/>
                </a:outerShdw>
              </a:effectLst>
              <a:latin typeface="Arial Black" pitchFamily="34" charset="0"/>
            </a:endParaRPr>
          </a:p>
        </p:txBody>
      </p:sp>
      <p:pic>
        <p:nvPicPr>
          <p:cNvPr id="6150" name="Picture 2"/>
          <p:cNvPicPr>
            <a:picLocks noChangeAspect="1" noChangeArrowheads="1"/>
          </p:cNvPicPr>
          <p:nvPr/>
        </p:nvPicPr>
        <p:blipFill>
          <a:blip r:embed="rId4" cstate="print"/>
          <a:srcRect t="15137" r="3534" b="66042"/>
          <a:stretch>
            <a:fillRect/>
          </a:stretch>
        </p:blipFill>
        <p:spPr bwMode="auto">
          <a:xfrm>
            <a:off x="0" y="0"/>
            <a:ext cx="9372600" cy="1143000"/>
          </a:xfrm>
          <a:prstGeom prst="rect">
            <a:avLst/>
          </a:prstGeom>
          <a:noFill/>
          <a:ln w="9525">
            <a:noFill/>
            <a:miter lim="800000"/>
            <a:headEnd/>
            <a:tailEnd/>
          </a:ln>
        </p:spPr>
      </p:pic>
      <p:sp>
        <p:nvSpPr>
          <p:cNvPr id="7" name="Title 6"/>
          <p:cNvSpPr>
            <a:spLocks noGrp="1"/>
          </p:cNvSpPr>
          <p:nvPr>
            <p:ph type="title"/>
          </p:nvPr>
        </p:nvSpPr>
        <p:spPr>
          <a:xfrm>
            <a:off x="457200" y="1219200"/>
            <a:ext cx="8686800" cy="5894388"/>
          </a:xfrm>
        </p:spPr>
        <p:txBody>
          <a:bodyPr/>
          <a:lstStyle/>
          <a:p>
            <a:pPr>
              <a:defRPr/>
            </a:pPr>
            <a:r>
              <a:rPr lang="en-US" altLang="ja-JP" b="1" dirty="0" smtClean="0">
                <a:solidFill>
                  <a:srgbClr val="FFFF00"/>
                </a:solidFill>
              </a:rPr>
              <a:t>ISBER</a:t>
            </a:r>
            <a:r>
              <a:rPr lang="ja-JP" altLang="en-US" b="1" dirty="0" smtClean="0">
                <a:solidFill>
                  <a:srgbClr val="FFFF00"/>
                </a:solidFill>
              </a:rPr>
              <a:t>のミッション</a:t>
            </a:r>
            <a:r>
              <a:rPr lang="en-US" b="1" dirty="0" smtClean="0">
                <a:solidFill>
                  <a:srgbClr val="FFFF00"/>
                </a:solidFill>
              </a:rPr>
              <a:t> </a:t>
            </a:r>
            <a:r>
              <a:rPr lang="en-US" dirty="0" smtClean="0"/>
              <a:t/>
            </a:r>
            <a:br>
              <a:rPr lang="en-US" dirty="0" smtClean="0"/>
            </a:br>
            <a:r>
              <a:rPr lang="en-US" dirty="0" smtClean="0"/>
              <a:t/>
            </a:r>
            <a:br>
              <a:rPr lang="en-US" dirty="0" smtClean="0"/>
            </a:br>
            <a:r>
              <a:rPr lang="en-US" altLang="ja-JP" sz="4200" dirty="0" smtClean="0">
                <a:solidFill>
                  <a:schemeClr val="bg1"/>
                </a:solidFill>
              </a:rPr>
              <a:t>ISBER</a:t>
            </a:r>
            <a:r>
              <a:rPr lang="ja-JP" altLang="en-US" sz="4200" dirty="0" smtClean="0">
                <a:solidFill>
                  <a:schemeClr val="bg1"/>
                </a:solidFill>
              </a:rPr>
              <a:t>は、国際的にアイデアを共有し、バイオバンクとリポジトリ事業</a:t>
            </a:r>
            <a:r>
              <a:rPr lang="ja-JP" altLang="en-US" sz="4200" dirty="0">
                <a:solidFill>
                  <a:schemeClr val="bg1"/>
                </a:solidFill>
              </a:rPr>
              <a:t>により</a:t>
            </a:r>
            <a:r>
              <a:rPr lang="ja-JP" altLang="en-US" sz="4200" dirty="0" smtClean="0">
                <a:solidFill>
                  <a:schemeClr val="bg1"/>
                </a:solidFill>
              </a:rPr>
              <a:t>変容する課題</a:t>
            </a:r>
            <a:r>
              <a:rPr lang="ja-JP" altLang="en-US" sz="4200" dirty="0">
                <a:solidFill>
                  <a:schemeClr val="bg1"/>
                </a:solidFill>
              </a:rPr>
              <a:t>に</a:t>
            </a:r>
            <a:r>
              <a:rPr lang="ja-JP" altLang="en-US" sz="4200" dirty="0" smtClean="0">
                <a:solidFill>
                  <a:schemeClr val="bg1"/>
                </a:solidFill>
              </a:rPr>
              <a:t>調和のとれたアプローチで対処します。</a:t>
            </a:r>
            <a:r>
              <a:rPr lang="en-US" sz="4200" dirty="0" smtClean="0">
                <a:solidFill>
                  <a:schemeClr val="bg1"/>
                </a:solidFill>
              </a:rPr>
              <a:t> </a:t>
            </a:r>
            <a:r>
              <a:rPr lang="en-US" dirty="0" smtClean="0">
                <a:solidFill>
                  <a:schemeClr val="bg1"/>
                </a:solidFill>
              </a:rPr>
              <a:t/>
            </a:r>
            <a:br>
              <a:rPr lang="en-US" dirty="0" smtClean="0">
                <a:solidFill>
                  <a:schemeClr val="bg1"/>
                </a:solidFill>
              </a:rPr>
            </a:br>
            <a:r>
              <a:rPr lang="en-US" sz="2400" dirty="0" smtClean="0"/>
              <a:t/>
            </a:r>
            <a:br>
              <a:rPr lang="en-US" sz="2400" dirty="0" smtClean="0"/>
            </a:br>
            <a:r>
              <a:rPr lang="en-US" sz="2400" dirty="0" smtClean="0"/>
              <a:t/>
            </a:r>
            <a:br>
              <a:rPr lang="en-US" sz="2400" dirty="0" smtClean="0"/>
            </a:b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470025"/>
          </a:xfrm>
        </p:spPr>
        <p:txBody>
          <a:bodyPr>
            <a:normAutofit/>
          </a:bodyPr>
          <a:lstStyle/>
          <a:p>
            <a:r>
              <a:rPr lang="ja-JP" altLang="en-US" sz="3600" b="1" dirty="0" smtClean="0"/>
              <a:t>定義</a:t>
            </a:r>
            <a:endParaRPr lang="en-US" sz="3600" b="1" dirty="0"/>
          </a:p>
        </p:txBody>
      </p:sp>
      <p:sp>
        <p:nvSpPr>
          <p:cNvPr id="3" name="Subtitle 2"/>
          <p:cNvSpPr>
            <a:spLocks noGrp="1"/>
          </p:cNvSpPr>
          <p:nvPr>
            <p:ph type="subTitle" idx="1"/>
          </p:nvPr>
        </p:nvSpPr>
        <p:spPr>
          <a:xfrm>
            <a:off x="533400" y="1752600"/>
            <a:ext cx="8229600" cy="4572000"/>
          </a:xfrm>
        </p:spPr>
        <p:txBody>
          <a:bodyPr>
            <a:normAutofit fontScale="70000" lnSpcReduction="20000"/>
          </a:bodyPr>
          <a:lstStyle/>
          <a:p>
            <a:pPr algn="l">
              <a:buFont typeface="Arial" pitchFamily="34" charset="0"/>
              <a:buChar char="•"/>
            </a:pPr>
            <a:r>
              <a:rPr lang="ja-JP" altLang="en-US" sz="2900" b="1" dirty="0" smtClean="0">
                <a:solidFill>
                  <a:schemeClr val="tx1"/>
                </a:solidFill>
              </a:rPr>
              <a:t>ヒトゲノム </a:t>
            </a:r>
            <a:r>
              <a:rPr lang="ja-JP" altLang="en-US" sz="2900" b="1" dirty="0" err="1" smtClean="0">
                <a:solidFill>
                  <a:schemeClr val="tx1"/>
                </a:solidFill>
              </a:rPr>
              <a:t>ー</a:t>
            </a:r>
            <a:r>
              <a:rPr lang="ja-JP" altLang="en-US" sz="2900" b="1" dirty="0" smtClean="0">
                <a:solidFill>
                  <a:schemeClr val="tx1"/>
                </a:solidFill>
              </a:rPr>
              <a:t> </a:t>
            </a:r>
            <a:r>
              <a:rPr lang="en-US" altLang="ja-JP" sz="2900" b="1" dirty="0" smtClean="0">
                <a:solidFill>
                  <a:schemeClr val="tx1"/>
                </a:solidFill>
              </a:rPr>
              <a:t>3</a:t>
            </a:r>
            <a:r>
              <a:rPr lang="ja-JP" altLang="en-US" sz="2900" b="1" dirty="0">
                <a:solidFill>
                  <a:schemeClr val="tx1"/>
                </a:solidFill>
              </a:rPr>
              <a:t>ギガバイトの情報からなるヒトの「全ゲノム」</a:t>
            </a:r>
            <a:endParaRPr lang="en-US" altLang="ja-JP" sz="2900" b="1" dirty="0">
              <a:solidFill>
                <a:schemeClr val="tx1"/>
              </a:solidFill>
            </a:endParaRPr>
          </a:p>
          <a:p>
            <a:pPr lvl="1" algn="l">
              <a:buFont typeface="Arial" pitchFamily="34" charset="0"/>
              <a:buChar char="•"/>
            </a:pPr>
            <a:r>
              <a:rPr lang="en-US" altLang="ja-JP" sz="2400" b="1" dirty="0">
                <a:solidFill>
                  <a:schemeClr val="tx1"/>
                </a:solidFill>
              </a:rPr>
              <a:t>30</a:t>
            </a:r>
            <a:r>
              <a:rPr lang="ja-JP" altLang="en-US" sz="2400" b="1" dirty="0">
                <a:solidFill>
                  <a:schemeClr val="tx1"/>
                </a:solidFill>
              </a:rPr>
              <a:t>億の</a:t>
            </a:r>
            <a:r>
              <a:rPr lang="en-US" altLang="ja-JP" sz="2400" b="1" dirty="0">
                <a:solidFill>
                  <a:schemeClr val="tx1"/>
                </a:solidFill>
              </a:rPr>
              <a:t>DNA</a:t>
            </a:r>
            <a:r>
              <a:rPr lang="ja-JP" altLang="en-US" sz="2400" b="1" dirty="0">
                <a:solidFill>
                  <a:schemeClr val="tx1"/>
                </a:solidFill>
              </a:rPr>
              <a:t>塩基対</a:t>
            </a:r>
            <a:endParaRPr lang="en-US" altLang="ja-JP" sz="2400" b="1" dirty="0">
              <a:solidFill>
                <a:schemeClr val="tx1"/>
              </a:solidFill>
            </a:endParaRPr>
          </a:p>
          <a:p>
            <a:pPr lvl="1" algn="l">
              <a:buFont typeface="Arial" pitchFamily="34" charset="0"/>
              <a:buChar char="•"/>
            </a:pPr>
            <a:r>
              <a:rPr lang="en-US" altLang="ja-JP" sz="2400" b="1" dirty="0">
                <a:solidFill>
                  <a:schemeClr val="tx1"/>
                </a:solidFill>
              </a:rPr>
              <a:t>46</a:t>
            </a:r>
            <a:r>
              <a:rPr lang="ja-JP" altLang="en-US" sz="2400" b="1" dirty="0">
                <a:solidFill>
                  <a:schemeClr val="tx1"/>
                </a:solidFill>
              </a:rPr>
              <a:t>染色体（二倍体ゲノム）</a:t>
            </a:r>
            <a:endParaRPr lang="en-US" altLang="ja-JP" sz="2400" b="1" dirty="0">
              <a:solidFill>
                <a:schemeClr val="tx1"/>
              </a:solidFill>
            </a:endParaRPr>
          </a:p>
          <a:p>
            <a:pPr lvl="1" algn="l">
              <a:buFont typeface="Arial" pitchFamily="34" charset="0"/>
              <a:buChar char="•"/>
            </a:pPr>
            <a:r>
              <a:rPr lang="ja-JP" altLang="en-US" sz="2400" b="1" dirty="0">
                <a:solidFill>
                  <a:schemeClr val="tx1"/>
                </a:solidFill>
              </a:rPr>
              <a:t>約</a:t>
            </a:r>
            <a:r>
              <a:rPr lang="en-US" altLang="ja-JP" sz="2400" b="1" dirty="0">
                <a:solidFill>
                  <a:schemeClr val="tx1"/>
                </a:solidFill>
              </a:rPr>
              <a:t>98%</a:t>
            </a:r>
            <a:r>
              <a:rPr lang="ja-JP" altLang="en-US" sz="2400" b="1" dirty="0">
                <a:solidFill>
                  <a:schemeClr val="tx1"/>
                </a:solidFill>
              </a:rPr>
              <a:t>が「遺伝子間」領域（</a:t>
            </a:r>
            <a:r>
              <a:rPr lang="en-US" altLang="ja-JP" sz="2400" b="1" dirty="0">
                <a:solidFill>
                  <a:schemeClr val="tx1"/>
                </a:solidFill>
              </a:rPr>
              <a:t> </a:t>
            </a:r>
            <a:r>
              <a:rPr lang="en-US" altLang="ja-JP" sz="2400" b="1" dirty="0" err="1">
                <a:solidFill>
                  <a:schemeClr val="tx1"/>
                </a:solidFill>
              </a:rPr>
              <a:t>intergenic</a:t>
            </a:r>
            <a:r>
              <a:rPr lang="en-US" altLang="ja-JP" sz="2400" b="1" dirty="0">
                <a:solidFill>
                  <a:schemeClr val="tx1"/>
                </a:solidFill>
              </a:rPr>
              <a:t> </a:t>
            </a:r>
            <a:r>
              <a:rPr lang="ja-JP" altLang="en-US" sz="2400" b="1" dirty="0">
                <a:solidFill>
                  <a:schemeClr val="tx1"/>
                </a:solidFill>
              </a:rPr>
              <a:t>）</a:t>
            </a:r>
            <a:endParaRPr lang="en-US" altLang="ja-JP" sz="2400" b="1" dirty="0">
              <a:solidFill>
                <a:schemeClr val="tx1"/>
              </a:solidFill>
            </a:endParaRPr>
          </a:p>
          <a:p>
            <a:pPr lvl="2" algn="l">
              <a:buFont typeface="Arial" pitchFamily="34" charset="0"/>
              <a:buChar char="•"/>
            </a:pPr>
            <a:r>
              <a:rPr lang="ja-JP" altLang="en-US" sz="2000" b="1" dirty="0">
                <a:solidFill>
                  <a:schemeClr val="tx1"/>
                </a:solidFill>
              </a:rPr>
              <a:t>「遺伝子と遺伝子の間」</a:t>
            </a:r>
            <a:endParaRPr lang="en-US" altLang="ja-JP" sz="2000" b="1" dirty="0">
              <a:solidFill>
                <a:schemeClr val="tx1"/>
              </a:solidFill>
            </a:endParaRPr>
          </a:p>
          <a:p>
            <a:pPr lvl="2" algn="l">
              <a:buFont typeface="Arial" pitchFamily="34" charset="0"/>
              <a:buChar char="•"/>
            </a:pPr>
            <a:r>
              <a:rPr lang="ja-JP" altLang="en-US" sz="2000" b="1" dirty="0">
                <a:solidFill>
                  <a:schemeClr val="tx1"/>
                </a:solidFill>
              </a:rPr>
              <a:t>ジャンク</a:t>
            </a:r>
            <a:r>
              <a:rPr lang="en-US" altLang="ja-JP" sz="2000" b="1" dirty="0">
                <a:solidFill>
                  <a:schemeClr val="tx1"/>
                </a:solidFill>
              </a:rPr>
              <a:t>DNA</a:t>
            </a:r>
            <a:r>
              <a:rPr lang="ja-JP" altLang="en-US" sz="2000" b="1" dirty="0">
                <a:solidFill>
                  <a:schemeClr val="tx1"/>
                </a:solidFill>
              </a:rPr>
              <a:t>？</a:t>
            </a:r>
            <a:endParaRPr lang="en-US" altLang="ja-JP" sz="2000" b="1" dirty="0">
              <a:solidFill>
                <a:schemeClr val="tx1"/>
              </a:solidFill>
            </a:endParaRPr>
          </a:p>
          <a:p>
            <a:pPr lvl="2" algn="l">
              <a:buFont typeface="Arial" pitchFamily="34" charset="0"/>
              <a:buChar char="•"/>
            </a:pPr>
            <a:r>
              <a:rPr lang="ja-JP" altLang="en-US" sz="2000" b="1" dirty="0">
                <a:solidFill>
                  <a:schemeClr val="tx1"/>
                </a:solidFill>
              </a:rPr>
              <a:t>タンパク質をコード</a:t>
            </a:r>
            <a:r>
              <a:rPr lang="ja-JP" altLang="en-US" sz="2000" b="1" dirty="0" smtClean="0">
                <a:solidFill>
                  <a:schemeClr val="tx1"/>
                </a:solidFill>
              </a:rPr>
              <a:t>しない</a:t>
            </a:r>
            <a:endParaRPr lang="en-US" altLang="ja-JP" sz="2000" b="1" dirty="0" smtClean="0">
              <a:solidFill>
                <a:schemeClr val="tx1"/>
              </a:solidFill>
            </a:endParaRPr>
          </a:p>
          <a:p>
            <a:pPr lvl="2" algn="l">
              <a:buFont typeface="Arial" pitchFamily="34" charset="0"/>
              <a:buChar char="•"/>
            </a:pPr>
            <a:endParaRPr lang="en-US" altLang="ja-JP" sz="2000" b="1" dirty="0">
              <a:solidFill>
                <a:schemeClr val="tx1"/>
              </a:solidFill>
            </a:endParaRPr>
          </a:p>
          <a:p>
            <a:pPr algn="l">
              <a:buFont typeface="Arial" pitchFamily="34" charset="0"/>
              <a:buChar char="•"/>
            </a:pPr>
            <a:r>
              <a:rPr lang="ja-JP" altLang="en-US" sz="2900" b="1" dirty="0" smtClean="0">
                <a:solidFill>
                  <a:schemeClr val="tx1"/>
                </a:solidFill>
              </a:rPr>
              <a:t>ヒトエキソーム</a:t>
            </a:r>
            <a:endParaRPr lang="en-US" altLang="ja-JP" sz="2900" b="1" dirty="0" smtClean="0">
              <a:solidFill>
                <a:schemeClr val="tx1"/>
              </a:solidFill>
            </a:endParaRPr>
          </a:p>
          <a:p>
            <a:pPr lvl="1" algn="l">
              <a:buFont typeface="Arial" pitchFamily="34" charset="0"/>
              <a:buChar char="•"/>
            </a:pPr>
            <a:r>
              <a:rPr lang="ja-JP" altLang="en-US" sz="2400" b="1" dirty="0" smtClean="0">
                <a:solidFill>
                  <a:schemeClr val="tx1"/>
                </a:solidFill>
              </a:rPr>
              <a:t>ゲノム</a:t>
            </a:r>
            <a:r>
              <a:rPr lang="ja-JP" altLang="en-US" sz="2400" b="1" dirty="0">
                <a:solidFill>
                  <a:schemeClr val="tx1"/>
                </a:solidFill>
              </a:rPr>
              <a:t>の</a:t>
            </a:r>
            <a:r>
              <a:rPr lang="en-US" altLang="ja-JP" sz="2400" b="1" dirty="0">
                <a:solidFill>
                  <a:schemeClr val="tx1"/>
                </a:solidFill>
              </a:rPr>
              <a:t>2%</a:t>
            </a:r>
          </a:p>
          <a:p>
            <a:pPr lvl="1" algn="l">
              <a:buFont typeface="Arial" pitchFamily="34" charset="0"/>
              <a:buChar char="•"/>
            </a:pPr>
            <a:r>
              <a:rPr lang="en-US" altLang="ja-JP" sz="2400" b="1" dirty="0" smtClean="0">
                <a:solidFill>
                  <a:schemeClr val="tx1"/>
                </a:solidFill>
              </a:rPr>
              <a:t>22,000</a:t>
            </a:r>
            <a:r>
              <a:rPr lang="ja-JP" altLang="en-US" sz="2400" b="1" dirty="0" smtClean="0">
                <a:solidFill>
                  <a:schemeClr val="tx1"/>
                </a:solidFill>
              </a:rPr>
              <a:t>遺伝子対</a:t>
            </a:r>
            <a:endParaRPr lang="en-US" altLang="ja-JP" sz="2400" b="1" dirty="0" smtClean="0">
              <a:solidFill>
                <a:schemeClr val="tx1"/>
              </a:solidFill>
            </a:endParaRPr>
          </a:p>
          <a:p>
            <a:pPr lvl="1" algn="l">
              <a:buFont typeface="Arial" pitchFamily="34" charset="0"/>
              <a:buChar char="•"/>
            </a:pPr>
            <a:r>
              <a:rPr lang="ja-JP" altLang="en-US" sz="2400" b="1" dirty="0">
                <a:solidFill>
                  <a:schemeClr val="tx1"/>
                </a:solidFill>
              </a:rPr>
              <a:t>平均</a:t>
            </a:r>
            <a:r>
              <a:rPr lang="ja-JP" altLang="en-US" sz="2400" b="1" dirty="0" smtClean="0">
                <a:solidFill>
                  <a:schemeClr val="tx1"/>
                </a:solidFill>
              </a:rPr>
              <a:t>で</a:t>
            </a:r>
            <a:r>
              <a:rPr lang="ja-JP" altLang="en-US" sz="2400" b="1" dirty="0">
                <a:solidFill>
                  <a:schemeClr val="tx1"/>
                </a:solidFill>
              </a:rPr>
              <a:t>、</a:t>
            </a:r>
            <a:r>
              <a:rPr lang="en-US" altLang="ja-JP" sz="2400" b="1" dirty="0" smtClean="0">
                <a:solidFill>
                  <a:schemeClr val="tx1"/>
                </a:solidFill>
              </a:rPr>
              <a:t> </a:t>
            </a:r>
            <a:r>
              <a:rPr lang="en-US" altLang="ja-JP" sz="2400" b="1" dirty="0">
                <a:solidFill>
                  <a:schemeClr val="tx1"/>
                </a:solidFill>
              </a:rPr>
              <a:t>1</a:t>
            </a:r>
            <a:r>
              <a:rPr lang="ja-JP" altLang="en-US" sz="2400" b="1" dirty="0">
                <a:solidFill>
                  <a:schemeClr val="tx1"/>
                </a:solidFill>
              </a:rPr>
              <a:t>遺伝子につき</a:t>
            </a:r>
            <a:r>
              <a:rPr lang="en-US" altLang="ja-JP" sz="2400" b="1" dirty="0">
                <a:solidFill>
                  <a:schemeClr val="tx1"/>
                </a:solidFill>
              </a:rPr>
              <a:t>8</a:t>
            </a:r>
            <a:r>
              <a:rPr lang="ja-JP" altLang="en-US" sz="2400" b="1" dirty="0" smtClean="0">
                <a:solidFill>
                  <a:schemeClr val="tx1"/>
                </a:solidFill>
              </a:rPr>
              <a:t>エクソン（タンパク質コード領域）　</a:t>
            </a:r>
            <a:r>
              <a:rPr lang="en-US" altLang="ja-JP" sz="2400" b="1" dirty="0" smtClean="0">
                <a:solidFill>
                  <a:schemeClr val="tx1"/>
                </a:solidFill>
              </a:rPr>
              <a:t>= </a:t>
            </a:r>
            <a:r>
              <a:rPr lang="en-US" altLang="ja-JP" sz="2400" b="1" dirty="0">
                <a:solidFill>
                  <a:schemeClr val="tx1"/>
                </a:solidFill>
              </a:rPr>
              <a:t>176,000</a:t>
            </a:r>
            <a:r>
              <a:rPr lang="ja-JP" altLang="en-US" sz="2400" b="1" dirty="0" smtClean="0">
                <a:solidFill>
                  <a:schemeClr val="tx1"/>
                </a:solidFill>
              </a:rPr>
              <a:t>エクソン</a:t>
            </a:r>
            <a:endParaRPr lang="en-US" altLang="ja-JP" sz="2400" b="1" dirty="0" smtClean="0">
              <a:solidFill>
                <a:schemeClr val="tx1"/>
              </a:solidFill>
            </a:endParaRPr>
          </a:p>
          <a:p>
            <a:pPr lvl="1" algn="l">
              <a:buFont typeface="Arial" pitchFamily="34" charset="0"/>
              <a:buChar char="•"/>
            </a:pPr>
            <a:endParaRPr lang="en-US" altLang="ja-JP" sz="2400" b="1" dirty="0">
              <a:solidFill>
                <a:schemeClr val="tx1"/>
              </a:solidFill>
            </a:endParaRPr>
          </a:p>
          <a:p>
            <a:pPr marL="0" lvl="1" algn="l">
              <a:buFont typeface="Arial" pitchFamily="34" charset="0"/>
              <a:buChar char="•"/>
            </a:pPr>
            <a:r>
              <a:rPr lang="ja-JP" altLang="en-US" b="1" dirty="0" smtClean="0">
                <a:solidFill>
                  <a:schemeClr val="tx1"/>
                </a:solidFill>
              </a:rPr>
              <a:t>ヒトトランスクリプトーム</a:t>
            </a:r>
            <a:r>
              <a:rPr lang="ja-JP" altLang="en-US" sz="3100" b="1" dirty="0">
                <a:solidFill>
                  <a:schemeClr val="tx1"/>
                </a:solidFill>
              </a:rPr>
              <a:t>（</a:t>
            </a:r>
            <a:r>
              <a:rPr lang="en-US" altLang="ja-JP" sz="3100" b="1" dirty="0">
                <a:solidFill>
                  <a:schemeClr val="tx1"/>
                </a:solidFill>
              </a:rPr>
              <a:t> DNA&gt; RNA&gt; </a:t>
            </a:r>
            <a:r>
              <a:rPr lang="ja-JP" altLang="en-US" sz="3100" b="1" dirty="0">
                <a:solidFill>
                  <a:schemeClr val="tx1"/>
                </a:solidFill>
              </a:rPr>
              <a:t>タンパク質）</a:t>
            </a:r>
            <a:endParaRPr lang="en-US" altLang="ja-JP" sz="3100" b="1" dirty="0">
              <a:solidFill>
                <a:schemeClr val="tx1"/>
              </a:solidFill>
            </a:endParaRPr>
          </a:p>
          <a:p>
            <a:pPr lvl="1" algn="l">
              <a:buFont typeface="Arial" pitchFamily="34" charset="0"/>
              <a:buChar char="•"/>
            </a:pPr>
            <a:r>
              <a:rPr lang="ja-JP" altLang="en-US" sz="2500" b="1" dirty="0" smtClean="0">
                <a:solidFill>
                  <a:schemeClr val="tx1"/>
                </a:solidFill>
              </a:rPr>
              <a:t>遺伝子発現して</a:t>
            </a:r>
            <a:r>
              <a:rPr lang="en-US" altLang="ja-JP" sz="2500" b="1" dirty="0">
                <a:solidFill>
                  <a:schemeClr val="tx1"/>
                </a:solidFill>
              </a:rPr>
              <a:t>RNA</a:t>
            </a:r>
            <a:r>
              <a:rPr lang="ja-JP" altLang="en-US" sz="2500" b="1" dirty="0" smtClean="0">
                <a:solidFill>
                  <a:schemeClr val="tx1"/>
                </a:solidFill>
              </a:rPr>
              <a:t>転写物になる</a:t>
            </a:r>
            <a:endParaRPr lang="en-US" altLang="ja-JP" sz="2500" b="1" dirty="0" smtClean="0">
              <a:solidFill>
                <a:schemeClr val="tx1"/>
              </a:solidFill>
            </a:endParaRPr>
          </a:p>
          <a:p>
            <a:pPr lvl="1" algn="l">
              <a:buFont typeface="Arial" pitchFamily="34" charset="0"/>
              <a:buChar char="•"/>
            </a:pPr>
            <a:r>
              <a:rPr lang="ja-JP" altLang="en-US" sz="2500" b="1" dirty="0" smtClean="0">
                <a:solidFill>
                  <a:schemeClr val="tx1"/>
                </a:solidFill>
              </a:rPr>
              <a:t>細胞に特定の時間に特定の行動をとらせる</a:t>
            </a:r>
            <a:endParaRPr lang="en-US" sz="2500" b="1" dirty="0" smtClean="0">
              <a:solidFill>
                <a:schemeClr val="tx1"/>
              </a:solidFill>
            </a:endParaRPr>
          </a:p>
        </p:txBody>
      </p:sp>
      <p:sp>
        <p:nvSpPr>
          <p:cNvPr id="4" name="Line 4"/>
          <p:cNvSpPr>
            <a:spLocks noChangeShapeType="1"/>
          </p:cNvSpPr>
          <p:nvPr/>
        </p:nvSpPr>
        <p:spPr bwMode="auto">
          <a:xfrm>
            <a:off x="609600" y="13716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470025"/>
          </a:xfrm>
        </p:spPr>
        <p:txBody>
          <a:bodyPr>
            <a:normAutofit/>
          </a:bodyPr>
          <a:lstStyle/>
          <a:p>
            <a:r>
              <a:rPr lang="ja-JP" altLang="en-US" sz="3600" b="1" dirty="0" smtClean="0"/>
              <a:t>定義</a:t>
            </a:r>
            <a:endParaRPr lang="en-US" sz="3600" b="1" dirty="0"/>
          </a:p>
        </p:txBody>
      </p:sp>
      <p:sp>
        <p:nvSpPr>
          <p:cNvPr id="3" name="Subtitle 2"/>
          <p:cNvSpPr>
            <a:spLocks noGrp="1"/>
          </p:cNvSpPr>
          <p:nvPr>
            <p:ph type="subTitle" idx="1"/>
          </p:nvPr>
        </p:nvSpPr>
        <p:spPr>
          <a:xfrm>
            <a:off x="533400" y="1600200"/>
            <a:ext cx="8229600" cy="4572000"/>
          </a:xfrm>
        </p:spPr>
        <p:txBody>
          <a:bodyPr>
            <a:normAutofit fontScale="77500" lnSpcReduction="20000"/>
          </a:bodyPr>
          <a:lstStyle/>
          <a:p>
            <a:pPr algn="l">
              <a:buFont typeface="Arial" pitchFamily="34" charset="0"/>
              <a:buChar char="•"/>
            </a:pPr>
            <a:r>
              <a:rPr lang="ja-JP" altLang="en-US" b="1" dirty="0" smtClean="0">
                <a:solidFill>
                  <a:srgbClr val="FF0000"/>
                </a:solidFill>
              </a:rPr>
              <a:t>遺伝子型</a:t>
            </a:r>
            <a:r>
              <a:rPr lang="en-US" b="1" dirty="0" smtClean="0">
                <a:solidFill>
                  <a:schemeClr val="tx1"/>
                </a:solidFill>
              </a:rPr>
              <a:t> –</a:t>
            </a:r>
            <a:r>
              <a:rPr lang="ja-JP" altLang="en-US" b="1" dirty="0" smtClean="0">
                <a:solidFill>
                  <a:schemeClr val="tx1"/>
                </a:solidFill>
              </a:rPr>
              <a:t>細胞が持つ能力</a:t>
            </a:r>
            <a:endParaRPr lang="en-US" b="1" dirty="0" smtClean="0">
              <a:solidFill>
                <a:schemeClr val="tx1"/>
              </a:solidFill>
            </a:endParaRPr>
          </a:p>
          <a:p>
            <a:pPr lvl="1" algn="l">
              <a:buFont typeface="Arial" pitchFamily="34" charset="0"/>
              <a:buChar char="•"/>
            </a:pPr>
            <a:r>
              <a:rPr lang="ja-JP" altLang="en-US" b="1" dirty="0" smtClean="0">
                <a:solidFill>
                  <a:schemeClr val="tx1"/>
                </a:solidFill>
              </a:rPr>
              <a:t>ゲノム解析</a:t>
            </a:r>
            <a:endParaRPr lang="en-US" b="1" dirty="0" smtClean="0">
              <a:solidFill>
                <a:schemeClr val="tx1"/>
              </a:solidFill>
            </a:endParaRPr>
          </a:p>
          <a:p>
            <a:pPr algn="l">
              <a:buFont typeface="Arial" pitchFamily="34" charset="0"/>
              <a:buChar char="•"/>
            </a:pPr>
            <a:r>
              <a:rPr lang="ja-JP" altLang="en-US" b="1" dirty="0" smtClean="0">
                <a:solidFill>
                  <a:srgbClr val="FF0000"/>
                </a:solidFill>
              </a:rPr>
              <a:t>表現型</a:t>
            </a:r>
            <a:r>
              <a:rPr lang="en-US" b="1" dirty="0" smtClean="0">
                <a:solidFill>
                  <a:schemeClr val="tx1"/>
                </a:solidFill>
              </a:rPr>
              <a:t>- </a:t>
            </a:r>
            <a:r>
              <a:rPr lang="ja-JP" altLang="en-US" b="1" dirty="0" smtClean="0">
                <a:solidFill>
                  <a:schemeClr val="tx1"/>
                </a:solidFill>
              </a:rPr>
              <a:t>細胞が行っているもの</a:t>
            </a:r>
            <a:endParaRPr lang="en-US" b="1" dirty="0" smtClean="0">
              <a:solidFill>
                <a:schemeClr val="tx1"/>
              </a:solidFill>
            </a:endParaRPr>
          </a:p>
          <a:p>
            <a:pPr lvl="1" algn="l">
              <a:buFont typeface="Arial" pitchFamily="34" charset="0"/>
              <a:buChar char="•"/>
            </a:pPr>
            <a:r>
              <a:rPr lang="ja-JP" altLang="en-US" b="1" dirty="0" smtClean="0">
                <a:solidFill>
                  <a:schemeClr val="tx1"/>
                </a:solidFill>
              </a:rPr>
              <a:t>プロテオーム解析</a:t>
            </a:r>
            <a:r>
              <a:rPr lang="en-US" b="1" dirty="0" smtClean="0">
                <a:solidFill>
                  <a:schemeClr val="tx1"/>
                </a:solidFill>
              </a:rPr>
              <a:t> (</a:t>
            </a:r>
            <a:r>
              <a:rPr lang="ja-JP" altLang="en-US" b="1" dirty="0" smtClean="0">
                <a:solidFill>
                  <a:schemeClr val="tx1"/>
                </a:solidFill>
              </a:rPr>
              <a:t>タンパク質</a:t>
            </a:r>
            <a:r>
              <a:rPr lang="en-US" b="1" dirty="0" smtClean="0">
                <a:solidFill>
                  <a:schemeClr val="tx1"/>
                </a:solidFill>
              </a:rPr>
              <a:t>)</a:t>
            </a:r>
          </a:p>
          <a:p>
            <a:pPr algn="l">
              <a:buFont typeface="Arial" pitchFamily="34" charset="0"/>
              <a:buChar char="•"/>
            </a:pPr>
            <a:r>
              <a:rPr lang="ja-JP" altLang="en-US" b="1" dirty="0" smtClean="0">
                <a:solidFill>
                  <a:schemeClr val="tx1"/>
                </a:solidFill>
              </a:rPr>
              <a:t>生殖細胞か体細胞か？</a:t>
            </a:r>
            <a:endParaRPr lang="en-US" b="1" dirty="0" smtClean="0">
              <a:solidFill>
                <a:schemeClr val="tx1"/>
              </a:solidFill>
            </a:endParaRPr>
          </a:p>
          <a:p>
            <a:pPr lvl="1" algn="l">
              <a:buFont typeface="Arial" pitchFamily="34" charset="0"/>
              <a:buChar char="•"/>
            </a:pPr>
            <a:r>
              <a:rPr lang="ja-JP" altLang="en-US" b="1" dirty="0" smtClean="0">
                <a:solidFill>
                  <a:srgbClr val="FF0000"/>
                </a:solidFill>
              </a:rPr>
              <a:t>生殖細胞</a:t>
            </a:r>
            <a:r>
              <a:rPr lang="en-US" b="1" dirty="0" smtClean="0">
                <a:solidFill>
                  <a:schemeClr val="tx1"/>
                </a:solidFill>
              </a:rPr>
              <a:t>- </a:t>
            </a:r>
          </a:p>
          <a:p>
            <a:pPr lvl="2" algn="l">
              <a:buFont typeface="Arial" pitchFamily="34" charset="0"/>
              <a:buChar char="•"/>
            </a:pPr>
            <a:r>
              <a:rPr lang="ja-JP" altLang="en-US" b="1" dirty="0" smtClean="0">
                <a:solidFill>
                  <a:schemeClr val="tx1"/>
                </a:solidFill>
              </a:rPr>
              <a:t>遺伝継承性</a:t>
            </a:r>
            <a:endParaRPr lang="en-US" b="1" dirty="0" smtClean="0">
              <a:solidFill>
                <a:schemeClr val="tx1"/>
              </a:solidFill>
            </a:endParaRPr>
          </a:p>
          <a:p>
            <a:pPr lvl="2" algn="l">
              <a:buFont typeface="Arial" pitchFamily="34" charset="0"/>
              <a:buChar char="•"/>
            </a:pPr>
            <a:r>
              <a:rPr lang="ja-JP" altLang="en-US" b="1" dirty="0" smtClean="0">
                <a:solidFill>
                  <a:schemeClr val="tx1"/>
                </a:solidFill>
              </a:rPr>
              <a:t>肉親や親族への影響</a:t>
            </a:r>
            <a:endParaRPr lang="en-US" b="1" dirty="0" smtClean="0">
              <a:solidFill>
                <a:schemeClr val="tx1"/>
              </a:solidFill>
            </a:endParaRPr>
          </a:p>
          <a:p>
            <a:pPr lvl="2" algn="l">
              <a:buFont typeface="Arial" pitchFamily="34" charset="0"/>
              <a:buChar char="•"/>
            </a:pPr>
            <a:r>
              <a:rPr lang="ja-JP" altLang="en-US" b="1" dirty="0" smtClean="0">
                <a:solidFill>
                  <a:schemeClr val="tx1"/>
                </a:solidFill>
              </a:rPr>
              <a:t>人種への影響</a:t>
            </a:r>
            <a:endParaRPr lang="en-US" b="1" dirty="0" smtClean="0">
              <a:solidFill>
                <a:schemeClr val="tx1"/>
              </a:solidFill>
            </a:endParaRPr>
          </a:p>
          <a:p>
            <a:pPr lvl="2" algn="l">
              <a:buFont typeface="Arial" pitchFamily="34" charset="0"/>
              <a:buChar char="•"/>
            </a:pPr>
            <a:r>
              <a:rPr lang="ja-JP" altLang="en-US" b="1" dirty="0" smtClean="0">
                <a:solidFill>
                  <a:schemeClr val="tx1"/>
                </a:solidFill>
              </a:rPr>
              <a:t>「正常」組織</a:t>
            </a:r>
            <a:endParaRPr lang="en-US" b="1" dirty="0" smtClean="0">
              <a:solidFill>
                <a:schemeClr val="tx1"/>
              </a:solidFill>
            </a:endParaRPr>
          </a:p>
          <a:p>
            <a:pPr lvl="1" algn="l">
              <a:buFont typeface="Arial" pitchFamily="34" charset="0"/>
              <a:buChar char="•"/>
            </a:pPr>
            <a:r>
              <a:rPr lang="ja-JP" altLang="en-US" b="1" dirty="0" smtClean="0">
                <a:solidFill>
                  <a:srgbClr val="FF0000"/>
                </a:solidFill>
              </a:rPr>
              <a:t>体細胞</a:t>
            </a:r>
            <a:r>
              <a:rPr lang="en-US" b="1" dirty="0" smtClean="0">
                <a:solidFill>
                  <a:schemeClr val="tx1"/>
                </a:solidFill>
              </a:rPr>
              <a:t>-</a:t>
            </a:r>
          </a:p>
          <a:p>
            <a:pPr lvl="2" algn="l">
              <a:buFont typeface="Arial" pitchFamily="34" charset="0"/>
              <a:buChar char="•"/>
            </a:pPr>
            <a:r>
              <a:rPr lang="ja-JP" altLang="en-US" b="1" dirty="0" smtClean="0">
                <a:solidFill>
                  <a:schemeClr val="tx1"/>
                </a:solidFill>
              </a:rPr>
              <a:t>後天性の突然変異</a:t>
            </a:r>
            <a:endParaRPr lang="en-US" b="1" dirty="0" smtClean="0">
              <a:solidFill>
                <a:schemeClr val="tx1"/>
              </a:solidFill>
            </a:endParaRPr>
          </a:p>
          <a:p>
            <a:pPr lvl="2" algn="l">
              <a:buFont typeface="Arial" pitchFamily="34" charset="0"/>
              <a:buChar char="•"/>
            </a:pPr>
            <a:r>
              <a:rPr lang="ja-JP" altLang="en-US" b="1" dirty="0" smtClean="0">
                <a:solidFill>
                  <a:schemeClr val="tx1"/>
                </a:solidFill>
              </a:rPr>
              <a:t>「病変」組織の使用</a:t>
            </a:r>
            <a:endParaRPr lang="en-US" b="1" dirty="0" smtClean="0">
              <a:solidFill>
                <a:schemeClr val="tx1"/>
              </a:solidFill>
            </a:endParaRPr>
          </a:p>
          <a:p>
            <a:pPr lvl="2" algn="l">
              <a:buFont typeface="Arial" pitchFamily="34" charset="0"/>
              <a:buChar char="•"/>
            </a:pPr>
            <a:r>
              <a:rPr lang="ja-JP" altLang="en-US" b="1" dirty="0" smtClean="0">
                <a:solidFill>
                  <a:schemeClr val="tx1"/>
                </a:solidFill>
              </a:rPr>
              <a:t>近親者への遺伝的影響なし</a:t>
            </a:r>
            <a:endParaRPr lang="en-US" b="1" dirty="0" smtClean="0">
              <a:solidFill>
                <a:schemeClr val="tx1"/>
              </a:solidFill>
            </a:endParaRPr>
          </a:p>
          <a:p>
            <a:pPr lvl="1" algn="l"/>
            <a:endParaRPr lang="en-US" b="1" dirty="0" smtClean="0">
              <a:solidFill>
                <a:schemeClr val="tx1"/>
              </a:solidFill>
            </a:endParaRPr>
          </a:p>
        </p:txBody>
      </p:sp>
      <p:sp>
        <p:nvSpPr>
          <p:cNvPr id="4" name="Line 4"/>
          <p:cNvSpPr>
            <a:spLocks noChangeShapeType="1"/>
          </p:cNvSpPr>
          <p:nvPr/>
        </p:nvSpPr>
        <p:spPr bwMode="auto">
          <a:xfrm>
            <a:off x="609600" y="13716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1"/>
            <a:ext cx="8229600" cy="5293757"/>
          </a:xfrm>
          <a:prstGeom prst="rect">
            <a:avLst/>
          </a:prstGeom>
          <a:noFill/>
        </p:spPr>
        <p:txBody>
          <a:bodyPr wrap="square" rtlCol="0">
            <a:spAutoFit/>
          </a:bodyPr>
          <a:lstStyle/>
          <a:p>
            <a:pPr algn="ctr"/>
            <a:r>
              <a:rPr lang="ja-JP" altLang="en-US" sz="3600" b="1" dirty="0" smtClean="0">
                <a:solidFill>
                  <a:prstClr val="black"/>
                </a:solidFill>
              </a:rPr>
              <a:t>臨床</a:t>
            </a:r>
            <a:r>
              <a:rPr lang="ja-JP" altLang="en-US" sz="3600" b="1" dirty="0">
                <a:solidFill>
                  <a:prstClr val="black"/>
                </a:solidFill>
              </a:rPr>
              <a:t>診断のためのゲノムシーケンシング</a:t>
            </a:r>
            <a:endParaRPr lang="en-US" altLang="ja-JP" sz="3600" b="1" dirty="0">
              <a:solidFill>
                <a:prstClr val="black"/>
              </a:solidFill>
            </a:endParaRPr>
          </a:p>
          <a:p>
            <a:pPr algn="ctr"/>
            <a:endParaRPr lang="en-US" sz="3600" b="1" dirty="0" smtClean="0">
              <a:solidFill>
                <a:prstClr val="black"/>
              </a:solidFill>
            </a:endParaRPr>
          </a:p>
          <a:p>
            <a:pPr algn="ctr"/>
            <a:endParaRPr lang="en-US" sz="3200" b="1" dirty="0" smtClean="0">
              <a:solidFill>
                <a:prstClr val="black"/>
              </a:solidFill>
            </a:endParaRPr>
          </a:p>
          <a:p>
            <a:pPr algn="ctr"/>
            <a:r>
              <a:rPr lang="en-US" sz="3600" b="1" dirty="0" smtClean="0">
                <a:solidFill>
                  <a:prstClr val="black"/>
                </a:solidFill>
              </a:rPr>
              <a:t>WGS: </a:t>
            </a:r>
            <a:r>
              <a:rPr lang="ja-JP" altLang="en-US" sz="3600" b="1" dirty="0" smtClean="0">
                <a:solidFill>
                  <a:prstClr val="black"/>
                </a:solidFill>
              </a:rPr>
              <a:t>全ゲノムシーケンシング</a:t>
            </a:r>
            <a:endParaRPr lang="en-US" sz="3600" b="1" dirty="0" smtClean="0">
              <a:solidFill>
                <a:prstClr val="black"/>
              </a:solidFill>
            </a:endParaRPr>
          </a:p>
          <a:p>
            <a:pPr algn="ctr"/>
            <a:endParaRPr lang="en-US" sz="3600" b="1" dirty="0" smtClean="0">
              <a:solidFill>
                <a:prstClr val="black"/>
              </a:solidFill>
            </a:endParaRPr>
          </a:p>
          <a:p>
            <a:pPr algn="ctr"/>
            <a:r>
              <a:rPr lang="en-US" sz="3600" b="1" dirty="0" smtClean="0">
                <a:solidFill>
                  <a:prstClr val="black"/>
                </a:solidFill>
              </a:rPr>
              <a:t>WGA: </a:t>
            </a:r>
            <a:r>
              <a:rPr lang="ja-JP" altLang="en-US" sz="3600" b="1" dirty="0" smtClean="0">
                <a:solidFill>
                  <a:prstClr val="black"/>
                </a:solidFill>
              </a:rPr>
              <a:t>全ゲノム解析</a:t>
            </a:r>
            <a:endParaRPr lang="en-US" sz="3600" b="1" dirty="0" smtClean="0">
              <a:solidFill>
                <a:prstClr val="black"/>
              </a:solidFill>
            </a:endParaRPr>
          </a:p>
          <a:p>
            <a:pPr algn="ctr"/>
            <a:endParaRPr lang="en-US" sz="3600" b="1" dirty="0" smtClean="0">
              <a:solidFill>
                <a:prstClr val="black"/>
              </a:solidFill>
            </a:endParaRPr>
          </a:p>
          <a:p>
            <a:pPr algn="ctr"/>
            <a:r>
              <a:rPr lang="ja-JP" altLang="en-US" sz="3600" b="1" dirty="0" smtClean="0">
                <a:solidFill>
                  <a:srgbClr val="FF0000"/>
                </a:solidFill>
              </a:rPr>
              <a:t>生物検体が必要！</a:t>
            </a:r>
            <a:endParaRPr lang="en-US" sz="3600" b="1" dirty="0" smtClean="0">
              <a:solidFill>
                <a:srgbClr val="FF0000"/>
              </a:solidFill>
            </a:endParaRPr>
          </a:p>
          <a:p>
            <a:endParaRPr lang="en-US" sz="3600" b="1" dirty="0" smtClean="0">
              <a:solidFill>
                <a:prstClr val="black"/>
              </a:solidFill>
            </a:endParaRPr>
          </a:p>
          <a:p>
            <a:endParaRPr lang="en-US" b="1" dirty="0" smtClean="0">
              <a:solidFill>
                <a:prstClr val="black"/>
              </a:solidFill>
            </a:endParaRPr>
          </a:p>
        </p:txBody>
      </p:sp>
      <p:sp>
        <p:nvSpPr>
          <p:cNvPr id="3" name="Line 4"/>
          <p:cNvSpPr>
            <a:spLocks noChangeShapeType="1"/>
          </p:cNvSpPr>
          <p:nvPr/>
        </p:nvSpPr>
        <p:spPr bwMode="auto">
          <a:xfrm>
            <a:off x="381000" y="12954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470025"/>
          </a:xfrm>
        </p:spPr>
        <p:txBody>
          <a:bodyPr>
            <a:normAutofit/>
          </a:bodyPr>
          <a:lstStyle/>
          <a:p>
            <a:r>
              <a:rPr lang="ja-JP" altLang="en-US" sz="3600" b="1" dirty="0" smtClean="0"/>
              <a:t>リポジトリ　それとも　バイオバンク？</a:t>
            </a:r>
            <a:endParaRPr lang="en-US" sz="3600" b="1" dirty="0"/>
          </a:p>
        </p:txBody>
      </p:sp>
      <p:sp>
        <p:nvSpPr>
          <p:cNvPr id="3" name="Subtitle 2"/>
          <p:cNvSpPr>
            <a:spLocks noGrp="1"/>
          </p:cNvSpPr>
          <p:nvPr>
            <p:ph type="subTitle" idx="1"/>
          </p:nvPr>
        </p:nvSpPr>
        <p:spPr>
          <a:xfrm>
            <a:off x="228600" y="2438400"/>
            <a:ext cx="8458200" cy="3200400"/>
          </a:xfrm>
        </p:spPr>
        <p:txBody>
          <a:bodyPr>
            <a:normAutofit/>
          </a:bodyPr>
          <a:lstStyle/>
          <a:p>
            <a:pPr>
              <a:buFont typeface="Arial" pitchFamily="34" charset="0"/>
              <a:buChar char="•"/>
            </a:pPr>
            <a:r>
              <a:rPr lang="ja-JP" altLang="en-US" sz="2800" b="1" u="sng" dirty="0" smtClean="0">
                <a:solidFill>
                  <a:schemeClr val="tx1"/>
                </a:solidFill>
              </a:rPr>
              <a:t>リポジトリ</a:t>
            </a:r>
            <a:r>
              <a:rPr lang="ja-JP" altLang="en-US" sz="2800" b="1" dirty="0" smtClean="0">
                <a:solidFill>
                  <a:schemeClr val="tx1"/>
                </a:solidFill>
              </a:rPr>
              <a:t>は試料を系統的に収集したもの</a:t>
            </a:r>
            <a:endParaRPr lang="en-US" altLang="ja-JP" sz="2800" b="1" dirty="0" smtClean="0">
              <a:solidFill>
                <a:schemeClr val="tx1"/>
              </a:solidFill>
            </a:endParaRPr>
          </a:p>
          <a:p>
            <a:pPr>
              <a:buFont typeface="Arial" pitchFamily="34" charset="0"/>
              <a:buChar char="•"/>
            </a:pPr>
            <a:endParaRPr lang="en-US" sz="2800" b="1" dirty="0" smtClean="0">
              <a:solidFill>
                <a:schemeClr val="tx1"/>
              </a:solidFill>
            </a:endParaRPr>
          </a:p>
          <a:p>
            <a:pPr>
              <a:buFont typeface="Arial" pitchFamily="34" charset="0"/>
              <a:buChar char="•"/>
            </a:pPr>
            <a:r>
              <a:rPr lang="ja-JP" altLang="en-US" sz="2800" b="1" u="sng" dirty="0" smtClean="0">
                <a:solidFill>
                  <a:schemeClr val="tx1"/>
                </a:solidFill>
              </a:rPr>
              <a:t>バイオバンク</a:t>
            </a:r>
            <a:r>
              <a:rPr lang="ja-JP" altLang="en-US" sz="2800" b="1" dirty="0" smtClean="0">
                <a:solidFill>
                  <a:schemeClr val="tx1"/>
                </a:solidFill>
              </a:rPr>
              <a:t>は生物試料のリポジトリー</a:t>
            </a:r>
            <a:endParaRPr lang="en-US" sz="2800" b="1" dirty="0" smtClean="0">
              <a:solidFill>
                <a:schemeClr val="tx1"/>
              </a:solidFill>
            </a:endParaRPr>
          </a:p>
        </p:txBody>
      </p:sp>
      <p:sp>
        <p:nvSpPr>
          <p:cNvPr id="4" name="Line 4"/>
          <p:cNvSpPr>
            <a:spLocks noChangeShapeType="1"/>
          </p:cNvSpPr>
          <p:nvPr/>
        </p:nvSpPr>
        <p:spPr bwMode="auto">
          <a:xfrm>
            <a:off x="457200" y="1981200"/>
            <a:ext cx="8253413" cy="0"/>
          </a:xfrm>
          <a:prstGeom prst="line">
            <a:avLst/>
          </a:prstGeom>
          <a:noFill/>
          <a:ln w="50800">
            <a:solidFill>
              <a:srgbClr val="33CCCC"/>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Globe">
  <a:themeElements>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Globe">
  <a:themeElements>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Sparkle">
  <a:themeElements>
    <a:clrScheme name="Sparkle 1">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CC00CC"/>
      </a:hlink>
      <a:folHlink>
        <a:srgbClr val="9999FF"/>
      </a:folHlink>
    </a:clrScheme>
    <a:fontScheme name="Spark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Sparkle 1">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CC00CC"/>
        </a:hlink>
        <a:folHlink>
          <a:srgbClr val="9999FF"/>
        </a:folHlink>
      </a:clrScheme>
      <a:clrMap bg1="dk2" tx1="lt1" bg2="dk1" tx2="lt2" accent1="accent1" accent2="accent2" accent3="accent3" accent4="accent4" accent5="accent5" accent6="accent6" hlink="hlink" folHlink="folHlink"/>
    </a:extraClrScheme>
    <a:extraClrScheme>
      <a:clrScheme name="Sparkle 2">
        <a:dk1>
          <a:srgbClr val="000000"/>
        </a:dk1>
        <a:lt1>
          <a:srgbClr val="CCCCFF"/>
        </a:lt1>
        <a:dk2>
          <a:srgbClr val="003399"/>
        </a:dk2>
        <a:lt2>
          <a:srgbClr val="76E0E6"/>
        </a:lt2>
        <a:accent1>
          <a:srgbClr val="66CCFF"/>
        </a:accent1>
        <a:accent2>
          <a:srgbClr val="6666FF"/>
        </a:accent2>
        <a:accent3>
          <a:srgbClr val="E2E2FF"/>
        </a:accent3>
        <a:accent4>
          <a:srgbClr val="000000"/>
        </a:accent4>
        <a:accent5>
          <a:srgbClr val="B8E2FF"/>
        </a:accent5>
        <a:accent6>
          <a:srgbClr val="5C5CE7"/>
        </a:accent6>
        <a:hlink>
          <a:srgbClr val="00CCCC"/>
        </a:hlink>
        <a:folHlink>
          <a:srgbClr val="9999FF"/>
        </a:folHlink>
      </a:clrScheme>
      <a:clrMap bg1="lt1" tx1="dk1" bg2="lt2" tx2="dk2" accent1="accent1" accent2="accent2" accent3="accent3" accent4="accent4" accent5="accent5" accent6="accent6" hlink="hlink" folHlink="folHlink"/>
    </a:extraClrScheme>
    <a:extraClrScheme>
      <a:clrScheme name="Sparkle 3">
        <a:dk1>
          <a:srgbClr val="000000"/>
        </a:dk1>
        <a:lt1>
          <a:srgbClr val="FFFFFF"/>
        </a:lt1>
        <a:dk2>
          <a:srgbClr val="000000"/>
        </a:dk2>
        <a:lt2>
          <a:srgbClr val="DDDDDD"/>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Custom 4">
      <a:dk1>
        <a:srgbClr val="003399"/>
      </a:dk1>
      <a:lt1>
        <a:srgbClr val="FFFFFF"/>
      </a:lt1>
      <a:dk2>
        <a:srgbClr val="000000"/>
      </a:dk2>
      <a:lt2>
        <a:srgbClr val="5C5D54"/>
      </a:lt2>
      <a:accent1>
        <a:srgbClr val="6DCFF6"/>
      </a:accent1>
      <a:accent2>
        <a:srgbClr val="B3D335"/>
      </a:accent2>
      <a:accent3>
        <a:srgbClr val="FFCB09"/>
      </a:accent3>
      <a:accent4>
        <a:srgbClr val="073281"/>
      </a:accent4>
      <a:accent5>
        <a:srgbClr val="86266A"/>
      </a:accent5>
      <a:accent6>
        <a:srgbClr val="DC681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DCFF6"/>
        </a:solidFill>
        <a:ln>
          <a:noFill/>
          <a:headEnd type="none" w="med" len="med"/>
          <a:tailEnd type="none" w="med" len="med"/>
        </a:ln>
      </a:spPr>
      <a:bodyPr vert="horz" wrap="square" lIns="72000" tIns="108000" rIns="72000" bIns="144000" numCol="1" rtlCol="0" anchor="ctr" anchorCtr="1" compatLnSpc="1">
        <a:prstTxWarp prst="textNoShape">
          <a:avLst/>
        </a:prstTxWarp>
        <a:spAutoFit/>
      </a:bodyPr>
      <a:lstStyle>
        <a:defPPr marL="0" marR="0" indent="0" algn="l" defTabSz="914400" rtl="0" eaLnBrk="0" fontAlgn="base" latinLnBrk="0" hangingPunct="0">
          <a:spcBef>
            <a:spcPts val="600"/>
          </a:spcBef>
          <a:spcAft>
            <a:spcPct val="0"/>
          </a:spcAft>
          <a:buClrTx/>
          <a:buSzTx/>
          <a:buFontTx/>
          <a:buNone/>
          <a:tabLst/>
          <a:defRPr sz="1500" dirty="0" smtClean="0">
            <a:solidFill>
              <a:srgbClr val="003399"/>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8" charset="-52"/>
            <a:ea typeface="ヒラギノ角ゴ Pro W3" pitchFamily="38" charset="-128"/>
            <a:cs typeface="ヒラギノ角ゴ Pro W3" pitchFamily="3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Presentation">
  <a:themeElements>
    <a:clrScheme name="Custom 4">
      <a:dk1>
        <a:srgbClr val="003399"/>
      </a:dk1>
      <a:lt1>
        <a:srgbClr val="FFFFFF"/>
      </a:lt1>
      <a:dk2>
        <a:srgbClr val="000000"/>
      </a:dk2>
      <a:lt2>
        <a:srgbClr val="5C5D54"/>
      </a:lt2>
      <a:accent1>
        <a:srgbClr val="6DCFF6"/>
      </a:accent1>
      <a:accent2>
        <a:srgbClr val="B3D335"/>
      </a:accent2>
      <a:accent3>
        <a:srgbClr val="FFCB09"/>
      </a:accent3>
      <a:accent4>
        <a:srgbClr val="073281"/>
      </a:accent4>
      <a:accent5>
        <a:srgbClr val="86266A"/>
      </a:accent5>
      <a:accent6>
        <a:srgbClr val="DC681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DCFF6"/>
        </a:solidFill>
        <a:ln>
          <a:noFill/>
          <a:headEnd type="none" w="med" len="med"/>
          <a:tailEnd type="none" w="med" len="med"/>
        </a:ln>
      </a:spPr>
      <a:bodyPr vert="horz" wrap="square" lIns="72000" tIns="108000" rIns="72000" bIns="144000" numCol="1" rtlCol="0" anchor="ctr" anchorCtr="1" compatLnSpc="1">
        <a:prstTxWarp prst="textNoShape">
          <a:avLst/>
        </a:prstTxWarp>
        <a:spAutoFit/>
      </a:bodyPr>
      <a:lstStyle>
        <a:defPPr marL="0" marR="0" indent="0" algn="l" defTabSz="914400" rtl="0" eaLnBrk="0" fontAlgn="base" latinLnBrk="0" hangingPunct="0">
          <a:spcBef>
            <a:spcPts val="600"/>
          </a:spcBef>
          <a:spcAft>
            <a:spcPct val="0"/>
          </a:spcAft>
          <a:buClrTx/>
          <a:buSzTx/>
          <a:buFontTx/>
          <a:buNone/>
          <a:tabLst/>
          <a:defRPr sz="1500" dirty="0" smtClean="0">
            <a:solidFill>
              <a:srgbClr val="003399"/>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8" charset="-52"/>
            <a:ea typeface="ヒラギノ角ゴ Pro W3" pitchFamily="38" charset="-128"/>
            <a:cs typeface="ヒラギノ角ゴ Pro W3" pitchFamily="3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Custom 4">
      <a:dk1>
        <a:srgbClr val="003399"/>
      </a:dk1>
      <a:lt1>
        <a:srgbClr val="FFFFFF"/>
      </a:lt1>
      <a:dk2>
        <a:srgbClr val="000000"/>
      </a:dk2>
      <a:lt2>
        <a:srgbClr val="5C5D54"/>
      </a:lt2>
      <a:accent1>
        <a:srgbClr val="6DCFF6"/>
      </a:accent1>
      <a:accent2>
        <a:srgbClr val="B3D335"/>
      </a:accent2>
      <a:accent3>
        <a:srgbClr val="FFCB09"/>
      </a:accent3>
      <a:accent4>
        <a:srgbClr val="073281"/>
      </a:accent4>
      <a:accent5>
        <a:srgbClr val="86266A"/>
      </a:accent5>
      <a:accent6>
        <a:srgbClr val="DC681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DCFF6"/>
        </a:solidFill>
        <a:ln>
          <a:noFill/>
          <a:headEnd type="none" w="med" len="med"/>
          <a:tailEnd type="none" w="med" len="med"/>
        </a:ln>
      </a:spPr>
      <a:bodyPr vert="horz" wrap="square" lIns="72000" tIns="108000" rIns="72000" bIns="144000" numCol="1" rtlCol="0" anchor="ctr" anchorCtr="1" compatLnSpc="1">
        <a:prstTxWarp prst="textNoShape">
          <a:avLst/>
        </a:prstTxWarp>
        <a:spAutoFit/>
      </a:bodyPr>
      <a:lstStyle>
        <a:defPPr marL="0" marR="0" indent="0" algn="l" defTabSz="914400" rtl="0" eaLnBrk="0" fontAlgn="base" latinLnBrk="0" hangingPunct="0">
          <a:spcBef>
            <a:spcPts val="600"/>
          </a:spcBef>
          <a:spcAft>
            <a:spcPct val="0"/>
          </a:spcAft>
          <a:buClrTx/>
          <a:buSzTx/>
          <a:buFontTx/>
          <a:buNone/>
          <a:tabLst/>
          <a:defRPr sz="1500" dirty="0" smtClean="0">
            <a:solidFill>
              <a:srgbClr val="003399"/>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8" charset="-52"/>
            <a:ea typeface="ヒラギノ角ゴ Pro W3" pitchFamily="38" charset="-128"/>
            <a:cs typeface="ヒラギノ角ゴ Pro W3" pitchFamily="3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Custom 4">
      <a:dk1>
        <a:srgbClr val="003399"/>
      </a:dk1>
      <a:lt1>
        <a:srgbClr val="FFFFFF"/>
      </a:lt1>
      <a:dk2>
        <a:srgbClr val="000000"/>
      </a:dk2>
      <a:lt2>
        <a:srgbClr val="5C5D54"/>
      </a:lt2>
      <a:accent1>
        <a:srgbClr val="6DCFF6"/>
      </a:accent1>
      <a:accent2>
        <a:srgbClr val="B3D335"/>
      </a:accent2>
      <a:accent3>
        <a:srgbClr val="FFCB09"/>
      </a:accent3>
      <a:accent4>
        <a:srgbClr val="073281"/>
      </a:accent4>
      <a:accent5>
        <a:srgbClr val="86266A"/>
      </a:accent5>
      <a:accent6>
        <a:srgbClr val="DC681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DCFF6"/>
        </a:solidFill>
        <a:ln>
          <a:noFill/>
          <a:headEnd type="none" w="med" len="med"/>
          <a:tailEnd type="none" w="med" len="med"/>
        </a:ln>
      </a:spPr>
      <a:bodyPr vert="horz" wrap="square" lIns="72000" tIns="108000" rIns="72000" bIns="144000" numCol="1" rtlCol="0" anchor="ctr" anchorCtr="1" compatLnSpc="1">
        <a:prstTxWarp prst="textNoShape">
          <a:avLst/>
        </a:prstTxWarp>
        <a:spAutoFit/>
      </a:bodyPr>
      <a:lstStyle>
        <a:defPPr marL="0" marR="0" indent="0" algn="l" defTabSz="914400" rtl="0" eaLnBrk="0" fontAlgn="base" latinLnBrk="0" hangingPunct="0">
          <a:spcBef>
            <a:spcPts val="600"/>
          </a:spcBef>
          <a:spcAft>
            <a:spcPct val="0"/>
          </a:spcAft>
          <a:buClrTx/>
          <a:buSzTx/>
          <a:buFontTx/>
          <a:buNone/>
          <a:tabLst/>
          <a:defRPr sz="1500" dirty="0" smtClean="0">
            <a:solidFill>
              <a:srgbClr val="003399"/>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8" charset="-52"/>
            <a:ea typeface="ヒラギノ角ゴ Pro W3" pitchFamily="38" charset="-128"/>
            <a:cs typeface="ヒラギノ角ゴ Pro W3" pitchFamily="3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Presentation">
  <a:themeElements>
    <a:clrScheme name="Custom 4">
      <a:dk1>
        <a:srgbClr val="003399"/>
      </a:dk1>
      <a:lt1>
        <a:srgbClr val="FFFFFF"/>
      </a:lt1>
      <a:dk2>
        <a:srgbClr val="000000"/>
      </a:dk2>
      <a:lt2>
        <a:srgbClr val="5C5D54"/>
      </a:lt2>
      <a:accent1>
        <a:srgbClr val="6DCFF6"/>
      </a:accent1>
      <a:accent2>
        <a:srgbClr val="B3D335"/>
      </a:accent2>
      <a:accent3>
        <a:srgbClr val="FFCB09"/>
      </a:accent3>
      <a:accent4>
        <a:srgbClr val="073281"/>
      </a:accent4>
      <a:accent5>
        <a:srgbClr val="86266A"/>
      </a:accent5>
      <a:accent6>
        <a:srgbClr val="DC681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DCFF6"/>
        </a:solidFill>
        <a:ln>
          <a:noFill/>
          <a:headEnd type="none" w="med" len="med"/>
          <a:tailEnd type="none" w="med" len="med"/>
        </a:ln>
      </a:spPr>
      <a:bodyPr vert="horz" wrap="square" lIns="72000" tIns="108000" rIns="72000" bIns="144000" numCol="1" rtlCol="0" anchor="ctr" anchorCtr="1" compatLnSpc="1">
        <a:prstTxWarp prst="textNoShape">
          <a:avLst/>
        </a:prstTxWarp>
        <a:spAutoFit/>
      </a:bodyPr>
      <a:lstStyle>
        <a:defPPr marL="0" marR="0" indent="0" algn="l" defTabSz="914400" rtl="0" eaLnBrk="0" fontAlgn="base" latinLnBrk="0" hangingPunct="0">
          <a:spcBef>
            <a:spcPts val="600"/>
          </a:spcBef>
          <a:spcAft>
            <a:spcPct val="0"/>
          </a:spcAft>
          <a:buClrTx/>
          <a:buSzTx/>
          <a:buFontTx/>
          <a:buNone/>
          <a:tabLst/>
          <a:defRPr sz="1500" dirty="0" smtClean="0">
            <a:solidFill>
              <a:srgbClr val="003399"/>
            </a:solidFill>
          </a:defRPr>
        </a:defPPr>
      </a:lstStyle>
      <a:style>
        <a:lnRef idx="2">
          <a:schemeClr val="accent3"/>
        </a:lnRef>
        <a:fillRef idx="1">
          <a:schemeClr val="lt1"/>
        </a:fillRef>
        <a:effectRef idx="0">
          <a:schemeClr val="accent3"/>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8" charset="-52"/>
            <a:ea typeface="ヒラギノ角ゴ Pro W3" pitchFamily="38" charset="-128"/>
            <a:cs typeface="ヒラギノ角ゴ Pro W3" pitchFamily="3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6255</Words>
  <Application>Microsoft Office PowerPoint</Application>
  <PresentationFormat>On-screen Show (4:3)</PresentationFormat>
  <Paragraphs>753</Paragraphs>
  <Slides>50</Slides>
  <Notes>50</Notes>
  <HiddenSlides>0</HiddenSlides>
  <MMClips>0</MMClips>
  <ScaleCrop>false</ScaleCrop>
  <HeadingPairs>
    <vt:vector size="4" baseType="variant">
      <vt:variant>
        <vt:lpstr>Theme</vt:lpstr>
      </vt:variant>
      <vt:variant>
        <vt:i4>18</vt:i4>
      </vt:variant>
      <vt:variant>
        <vt:lpstr>Slide Titles</vt:lpstr>
      </vt:variant>
      <vt:variant>
        <vt:i4>50</vt:i4>
      </vt:variant>
    </vt:vector>
  </HeadingPairs>
  <TitlesOfParts>
    <vt:vector size="68" baseType="lpstr">
      <vt:lpstr>Office Theme</vt:lpstr>
      <vt:lpstr>Blank Presentation</vt:lpstr>
      <vt:lpstr>1_Blank Presentation</vt:lpstr>
      <vt:lpstr>2_Blank Presentation</vt:lpstr>
      <vt:lpstr>3_Blank Presentation</vt:lpstr>
      <vt:lpstr>4_Blank Presentation</vt:lpstr>
      <vt:lpstr>2_Office Theme</vt:lpstr>
      <vt:lpstr>3_Office Theme</vt:lpstr>
      <vt:lpstr>4_Office Theme</vt:lpstr>
      <vt:lpstr>6_Office Theme</vt:lpstr>
      <vt:lpstr>7_Office Theme</vt:lpstr>
      <vt:lpstr>8_Office Theme</vt:lpstr>
      <vt:lpstr>Globe</vt:lpstr>
      <vt:lpstr>1_Globe</vt:lpstr>
      <vt:lpstr>Sparkle</vt:lpstr>
      <vt:lpstr>2_Default Design</vt:lpstr>
      <vt:lpstr>3_Default Design</vt:lpstr>
      <vt:lpstr>4_Default Design</vt:lpstr>
      <vt:lpstr>バイオバンクによる患者の治療および研究プログラムの支援</vt:lpstr>
      <vt:lpstr>分子医学の時代</vt:lpstr>
      <vt:lpstr>いつの時代にも変革はあった</vt:lpstr>
      <vt:lpstr>Slide 4</vt:lpstr>
      <vt:lpstr>Slide 5</vt:lpstr>
      <vt:lpstr>定義</vt:lpstr>
      <vt:lpstr>定義</vt:lpstr>
      <vt:lpstr>Slide 8</vt:lpstr>
      <vt:lpstr>リポジトリ　それとも　バイオバンク？</vt:lpstr>
      <vt:lpstr>ヒトバイオバンクの生物検体</vt:lpstr>
      <vt:lpstr>ヒトバイオバンクの生物検体</vt:lpstr>
      <vt:lpstr>バイオバンクの種類</vt:lpstr>
      <vt:lpstr>誰が関わるか？</vt:lpstr>
      <vt:lpstr>バイオバンクの必要条件</vt:lpstr>
      <vt:lpstr>秘密保持とプライバシー</vt:lpstr>
      <vt:lpstr>検体の身元特定 </vt:lpstr>
      <vt:lpstr>オーダーメイドな（精密な）分子医学</vt:lpstr>
      <vt:lpstr>騒がれる理由</vt:lpstr>
      <vt:lpstr>生物医学研究とバイオバンク: トランスレーショナル・リサーチにより 実験室から患者のベッドへ</vt:lpstr>
      <vt:lpstr>バイオバンクと臨床研究</vt:lpstr>
      <vt:lpstr>トランスレーショナル・リサーチ・サイクル  問題解決にバイオバンクは不可欠</vt:lpstr>
      <vt:lpstr>Slide 22</vt:lpstr>
      <vt:lpstr>トランスレーショナル・リサーチから 臨床実施までの道のり</vt:lpstr>
      <vt:lpstr>オーダーメイド医療の目標</vt:lpstr>
      <vt:lpstr>腫瘍学への適用 </vt:lpstr>
      <vt:lpstr>Slide 26</vt:lpstr>
      <vt:lpstr>Slide 27</vt:lpstr>
      <vt:lpstr>Slide 28</vt:lpstr>
      <vt:lpstr>薬理遺伝学: 薬物応答性に影響する遺伝子変異の研究</vt:lpstr>
      <vt:lpstr>薬理遺伝学: 薬物応答性に影響する遺伝子変異の研究</vt:lpstr>
      <vt:lpstr>薬理遺伝学: 薬物応答性に影響する遺伝子変異の研究</vt:lpstr>
      <vt:lpstr>薬物動態: 薬物に対する体内の反応</vt:lpstr>
      <vt:lpstr>薬物動態における代謝: 未変化体を代謝物に変化させる</vt:lpstr>
      <vt:lpstr>チトクロームP450酵素</vt:lpstr>
      <vt:lpstr>CYPの命名法</vt:lpstr>
      <vt:lpstr>タモキシフェン </vt:lpstr>
      <vt:lpstr>Slide 37</vt:lpstr>
      <vt:lpstr>CYP2D6とタモキシフェン</vt:lpstr>
      <vt:lpstr>タモキシフェン副作用</vt:lpstr>
      <vt:lpstr>タモキシフェンの副作用と 抗うつ剤による治療</vt:lpstr>
      <vt:lpstr>CYP2D6低代謝能患者</vt:lpstr>
      <vt:lpstr>Slide 42</vt:lpstr>
      <vt:lpstr>近くの病院で…</vt:lpstr>
      <vt:lpstr>Slide 44</vt:lpstr>
      <vt:lpstr>Slide 45</vt:lpstr>
      <vt:lpstr>組織利用解析の可能性</vt:lpstr>
      <vt:lpstr>Slide 47</vt:lpstr>
      <vt:lpstr>Slide 48</vt:lpstr>
      <vt:lpstr>Slide 49</vt:lpstr>
      <vt:lpstr>ISBERのミッション   ISBERは、国際的にアイデアを共有し、バイオバンクとリポジトリ事業により変容する課題に調和のとれたアプローチで対処します。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2012-10-24T09:14:47Z</dcterms:created>
  <dcterms:modified xsi:type="dcterms:W3CDTF">2012-10-29T20:14:37Z</dcterms:modified>
</cp:coreProperties>
</file>