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theme/theme7.xml" ContentType="application/vnd.openxmlformats-officedocument.theme+xml"/>
  <Override PartName="/ppt/slideLayouts/slideLayout18.xml" ContentType="application/vnd.openxmlformats-officedocument.presentationml.slideLayout+xml"/>
  <Override PartName="/ppt/theme/theme8.xml" ContentType="application/vnd.openxmlformats-officedocument.theme+xml"/>
  <Override PartName="/ppt/slideLayouts/slideLayout19.xml" ContentType="application/vnd.openxmlformats-officedocument.presentationml.slideLayout+xml"/>
  <Override PartName="/ppt/theme/theme9.xml" ContentType="application/vnd.openxmlformats-officedocument.theme+xml"/>
  <Override PartName="/ppt/slideLayouts/slideLayout20.xml" ContentType="application/vnd.openxmlformats-officedocument.presentationml.slideLayout+xml"/>
  <Override PartName="/ppt/theme/theme10.xml" ContentType="application/vnd.openxmlformats-officedocument.theme+xml"/>
  <Override PartName="/ppt/slideLayouts/slideLayout21.xml" ContentType="application/vnd.openxmlformats-officedocument.presentationml.slideLayout+xml"/>
  <Override PartName="/ppt/theme/theme11.xml" ContentType="application/vnd.openxmlformats-officedocument.theme+xml"/>
  <Override PartName="/ppt/slideLayouts/slideLayout22.xml" ContentType="application/vnd.openxmlformats-officedocument.presentationml.slideLayout+xml"/>
  <Override PartName="/ppt/theme/theme12.xml" ContentType="application/vnd.openxmlformats-officedocument.theme+xml"/>
  <Override PartName="/ppt/slideLayouts/slideLayout23.xml" ContentType="application/vnd.openxmlformats-officedocument.presentationml.slideLayout+xml"/>
  <Override PartName="/ppt/theme/theme13.xml" ContentType="application/vnd.openxmlformats-officedocument.theme+xml"/>
  <Override PartName="/ppt/slideLayouts/slideLayout24.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5" r:id="rId3"/>
    <p:sldMasterId id="2147483671" r:id="rId4"/>
    <p:sldMasterId id="2147483673" r:id="rId5"/>
    <p:sldMasterId id="2147483675" r:id="rId6"/>
    <p:sldMasterId id="2147483681" r:id="rId7"/>
    <p:sldMasterId id="2147483683" r:id="rId8"/>
    <p:sldMasterId id="2147483689" r:id="rId9"/>
    <p:sldMasterId id="2147483691" r:id="rId10"/>
    <p:sldMasterId id="2147483695" r:id="rId11"/>
    <p:sldMasterId id="2147483709" r:id="rId12"/>
    <p:sldMasterId id="2147483733" r:id="rId13"/>
    <p:sldMasterId id="2147483741" r:id="rId14"/>
  </p:sldMasterIdLst>
  <p:notesMasterIdLst>
    <p:notesMasterId r:id="rId85"/>
  </p:notesMasterIdLst>
  <p:handoutMasterIdLst>
    <p:handoutMasterId r:id="rId86"/>
  </p:handoutMasterIdLst>
  <p:sldIdLst>
    <p:sldId id="414" r:id="rId15"/>
    <p:sldId id="415" r:id="rId16"/>
    <p:sldId id="419" r:id="rId17"/>
    <p:sldId id="380" r:id="rId18"/>
    <p:sldId id="381" r:id="rId19"/>
    <p:sldId id="416" r:id="rId20"/>
    <p:sldId id="420" r:id="rId21"/>
    <p:sldId id="430" r:id="rId22"/>
    <p:sldId id="421" r:id="rId23"/>
    <p:sldId id="282" r:id="rId24"/>
    <p:sldId id="422" r:id="rId25"/>
    <p:sldId id="423" r:id="rId26"/>
    <p:sldId id="424" r:id="rId27"/>
    <p:sldId id="425" r:id="rId28"/>
    <p:sldId id="426" r:id="rId29"/>
    <p:sldId id="418" r:id="rId30"/>
    <p:sldId id="265" r:id="rId31"/>
    <p:sldId id="384" r:id="rId32"/>
    <p:sldId id="400" r:id="rId33"/>
    <p:sldId id="401" r:id="rId34"/>
    <p:sldId id="403" r:id="rId35"/>
    <p:sldId id="275" r:id="rId36"/>
    <p:sldId id="397" r:id="rId37"/>
    <p:sldId id="398" r:id="rId38"/>
    <p:sldId id="405" r:id="rId39"/>
    <p:sldId id="406" r:id="rId40"/>
    <p:sldId id="407" r:id="rId41"/>
    <p:sldId id="269" r:id="rId42"/>
    <p:sldId id="270" r:id="rId43"/>
    <p:sldId id="271" r:id="rId44"/>
    <p:sldId id="274" r:id="rId45"/>
    <p:sldId id="278" r:id="rId46"/>
    <p:sldId id="280" r:id="rId47"/>
    <p:sldId id="319" r:id="rId48"/>
    <p:sldId id="392" r:id="rId49"/>
    <p:sldId id="304" r:id="rId50"/>
    <p:sldId id="431" r:id="rId51"/>
    <p:sldId id="433" r:id="rId52"/>
    <p:sldId id="435" r:id="rId53"/>
    <p:sldId id="436" r:id="rId54"/>
    <p:sldId id="437" r:id="rId55"/>
    <p:sldId id="438" r:id="rId56"/>
    <p:sldId id="439" r:id="rId57"/>
    <p:sldId id="440" r:id="rId58"/>
    <p:sldId id="441" r:id="rId59"/>
    <p:sldId id="442" r:id="rId60"/>
    <p:sldId id="444" r:id="rId61"/>
    <p:sldId id="445" r:id="rId62"/>
    <p:sldId id="446" r:id="rId63"/>
    <p:sldId id="448" r:id="rId64"/>
    <p:sldId id="449" r:id="rId65"/>
    <p:sldId id="432" r:id="rId66"/>
    <p:sldId id="450" r:id="rId67"/>
    <p:sldId id="454" r:id="rId68"/>
    <p:sldId id="455" r:id="rId69"/>
    <p:sldId id="456" r:id="rId70"/>
    <p:sldId id="457" r:id="rId71"/>
    <p:sldId id="459" r:id="rId72"/>
    <p:sldId id="460" r:id="rId73"/>
    <p:sldId id="461" r:id="rId74"/>
    <p:sldId id="462" r:id="rId75"/>
    <p:sldId id="463" r:id="rId76"/>
    <p:sldId id="464" r:id="rId77"/>
    <p:sldId id="465" r:id="rId78"/>
    <p:sldId id="466" r:id="rId79"/>
    <p:sldId id="386" r:id="rId80"/>
    <p:sldId id="411" r:id="rId81"/>
    <p:sldId id="388" r:id="rId82"/>
    <p:sldId id="389" r:id="rId83"/>
    <p:sldId id="391" r:id="rId84"/>
  </p:sldIdLst>
  <p:sldSz cx="9144000" cy="6858000" type="screen4x3"/>
  <p:notesSz cx="7010400" cy="9296400"/>
  <p:defaultText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60"/>
    </p:cViewPr>
  </p:sorterViewPr>
  <p:notesViewPr>
    <p:cSldViewPr>
      <p:cViewPr varScale="1">
        <p:scale>
          <a:sx n="65" d="100"/>
          <a:sy n="65" d="100"/>
        </p:scale>
        <p:origin x="-3294"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slide" Target="slides/slide36.xml"/><Relationship Id="rId55" Type="http://schemas.openxmlformats.org/officeDocument/2006/relationships/slide" Target="slides/slide41.xml"/><Relationship Id="rId63" Type="http://schemas.openxmlformats.org/officeDocument/2006/relationships/slide" Target="slides/slide49.xml"/><Relationship Id="rId68" Type="http://schemas.openxmlformats.org/officeDocument/2006/relationships/slide" Target="slides/slide54.xml"/><Relationship Id="rId76" Type="http://schemas.openxmlformats.org/officeDocument/2006/relationships/slide" Target="slides/slide62.xml"/><Relationship Id="rId84" Type="http://schemas.openxmlformats.org/officeDocument/2006/relationships/slide" Target="slides/slide70.xml"/><Relationship Id="rId89"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slide" Target="slides/slide57.xml"/><Relationship Id="rId2" Type="http://schemas.openxmlformats.org/officeDocument/2006/relationships/slideMaster" Target="slideMasters/slideMaster2.xml"/><Relationship Id="rId16" Type="http://schemas.openxmlformats.org/officeDocument/2006/relationships/slide" Target="slides/slide2.xml"/><Relationship Id="rId29" Type="http://schemas.openxmlformats.org/officeDocument/2006/relationships/slide" Target="slides/slide15.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slide" Target="slides/slide39.xml"/><Relationship Id="rId58" Type="http://schemas.openxmlformats.org/officeDocument/2006/relationships/slide" Target="slides/slide44.xml"/><Relationship Id="rId66" Type="http://schemas.openxmlformats.org/officeDocument/2006/relationships/slide" Target="slides/slide52.xml"/><Relationship Id="rId74" Type="http://schemas.openxmlformats.org/officeDocument/2006/relationships/slide" Target="slides/slide60.xml"/><Relationship Id="rId79" Type="http://schemas.openxmlformats.org/officeDocument/2006/relationships/slide" Target="slides/slide65.xml"/><Relationship Id="rId87"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47.xml"/><Relationship Id="rId82" Type="http://schemas.openxmlformats.org/officeDocument/2006/relationships/slide" Target="slides/slide68.xml"/><Relationship Id="rId90" Type="http://schemas.openxmlformats.org/officeDocument/2006/relationships/tableStyles" Target="tableStyles.xml"/><Relationship Id="rId19"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56" Type="http://schemas.openxmlformats.org/officeDocument/2006/relationships/slide" Target="slides/slide42.xml"/><Relationship Id="rId64" Type="http://schemas.openxmlformats.org/officeDocument/2006/relationships/slide" Target="slides/slide50.xml"/><Relationship Id="rId69" Type="http://schemas.openxmlformats.org/officeDocument/2006/relationships/slide" Target="slides/slide55.xml"/><Relationship Id="rId77" Type="http://schemas.openxmlformats.org/officeDocument/2006/relationships/slide" Target="slides/slide63.xml"/><Relationship Id="rId8" Type="http://schemas.openxmlformats.org/officeDocument/2006/relationships/slideMaster" Target="slideMasters/slideMaster8.xml"/><Relationship Id="rId51" Type="http://schemas.openxmlformats.org/officeDocument/2006/relationships/slide" Target="slides/slide37.xml"/><Relationship Id="rId72" Type="http://schemas.openxmlformats.org/officeDocument/2006/relationships/slide" Target="slides/slide58.xml"/><Relationship Id="rId80" Type="http://schemas.openxmlformats.org/officeDocument/2006/relationships/slide" Target="slides/slide66.xml"/><Relationship Id="rId85"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59" Type="http://schemas.openxmlformats.org/officeDocument/2006/relationships/slide" Target="slides/slide45.xml"/><Relationship Id="rId67" Type="http://schemas.openxmlformats.org/officeDocument/2006/relationships/slide" Target="slides/slide53.xml"/><Relationship Id="rId20" Type="http://schemas.openxmlformats.org/officeDocument/2006/relationships/slide" Target="slides/slide6.xml"/><Relationship Id="rId41" Type="http://schemas.openxmlformats.org/officeDocument/2006/relationships/slide" Target="slides/slide27.xml"/><Relationship Id="rId54" Type="http://schemas.openxmlformats.org/officeDocument/2006/relationships/slide" Target="slides/slide40.xml"/><Relationship Id="rId62" Type="http://schemas.openxmlformats.org/officeDocument/2006/relationships/slide" Target="slides/slide48.xml"/><Relationship Id="rId70" Type="http://schemas.openxmlformats.org/officeDocument/2006/relationships/slide" Target="slides/slide56.xml"/><Relationship Id="rId75" Type="http://schemas.openxmlformats.org/officeDocument/2006/relationships/slide" Target="slides/slide61.xml"/><Relationship Id="rId83" Type="http://schemas.openxmlformats.org/officeDocument/2006/relationships/slide" Target="slides/slide69.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slide" Target="slides/slide35.xml"/><Relationship Id="rId57" Type="http://schemas.openxmlformats.org/officeDocument/2006/relationships/slide" Target="slides/slide43.xml"/><Relationship Id="rId10" Type="http://schemas.openxmlformats.org/officeDocument/2006/relationships/slideMaster" Target="slideMasters/slideMaster10.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slide" Target="slides/slide38.xml"/><Relationship Id="rId60" Type="http://schemas.openxmlformats.org/officeDocument/2006/relationships/slide" Target="slides/slide46.xml"/><Relationship Id="rId65" Type="http://schemas.openxmlformats.org/officeDocument/2006/relationships/slide" Target="slides/slide51.xml"/><Relationship Id="rId73" Type="http://schemas.openxmlformats.org/officeDocument/2006/relationships/slide" Target="slides/slide59.xml"/><Relationship Id="rId78" Type="http://schemas.openxmlformats.org/officeDocument/2006/relationships/slide" Target="slides/slide64.xml"/><Relationship Id="rId81" Type="http://schemas.openxmlformats.org/officeDocument/2006/relationships/slide" Target="slides/slide67.xml"/><Relationship Id="rId86"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49B4308-6D7B-47C6-A983-9FAFE7F41E33}" type="slidenum">
              <a:rPr lang="en-US" smtClean="0"/>
              <a:t>‹#›</a:t>
            </a:fld>
            <a:endParaRPr lang="en-US"/>
          </a:p>
        </p:txBody>
      </p:sp>
    </p:spTree>
    <p:extLst>
      <p:ext uri="{BB962C8B-B14F-4D97-AF65-F5344CB8AC3E}">
        <p14:creationId xmlns:p14="http://schemas.microsoft.com/office/powerpoint/2010/main" val="32195699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679282B-96BA-4911-AB1D-96F378EE80B3}" type="datetimeFigureOut">
              <a:rPr lang="en-US" smtClean="0"/>
              <a:t>11/18/2015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1A50E0C-B156-4A41-823F-ECCD4A8E009D}" type="slidenum">
              <a:rPr lang="en-US" smtClean="0"/>
              <a:t>‹#›</a:t>
            </a:fld>
            <a:endParaRPr lang="en-US"/>
          </a:p>
        </p:txBody>
      </p:sp>
    </p:spTree>
    <p:extLst>
      <p:ext uri="{BB962C8B-B14F-4D97-AF65-F5344CB8AC3E}">
        <p14:creationId xmlns:p14="http://schemas.microsoft.com/office/powerpoint/2010/main" val="2470824409"/>
      </p:ext>
    </p:extLst>
  </p:cSld>
  <p:clrMap bg1="lt1" tx1="dk1" bg2="lt2" tx2="dk2" accent1="accent1" accent2="accent2" accent3="accent3" accent4="accent4" accent5="accent5" accent6="accent6" hlink="hlink" folHlink="folHlink"/>
  <p:hf sldNum="0" hdr="0" ftr="0" dt="0"/>
  <p:notesStyle>
    <a:lvl1pPr marL="0" algn="l" defTabSz="914071" rtl="0" eaLnBrk="1" latinLnBrk="0" hangingPunct="1">
      <a:defRPr sz="1200" kern="1200">
        <a:solidFill>
          <a:schemeClr val="tx1"/>
        </a:solidFill>
        <a:latin typeface="+mn-lt"/>
        <a:ea typeface="+mn-ea"/>
        <a:cs typeface="+mn-cs"/>
      </a:defRPr>
    </a:lvl1pPr>
    <a:lvl2pPr marL="457035" algn="l" defTabSz="914071" rtl="0" eaLnBrk="1" latinLnBrk="0" hangingPunct="1">
      <a:defRPr sz="1200" kern="1200">
        <a:solidFill>
          <a:schemeClr val="tx1"/>
        </a:solidFill>
        <a:latin typeface="+mn-lt"/>
        <a:ea typeface="+mn-ea"/>
        <a:cs typeface="+mn-cs"/>
      </a:defRPr>
    </a:lvl2pPr>
    <a:lvl3pPr marL="914071" algn="l" defTabSz="914071" rtl="0" eaLnBrk="1" latinLnBrk="0" hangingPunct="1">
      <a:defRPr sz="1200" kern="1200">
        <a:solidFill>
          <a:schemeClr val="tx1"/>
        </a:solidFill>
        <a:latin typeface="+mn-lt"/>
        <a:ea typeface="+mn-ea"/>
        <a:cs typeface="+mn-cs"/>
      </a:defRPr>
    </a:lvl3pPr>
    <a:lvl4pPr marL="1371110" algn="l" defTabSz="914071" rtl="0" eaLnBrk="1" latinLnBrk="0" hangingPunct="1">
      <a:defRPr sz="1200" kern="1200">
        <a:solidFill>
          <a:schemeClr val="tx1"/>
        </a:solidFill>
        <a:latin typeface="+mn-lt"/>
        <a:ea typeface="+mn-ea"/>
        <a:cs typeface="+mn-cs"/>
      </a:defRPr>
    </a:lvl4pPr>
    <a:lvl5pPr marL="1828146" algn="l" defTabSz="914071" rtl="0" eaLnBrk="1" latinLnBrk="0" hangingPunct="1">
      <a:defRPr sz="1200" kern="1200">
        <a:solidFill>
          <a:schemeClr val="tx1"/>
        </a:solidFill>
        <a:latin typeface="+mn-lt"/>
        <a:ea typeface="+mn-ea"/>
        <a:cs typeface="+mn-cs"/>
      </a:defRPr>
    </a:lvl5pPr>
    <a:lvl6pPr marL="2285181" algn="l" defTabSz="914071" rtl="0" eaLnBrk="1" latinLnBrk="0" hangingPunct="1">
      <a:defRPr sz="1200" kern="1200">
        <a:solidFill>
          <a:schemeClr val="tx1"/>
        </a:solidFill>
        <a:latin typeface="+mn-lt"/>
        <a:ea typeface="+mn-ea"/>
        <a:cs typeface="+mn-cs"/>
      </a:defRPr>
    </a:lvl6pPr>
    <a:lvl7pPr marL="2742219" algn="l" defTabSz="914071" rtl="0" eaLnBrk="1" latinLnBrk="0" hangingPunct="1">
      <a:defRPr sz="1200" kern="1200">
        <a:solidFill>
          <a:schemeClr val="tx1"/>
        </a:solidFill>
        <a:latin typeface="+mn-lt"/>
        <a:ea typeface="+mn-ea"/>
        <a:cs typeface="+mn-cs"/>
      </a:defRPr>
    </a:lvl7pPr>
    <a:lvl8pPr marL="3199252" algn="l" defTabSz="914071" rtl="0" eaLnBrk="1" latinLnBrk="0" hangingPunct="1">
      <a:defRPr sz="1200" kern="1200">
        <a:solidFill>
          <a:schemeClr val="tx1"/>
        </a:solidFill>
        <a:latin typeface="+mn-lt"/>
        <a:ea typeface="+mn-ea"/>
        <a:cs typeface="+mn-cs"/>
      </a:defRPr>
    </a:lvl8pPr>
    <a:lvl9pPr marL="3656291" algn="l" defTabSz="91407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1" name="Rectangle 3"/>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3</a:t>
            </a:r>
          </a:p>
        </p:txBody>
      </p:sp>
      <p:sp>
        <p:nvSpPr>
          <p:cNvPr id="32772" name="Rectangle 4"/>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3" name="Rectangle 5"/>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4" name="Rectangle 6"/>
          <p:cNvSpPr>
            <a:spLocks noChangeArrowheads="1"/>
          </p:cNvSpPr>
          <p:nvPr/>
        </p:nvSpPr>
        <p:spPr bwMode="auto">
          <a:xfrm>
            <a:off x="3971927"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5" name="Rectangle 7"/>
          <p:cNvSpPr>
            <a:spLocks noChangeArrowheads="1"/>
          </p:cNvSpPr>
          <p:nvPr/>
        </p:nvSpPr>
        <p:spPr bwMode="auto">
          <a:xfrm>
            <a:off x="3971927" y="8831265"/>
            <a:ext cx="3038475" cy="465137"/>
          </a:xfrm>
          <a:prstGeom prst="rect">
            <a:avLst/>
          </a:prstGeom>
          <a:noFill/>
          <a:ln w="12700">
            <a:noFill/>
            <a:miter lim="800000"/>
            <a:headEnd/>
            <a:tailEnd/>
          </a:ln>
        </p:spPr>
        <p:txBody>
          <a:bodyPr lIns="91834" tIns="45111" rIns="91834" bIns="45111" anchor="b"/>
          <a:lstStyle/>
          <a:p>
            <a:pPr algn="r"/>
            <a:r>
              <a:rPr lang="en-US" sz="1200" dirty="0">
                <a:solidFill>
                  <a:prstClr val="black"/>
                </a:solidFill>
              </a:rPr>
              <a:t>2</a:t>
            </a:r>
          </a:p>
        </p:txBody>
      </p:sp>
      <p:sp>
        <p:nvSpPr>
          <p:cNvPr id="32776" name="Rectangle 8"/>
          <p:cNvSpPr>
            <a:spLocks noChangeArrowheads="1"/>
          </p:cNvSpPr>
          <p:nvPr/>
        </p:nvSpPr>
        <p:spPr bwMode="auto">
          <a:xfrm>
            <a:off x="2" y="8831265"/>
            <a:ext cx="3038475" cy="465137"/>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7" name="Rectangle 9"/>
          <p:cNvSpPr>
            <a:spLocks noChangeArrowheads="1"/>
          </p:cNvSpPr>
          <p:nvPr/>
        </p:nvSpPr>
        <p:spPr bwMode="auto">
          <a:xfrm>
            <a:off x="2" y="2"/>
            <a:ext cx="3038475" cy="465138"/>
          </a:xfrm>
          <a:prstGeom prst="rect">
            <a:avLst/>
          </a:prstGeom>
          <a:noFill/>
          <a:ln w="12700">
            <a:noFill/>
            <a:miter lim="800000"/>
            <a:headEnd/>
            <a:tailEnd/>
          </a:ln>
        </p:spPr>
        <p:txBody>
          <a:bodyPr wrap="none" lIns="92801" tIns="46400" rIns="92801" bIns="46400" anchor="ctr"/>
          <a:lstStyle/>
          <a:p>
            <a:endParaRPr lang="en-US">
              <a:solidFill>
                <a:prstClr val="black"/>
              </a:solidFill>
            </a:endParaRPr>
          </a:p>
        </p:txBody>
      </p:sp>
      <p:sp>
        <p:nvSpPr>
          <p:cNvPr id="32778" name="Rectangle 10"/>
          <p:cNvSpPr>
            <a:spLocks noGrp="1" noRot="1" noChangeAspect="1" noChangeArrowheads="1" noTextEdit="1"/>
          </p:cNvSpPr>
          <p:nvPr>
            <p:ph type="sldImg"/>
          </p:nvPr>
        </p:nvSpPr>
        <p:spPr>
          <a:solidFill>
            <a:srgbClr val="FFFFFF"/>
          </a:solidFill>
          <a:ln cap="flat"/>
        </p:spPr>
      </p:sp>
      <p:sp>
        <p:nvSpPr>
          <p:cNvPr id="32779" name="Rectangle 11"/>
          <p:cNvSpPr>
            <a:spLocks noGrp="1" noChangeArrowheads="1"/>
          </p:cNvSpPr>
          <p:nvPr>
            <p:ph type="body" idx="1"/>
          </p:nvPr>
        </p:nvSpPr>
        <p:spPr>
          <a:noFill/>
          <a:ln w="9525"/>
        </p:spPr>
        <p:txBody>
          <a:bodyPr/>
          <a:lstStyle/>
          <a:p>
            <a:r>
              <a:rPr lang="en-US" smtClean="0"/>
              <a:t>Click and type your text here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5"/>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5"/>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75198" y="278344"/>
            <a:ext cx="7610184" cy="914400"/>
          </a:xfrm>
        </p:spPr>
        <p:txBody>
          <a:bodyPr/>
          <a:lstStyle/>
          <a:p>
            <a:r>
              <a:rPr lang="en-US" dirty="0" smtClean="0"/>
              <a:t>Click to edit Master title style</a:t>
            </a:r>
            <a:endParaRPr lang="en-US" dirty="0"/>
          </a:p>
        </p:txBody>
      </p:sp>
      <p:sp>
        <p:nvSpPr>
          <p:cNvPr id="3" name="Slide Number Placeholder 9"/>
          <p:cNvSpPr>
            <a:spLocks noGrp="1"/>
          </p:cNvSpPr>
          <p:nvPr>
            <p:ph type="sldNum" sz="quarter" idx="10"/>
          </p:nvPr>
        </p:nvSpPr>
        <p:spPr/>
        <p:txBody>
          <a:bodyPr/>
          <a:lstStyle>
            <a:lvl1pPr>
              <a:defRPr/>
            </a:lvl1pPr>
          </a:lstStyle>
          <a:p>
            <a:fld id="{2E1007EE-FC3C-4BEE-B732-08880EA6211A}" type="slidenum">
              <a:rPr lang="en-US">
                <a:solidFill>
                  <a:srgbClr val="000000">
                    <a:lumMod val="65000"/>
                    <a:lumOff val="35000"/>
                  </a:srgbClr>
                </a:solidFill>
              </a:rPr>
              <a:pPr/>
              <a:t>‹#›</a:t>
            </a:fld>
            <a:endParaRPr lang="en-US">
              <a:solidFill>
                <a:srgbClr val="000000">
                  <a:lumMod val="65000"/>
                  <a:lumOff val="35000"/>
                </a:srgbClr>
              </a:solidFill>
            </a:endParaRPr>
          </a:p>
        </p:txBody>
      </p:sp>
    </p:spTree>
  </p:cSld>
  <p:clrMapOvr>
    <a:masterClrMapping/>
  </p:clrMapOvr>
  <p:transition spd="med">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30DA0-0FB6-4E32-ACE0-EFBD957965C6}" type="datetimeFigureOut">
              <a:rPr lang="en-US" smtClean="0">
                <a:solidFill>
                  <a:prstClr val="black">
                    <a:tint val="75000"/>
                  </a:prstClr>
                </a:solidFill>
              </a:rPr>
              <a:pPr/>
              <a:t>11/18/2015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30DA0-0FB6-4E32-ACE0-EFBD957965C6}" type="datetimeFigureOut">
              <a:rPr lang="en-US" smtClean="0">
                <a:solidFill>
                  <a:prstClr val="black">
                    <a:tint val="75000"/>
                  </a:prstClr>
                </a:solidFill>
              </a:rPr>
              <a:pPr/>
              <a:t>11/18/2015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35" indent="0" algn="ctr">
              <a:buNone/>
              <a:defRPr>
                <a:solidFill>
                  <a:schemeClr val="tx1">
                    <a:tint val="75000"/>
                  </a:schemeClr>
                </a:solidFill>
              </a:defRPr>
            </a:lvl2pPr>
            <a:lvl3pPr marL="914071" indent="0" algn="ctr">
              <a:buNone/>
              <a:defRPr>
                <a:solidFill>
                  <a:schemeClr val="tx1">
                    <a:tint val="75000"/>
                  </a:schemeClr>
                </a:solidFill>
              </a:defRPr>
            </a:lvl3pPr>
            <a:lvl4pPr marL="1371110" indent="0" algn="ctr">
              <a:buNone/>
              <a:defRPr>
                <a:solidFill>
                  <a:schemeClr val="tx1">
                    <a:tint val="75000"/>
                  </a:schemeClr>
                </a:solidFill>
              </a:defRPr>
            </a:lvl4pPr>
            <a:lvl5pPr marL="1828146" indent="0" algn="ctr">
              <a:buNone/>
              <a:defRPr>
                <a:solidFill>
                  <a:schemeClr val="tx1">
                    <a:tint val="75000"/>
                  </a:schemeClr>
                </a:solidFill>
              </a:defRPr>
            </a:lvl5pPr>
            <a:lvl6pPr marL="2285181" indent="0" algn="ctr">
              <a:buNone/>
              <a:defRPr>
                <a:solidFill>
                  <a:schemeClr val="tx1">
                    <a:tint val="75000"/>
                  </a:schemeClr>
                </a:solidFill>
              </a:defRPr>
            </a:lvl6pPr>
            <a:lvl7pPr marL="2742219" indent="0" algn="ctr">
              <a:buNone/>
              <a:defRPr>
                <a:solidFill>
                  <a:schemeClr val="tx1">
                    <a:tint val="75000"/>
                  </a:schemeClr>
                </a:solidFill>
              </a:defRPr>
            </a:lvl7pPr>
            <a:lvl8pPr marL="3199252" indent="0" algn="ctr">
              <a:buNone/>
              <a:defRPr>
                <a:solidFill>
                  <a:schemeClr val="tx1">
                    <a:tint val="75000"/>
                  </a:schemeClr>
                </a:solidFill>
              </a:defRPr>
            </a:lvl8pPr>
            <a:lvl9pPr marL="365629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62791D-9081-478F-B84C-53043650B579}"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B67FE92-E3C6-4DF7-A389-2854940756A7}" type="slidenum">
              <a:rPr lang="en-US" smtClean="0">
                <a:solidFill>
                  <a:prstClr val="black">
                    <a:tint val="75000"/>
                  </a:prstClr>
                </a:solidFill>
              </a:rPr>
              <a:pPr/>
              <a:t>‹#›</a:t>
            </a:fld>
            <a:endParaRPr 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7"/>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20"/>
            <a:ext cx="7772400" cy="1500187"/>
          </a:xfrm>
        </p:spPr>
        <p:txBody>
          <a:bodyPr anchor="b"/>
          <a:lstStyle>
            <a:lvl1pPr marL="0" indent="0">
              <a:buNone/>
              <a:defRPr sz="2000">
                <a:solidFill>
                  <a:schemeClr val="tx1">
                    <a:tint val="75000"/>
                  </a:schemeClr>
                </a:solidFill>
              </a:defRPr>
            </a:lvl1pPr>
            <a:lvl2pPr marL="457035" indent="0">
              <a:buNone/>
              <a:defRPr sz="1800">
                <a:solidFill>
                  <a:schemeClr val="tx1">
                    <a:tint val="75000"/>
                  </a:schemeClr>
                </a:solidFill>
              </a:defRPr>
            </a:lvl2pPr>
            <a:lvl3pPr marL="914071" indent="0">
              <a:buNone/>
              <a:defRPr sz="1600">
                <a:solidFill>
                  <a:schemeClr val="tx1">
                    <a:tint val="75000"/>
                  </a:schemeClr>
                </a:solidFill>
              </a:defRPr>
            </a:lvl3pPr>
            <a:lvl4pPr marL="1371110" indent="0">
              <a:buNone/>
              <a:defRPr sz="1400">
                <a:solidFill>
                  <a:schemeClr val="tx1">
                    <a:tint val="75000"/>
                  </a:schemeClr>
                </a:solidFill>
              </a:defRPr>
            </a:lvl4pPr>
            <a:lvl5pPr marL="1828146" indent="0">
              <a:buNone/>
              <a:defRPr sz="1400">
                <a:solidFill>
                  <a:schemeClr val="tx1">
                    <a:tint val="75000"/>
                  </a:schemeClr>
                </a:solidFill>
              </a:defRPr>
            </a:lvl5pPr>
            <a:lvl6pPr marL="2285181" indent="0">
              <a:buNone/>
              <a:defRPr sz="1400">
                <a:solidFill>
                  <a:schemeClr val="tx1">
                    <a:tint val="75000"/>
                  </a:schemeClr>
                </a:solidFill>
              </a:defRPr>
            </a:lvl6pPr>
            <a:lvl7pPr marL="2742219" indent="0">
              <a:buNone/>
              <a:defRPr sz="1400">
                <a:solidFill>
                  <a:schemeClr val="tx1">
                    <a:tint val="75000"/>
                  </a:schemeClr>
                </a:solidFill>
              </a:defRPr>
            </a:lvl7pPr>
            <a:lvl8pPr marL="3199252" indent="0">
              <a:buNone/>
              <a:defRPr sz="1400">
                <a:solidFill>
                  <a:schemeClr val="tx1">
                    <a:tint val="75000"/>
                  </a:schemeClr>
                </a:solidFill>
              </a:defRPr>
            </a:lvl8pPr>
            <a:lvl9pPr marL="3656291"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035" indent="0">
              <a:buNone/>
              <a:defRPr sz="2000" b="1"/>
            </a:lvl2pPr>
            <a:lvl3pPr marL="914071" indent="0">
              <a:buNone/>
              <a:defRPr sz="1800" b="1"/>
            </a:lvl3pPr>
            <a:lvl4pPr marL="1371110" indent="0">
              <a:buNone/>
              <a:defRPr sz="1600" b="1"/>
            </a:lvl4pPr>
            <a:lvl5pPr marL="1828146" indent="0">
              <a:buNone/>
              <a:defRPr sz="1600" b="1"/>
            </a:lvl5pPr>
            <a:lvl6pPr marL="2285181" indent="0">
              <a:buNone/>
              <a:defRPr sz="1600" b="1"/>
            </a:lvl6pPr>
            <a:lvl7pPr marL="2742219" indent="0">
              <a:buNone/>
              <a:defRPr sz="1600" b="1"/>
            </a:lvl7pPr>
            <a:lvl8pPr marL="3199252" indent="0">
              <a:buNone/>
              <a:defRPr sz="1600" b="1"/>
            </a:lvl8pPr>
            <a:lvl9pPr marL="365629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035" indent="0">
              <a:buNone/>
              <a:defRPr sz="2000" b="1"/>
            </a:lvl2pPr>
            <a:lvl3pPr marL="914071" indent="0">
              <a:buNone/>
              <a:defRPr sz="1800" b="1"/>
            </a:lvl3pPr>
            <a:lvl4pPr marL="1371110" indent="0">
              <a:buNone/>
              <a:defRPr sz="1600" b="1"/>
            </a:lvl4pPr>
            <a:lvl5pPr marL="1828146" indent="0">
              <a:buNone/>
              <a:defRPr sz="1600" b="1"/>
            </a:lvl5pPr>
            <a:lvl6pPr marL="2285181" indent="0">
              <a:buNone/>
              <a:defRPr sz="1600" b="1"/>
            </a:lvl6pPr>
            <a:lvl7pPr marL="2742219" indent="0">
              <a:buNone/>
              <a:defRPr sz="1600" b="1"/>
            </a:lvl7pPr>
            <a:lvl8pPr marL="3199252" indent="0">
              <a:buNone/>
              <a:defRPr sz="1600" b="1"/>
            </a:lvl8pPr>
            <a:lvl9pPr marL="365629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400"/>
            </a:lvl1pPr>
            <a:lvl2pPr marL="457035" indent="0">
              <a:buNone/>
              <a:defRPr sz="1200"/>
            </a:lvl2pPr>
            <a:lvl3pPr marL="914071" indent="0">
              <a:buNone/>
              <a:defRPr sz="1000"/>
            </a:lvl3pPr>
            <a:lvl4pPr marL="1371110" indent="0">
              <a:buNone/>
              <a:defRPr sz="900"/>
            </a:lvl4pPr>
            <a:lvl5pPr marL="1828146" indent="0">
              <a:buNone/>
              <a:defRPr sz="900"/>
            </a:lvl5pPr>
            <a:lvl6pPr marL="2285181" indent="0">
              <a:buNone/>
              <a:defRPr sz="900"/>
            </a:lvl6pPr>
            <a:lvl7pPr marL="2742219" indent="0">
              <a:buNone/>
              <a:defRPr sz="900"/>
            </a:lvl7pPr>
            <a:lvl8pPr marL="3199252" indent="0">
              <a:buNone/>
              <a:defRPr sz="900"/>
            </a:lvl8pPr>
            <a:lvl9pPr marL="365629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035" indent="0">
              <a:buNone/>
              <a:defRPr sz="2800"/>
            </a:lvl2pPr>
            <a:lvl3pPr marL="914071" indent="0">
              <a:buNone/>
              <a:defRPr sz="2400"/>
            </a:lvl3pPr>
            <a:lvl4pPr marL="1371110" indent="0">
              <a:buNone/>
              <a:defRPr sz="2000"/>
            </a:lvl4pPr>
            <a:lvl5pPr marL="1828146" indent="0">
              <a:buNone/>
              <a:defRPr sz="2000"/>
            </a:lvl5pPr>
            <a:lvl6pPr marL="2285181" indent="0">
              <a:buNone/>
              <a:defRPr sz="2000"/>
            </a:lvl6pPr>
            <a:lvl7pPr marL="2742219" indent="0">
              <a:buNone/>
              <a:defRPr sz="2000"/>
            </a:lvl7pPr>
            <a:lvl8pPr marL="3199252" indent="0">
              <a:buNone/>
              <a:defRPr sz="2000"/>
            </a:lvl8pPr>
            <a:lvl9pPr marL="3656291"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035" indent="0">
              <a:buNone/>
              <a:defRPr sz="1200"/>
            </a:lvl2pPr>
            <a:lvl3pPr marL="914071" indent="0">
              <a:buNone/>
              <a:defRPr sz="1000"/>
            </a:lvl3pPr>
            <a:lvl4pPr marL="1371110" indent="0">
              <a:buNone/>
              <a:defRPr sz="900"/>
            </a:lvl4pPr>
            <a:lvl5pPr marL="1828146" indent="0">
              <a:buNone/>
              <a:defRPr sz="900"/>
            </a:lvl5pPr>
            <a:lvl6pPr marL="2285181" indent="0">
              <a:buNone/>
              <a:defRPr sz="900"/>
            </a:lvl6pPr>
            <a:lvl7pPr marL="2742219" indent="0">
              <a:buNone/>
              <a:defRPr sz="900"/>
            </a:lvl7pPr>
            <a:lvl8pPr marL="3199252" indent="0">
              <a:buNone/>
              <a:defRPr sz="900"/>
            </a:lvl8pPr>
            <a:lvl9pPr marL="365629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791D-9081-478F-B84C-53043650B579}" type="datetimeFigureOut">
              <a:rPr lang="en-US" smtClean="0"/>
              <a:pPr/>
              <a:t>11/18/2015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67FE92-E3C6-4DF7-A389-2854940756A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0C62791D-9081-478F-B84C-53043650B579}" type="datetimeFigureOut">
              <a:rPr lang="en-US" smtClean="0"/>
              <a:pPr/>
              <a:t>11/18/2015</a:t>
            </a:fld>
            <a:endParaRPr lang="en-US"/>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7B67FE92-E3C6-4DF7-A389-2854940756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1625" y="289908"/>
            <a:ext cx="7525869" cy="914400"/>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en-US" dirty="0" smtClean="0"/>
              <a:t>Click to edit Master title style</a:t>
            </a:r>
            <a:br>
              <a:rPr lang="en-US" dirty="0" smtClean="0"/>
            </a:br>
            <a:endParaRPr lang="en-US" dirty="0" smtClean="0"/>
          </a:p>
        </p:txBody>
      </p:sp>
      <p:sp>
        <p:nvSpPr>
          <p:cNvPr id="1027" name="Rectangle 3"/>
          <p:cNvSpPr>
            <a:spLocks noGrp="1" noChangeArrowheads="1"/>
          </p:cNvSpPr>
          <p:nvPr>
            <p:ph type="body" idx="1"/>
          </p:nvPr>
        </p:nvSpPr>
        <p:spPr bwMode="auto">
          <a:xfrm>
            <a:off x="1067546" y="1801907"/>
            <a:ext cx="7315692" cy="3810000"/>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 name="Slide Number Placeholder 9"/>
          <p:cNvSpPr>
            <a:spLocks noGrp="1"/>
          </p:cNvSpPr>
          <p:nvPr>
            <p:ph type="sldNum" sz="quarter" idx="4"/>
          </p:nvPr>
        </p:nvSpPr>
        <p:spPr>
          <a:xfrm>
            <a:off x="8779247" y="6427795"/>
            <a:ext cx="347662" cy="365125"/>
          </a:xfrm>
          <a:prstGeom prst="rect">
            <a:avLst/>
          </a:prstGeom>
        </p:spPr>
        <p:txBody>
          <a:bodyPr vert="horz" wrap="square" lIns="0" tIns="0" rIns="0" bIns="0" numCol="1" anchor="ctr" anchorCtr="1" compatLnSpc="1">
            <a:prstTxWarp prst="textNoShape">
              <a:avLst/>
            </a:prstTxWarp>
          </a:bodyPr>
          <a:lstStyle>
            <a:lvl1pPr algn="ctr">
              <a:defRPr sz="900">
                <a:solidFill>
                  <a:schemeClr val="tx2">
                    <a:lumMod val="65000"/>
                    <a:lumOff val="35000"/>
                  </a:schemeClr>
                </a:solidFill>
                <a:latin typeface="Calibri" pitchFamily="34" charset="0"/>
              </a:defRPr>
            </a:lvl1pPr>
          </a:lstStyle>
          <a:p>
            <a:pPr eaLnBrk="0" fontAlgn="base" hangingPunct="0">
              <a:spcBef>
                <a:spcPct val="0"/>
              </a:spcBef>
              <a:spcAft>
                <a:spcPct val="0"/>
              </a:spcAft>
            </a:pPr>
            <a:fld id="{6A9FB87D-F0FB-48B9-B4FB-651C5E43DB34}" type="slidenum">
              <a:rPr lang="en-US" smtClean="0">
                <a:solidFill>
                  <a:srgbClr val="000000">
                    <a:lumMod val="65000"/>
                    <a:lumOff val="35000"/>
                  </a:srgbClr>
                </a:solidFill>
              </a:rPr>
              <a:pPr eaLnBrk="0" fontAlgn="base" hangingPunct="0">
                <a:spcBef>
                  <a:spcPct val="0"/>
                </a:spcBef>
                <a:spcAft>
                  <a:spcPct val="0"/>
                </a:spcAft>
              </a:pPr>
              <a:t>‹#›</a:t>
            </a:fld>
            <a:endParaRPr lang="en-US" dirty="0">
              <a:solidFill>
                <a:srgbClr val="000000">
                  <a:lumMod val="65000"/>
                  <a:lumOff val="35000"/>
                </a:srgbClr>
              </a:solidFill>
            </a:endParaRPr>
          </a:p>
        </p:txBody>
      </p:sp>
    </p:spTree>
  </p:cSld>
  <p:clrMap bg1="lt1" tx1="dk1" bg2="lt2" tx2="dk2" accent1="accent1" accent2="accent2" accent3="accent3" accent4="accent4" accent5="accent5" accent6="accent6" hlink="hlink" folHlink="folHlink"/>
  <p:sldLayoutIdLst>
    <p:sldLayoutId id="2147483692" r:id="rId1"/>
  </p:sldLayoutIdLst>
  <p:transition spd="med">
    <p:fade/>
  </p:transition>
  <p:timing>
    <p:tnLst>
      <p:par>
        <p:cTn id="1" dur="indefinite" restart="never" nodeType="tmRoot"/>
      </p:par>
    </p:tnLst>
  </p:timing>
  <p:hf hdr="0" ftr="0" dt="0"/>
  <p:txStyles>
    <p:titleStyle>
      <a:lvl1pPr algn="l" rtl="0" eaLnBrk="0" fontAlgn="base" hangingPunct="0">
        <a:spcBef>
          <a:spcPct val="0"/>
        </a:spcBef>
        <a:spcAft>
          <a:spcPct val="0"/>
        </a:spcAft>
        <a:defRPr sz="3600" b="1">
          <a:solidFill>
            <a:srgbClr val="003399"/>
          </a:solidFill>
          <a:latin typeface="Calibri" pitchFamily="34" charset="0"/>
          <a:ea typeface="+mj-ea"/>
          <a:cs typeface="Calibri" pitchFamily="34" charset="0"/>
        </a:defRPr>
      </a:lvl1pPr>
      <a:lvl2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2pPr>
      <a:lvl3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3pPr>
      <a:lvl4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4pPr>
      <a:lvl5pPr algn="l" rtl="0" eaLnBrk="0" fontAlgn="base" hangingPunct="0">
        <a:spcBef>
          <a:spcPct val="0"/>
        </a:spcBef>
        <a:spcAft>
          <a:spcPct val="0"/>
        </a:spcAft>
        <a:defRPr sz="2400" b="1">
          <a:solidFill>
            <a:srgbClr val="003399"/>
          </a:solidFill>
          <a:latin typeface="Arial (Headings)" charset="0"/>
          <a:ea typeface="ヒラギノ角ゴ Pro W3" pitchFamily="38" charset="-128"/>
          <a:cs typeface="ヒラギノ角ゴ Pro W3" pitchFamily="38" charset="-128"/>
        </a:defRPr>
      </a:lvl5pPr>
      <a:lvl6pPr marL="457035"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6pPr>
      <a:lvl7pPr marL="914071"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7pPr>
      <a:lvl8pPr marL="1371110"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8pPr>
      <a:lvl9pPr marL="1828146" algn="l" rtl="0" fontAlgn="base">
        <a:spcBef>
          <a:spcPct val="0"/>
        </a:spcBef>
        <a:spcAft>
          <a:spcPct val="0"/>
        </a:spcAft>
        <a:defRPr sz="2400" b="1">
          <a:solidFill>
            <a:srgbClr val="003399"/>
          </a:solidFill>
          <a:latin typeface="Arial" pitchFamily="38" charset="-52"/>
          <a:ea typeface="ヒラギノ角ゴ Pro W3" pitchFamily="38" charset="-128"/>
          <a:cs typeface="ヒラギノ角ゴ Pro W3" pitchFamily="38" charset="-128"/>
        </a:defRPr>
      </a:lvl9pPr>
    </p:titleStyle>
    <p:bodyStyle>
      <a:lvl1pPr marL="342778" indent="-342778" algn="l" rtl="0" eaLnBrk="0" fontAlgn="base" hangingPunct="0">
        <a:lnSpc>
          <a:spcPct val="100000"/>
        </a:lnSpc>
        <a:spcBef>
          <a:spcPts val="600"/>
        </a:spcBef>
        <a:spcAft>
          <a:spcPct val="0"/>
        </a:spcAft>
        <a:buClr>
          <a:srgbClr val="3AC5FF"/>
        </a:buClr>
        <a:buFont typeface="Wingdings" pitchFamily="2" charset="2"/>
        <a:buChar char="§"/>
        <a:defRPr sz="2800">
          <a:solidFill>
            <a:schemeClr val="tx2">
              <a:lumMod val="75000"/>
              <a:lumOff val="25000"/>
            </a:schemeClr>
          </a:solidFill>
          <a:latin typeface="Calibri" pitchFamily="34" charset="0"/>
          <a:ea typeface="+mn-ea"/>
          <a:cs typeface="+mn-cs"/>
        </a:defRPr>
      </a:lvl1pPr>
      <a:lvl2pPr marL="742684" indent="-28564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2pPr>
      <a:lvl3pPr marL="1142589"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3pPr>
      <a:lvl4pPr marL="1599626"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4pPr>
      <a:lvl5pPr marL="2056665" indent="-228517" algn="l" rtl="0" eaLnBrk="0" fontAlgn="base" hangingPunct="0">
        <a:lnSpc>
          <a:spcPct val="100000"/>
        </a:lnSpc>
        <a:spcBef>
          <a:spcPts val="600"/>
        </a:spcBef>
        <a:spcAft>
          <a:spcPct val="0"/>
        </a:spcAft>
        <a:buClr>
          <a:srgbClr val="009BDB"/>
        </a:buClr>
        <a:buChar char="–"/>
        <a:defRPr sz="2800">
          <a:solidFill>
            <a:schemeClr val="tx2">
              <a:lumMod val="75000"/>
              <a:lumOff val="25000"/>
            </a:schemeClr>
          </a:solidFill>
          <a:latin typeface="Calibri" pitchFamily="34" charset="0"/>
          <a:ea typeface="+mn-ea"/>
          <a:cs typeface="+mn-cs"/>
        </a:defRPr>
      </a:lvl5pPr>
      <a:lvl6pPr marL="2513701" indent="-228517" algn="l" rtl="0" fontAlgn="base">
        <a:lnSpc>
          <a:spcPts val="2500"/>
        </a:lnSpc>
        <a:spcBef>
          <a:spcPct val="0"/>
        </a:spcBef>
        <a:spcAft>
          <a:spcPct val="0"/>
        </a:spcAft>
        <a:buChar char="–"/>
        <a:defRPr sz="2000">
          <a:solidFill>
            <a:srgbClr val="009BDB"/>
          </a:solidFill>
          <a:latin typeface="+mn-lt"/>
          <a:ea typeface="+mn-ea"/>
          <a:cs typeface="+mn-cs"/>
        </a:defRPr>
      </a:lvl6pPr>
      <a:lvl7pPr marL="2970736" indent="-228517" algn="l" rtl="0" fontAlgn="base">
        <a:lnSpc>
          <a:spcPts val="2500"/>
        </a:lnSpc>
        <a:spcBef>
          <a:spcPct val="0"/>
        </a:spcBef>
        <a:spcAft>
          <a:spcPct val="0"/>
        </a:spcAft>
        <a:buChar char="–"/>
        <a:defRPr sz="2000">
          <a:solidFill>
            <a:srgbClr val="009BDB"/>
          </a:solidFill>
          <a:latin typeface="+mn-lt"/>
          <a:ea typeface="+mn-ea"/>
          <a:cs typeface="+mn-cs"/>
        </a:defRPr>
      </a:lvl7pPr>
      <a:lvl8pPr marL="3427774" indent="-228517" algn="l" rtl="0" fontAlgn="base">
        <a:lnSpc>
          <a:spcPts val="2500"/>
        </a:lnSpc>
        <a:spcBef>
          <a:spcPct val="0"/>
        </a:spcBef>
        <a:spcAft>
          <a:spcPct val="0"/>
        </a:spcAft>
        <a:buChar char="–"/>
        <a:defRPr sz="2000">
          <a:solidFill>
            <a:srgbClr val="009BDB"/>
          </a:solidFill>
          <a:latin typeface="+mn-lt"/>
          <a:ea typeface="+mn-ea"/>
          <a:cs typeface="+mn-cs"/>
        </a:defRPr>
      </a:lvl8pPr>
      <a:lvl9pPr marL="3884807" indent="-228517" algn="l" rtl="0" fontAlgn="base">
        <a:lnSpc>
          <a:spcPts val="2500"/>
        </a:lnSpc>
        <a:spcBef>
          <a:spcPct val="0"/>
        </a:spcBef>
        <a:spcAft>
          <a:spcPct val="0"/>
        </a:spcAft>
        <a:buChar char="–"/>
        <a:defRPr sz="2000">
          <a:solidFill>
            <a:srgbClr val="009BDB"/>
          </a:solidFill>
          <a:latin typeface="+mn-lt"/>
          <a:ea typeface="+mn-ea"/>
          <a:cs typeface="+mn-cs"/>
        </a:defRPr>
      </a:lvl9pPr>
    </p:bodyStyle>
    <p:otherStyle>
      <a:defPPr>
        <a:defRPr lang="en-US"/>
      </a:defPPr>
      <a:lvl1pPr marL="0" algn="l" defTabSz="457035" rtl="0" eaLnBrk="1" latinLnBrk="0" hangingPunct="1">
        <a:defRPr sz="1800" kern="1200">
          <a:solidFill>
            <a:schemeClr val="tx1"/>
          </a:solidFill>
          <a:latin typeface="+mn-lt"/>
          <a:ea typeface="+mn-ea"/>
          <a:cs typeface="+mn-cs"/>
        </a:defRPr>
      </a:lvl1pPr>
      <a:lvl2pPr marL="457035" algn="l" defTabSz="457035" rtl="0" eaLnBrk="1" latinLnBrk="0" hangingPunct="1">
        <a:defRPr sz="1800" kern="1200">
          <a:solidFill>
            <a:schemeClr val="tx1"/>
          </a:solidFill>
          <a:latin typeface="+mn-lt"/>
          <a:ea typeface="+mn-ea"/>
          <a:cs typeface="+mn-cs"/>
        </a:defRPr>
      </a:lvl2pPr>
      <a:lvl3pPr marL="914071" algn="l" defTabSz="457035" rtl="0" eaLnBrk="1" latinLnBrk="0" hangingPunct="1">
        <a:defRPr sz="1800" kern="1200">
          <a:solidFill>
            <a:schemeClr val="tx1"/>
          </a:solidFill>
          <a:latin typeface="+mn-lt"/>
          <a:ea typeface="+mn-ea"/>
          <a:cs typeface="+mn-cs"/>
        </a:defRPr>
      </a:lvl3pPr>
      <a:lvl4pPr marL="1371110" algn="l" defTabSz="457035" rtl="0" eaLnBrk="1" latinLnBrk="0" hangingPunct="1">
        <a:defRPr sz="1800" kern="1200">
          <a:solidFill>
            <a:schemeClr val="tx1"/>
          </a:solidFill>
          <a:latin typeface="+mn-lt"/>
          <a:ea typeface="+mn-ea"/>
          <a:cs typeface="+mn-cs"/>
        </a:defRPr>
      </a:lvl4pPr>
      <a:lvl5pPr marL="1828146" algn="l" defTabSz="457035" rtl="0" eaLnBrk="1" latinLnBrk="0" hangingPunct="1">
        <a:defRPr sz="1800" kern="1200">
          <a:solidFill>
            <a:schemeClr val="tx1"/>
          </a:solidFill>
          <a:latin typeface="+mn-lt"/>
          <a:ea typeface="+mn-ea"/>
          <a:cs typeface="+mn-cs"/>
        </a:defRPr>
      </a:lvl5pPr>
      <a:lvl6pPr marL="2285181" algn="l" defTabSz="457035" rtl="0" eaLnBrk="1" latinLnBrk="0" hangingPunct="1">
        <a:defRPr sz="1800" kern="1200">
          <a:solidFill>
            <a:schemeClr val="tx1"/>
          </a:solidFill>
          <a:latin typeface="+mn-lt"/>
          <a:ea typeface="+mn-ea"/>
          <a:cs typeface="+mn-cs"/>
        </a:defRPr>
      </a:lvl6pPr>
      <a:lvl7pPr marL="2742219" algn="l" defTabSz="457035" rtl="0" eaLnBrk="1" latinLnBrk="0" hangingPunct="1">
        <a:defRPr sz="1800" kern="1200">
          <a:solidFill>
            <a:schemeClr val="tx1"/>
          </a:solidFill>
          <a:latin typeface="+mn-lt"/>
          <a:ea typeface="+mn-ea"/>
          <a:cs typeface="+mn-cs"/>
        </a:defRPr>
      </a:lvl7pPr>
      <a:lvl8pPr marL="3199252" algn="l" defTabSz="457035" rtl="0" eaLnBrk="1" latinLnBrk="0" hangingPunct="1">
        <a:defRPr sz="1800" kern="1200">
          <a:solidFill>
            <a:schemeClr val="tx1"/>
          </a:solidFill>
          <a:latin typeface="+mn-lt"/>
          <a:ea typeface="+mn-ea"/>
          <a:cs typeface="+mn-cs"/>
        </a:defRPr>
      </a:lvl8pPr>
      <a:lvl9pPr marL="3656291" algn="l" defTabSz="457035"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96"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B4C30DA0-0FB6-4E32-ACE0-EFBD957965C6}"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10"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B4C30DA0-0FB6-4E32-ACE0-EFBD957965C6}"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85BB38A2-585C-4FF7-9DBC-3E49753907CF}"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4"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0C62791D-9081-478F-B84C-53043650B579}"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7B67FE92-E3C6-4DF7-A389-2854940756A7}"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42"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6"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2"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4"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6"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2"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4"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07" tIns="45704" rIns="91407" bIns="4570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7"/>
            <a:ext cx="8229600" cy="4525963"/>
          </a:xfrm>
          <a:prstGeom prst="rect">
            <a:avLst/>
          </a:prstGeom>
        </p:spPr>
        <p:txBody>
          <a:bodyPr vert="horz" lIns="91407" tIns="45704" rIns="91407" bIns="4570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7"/>
            <a:ext cx="2133600" cy="365125"/>
          </a:xfrm>
          <a:prstGeom prst="rect">
            <a:avLst/>
          </a:prstGeom>
        </p:spPr>
        <p:txBody>
          <a:bodyPr vert="horz" lIns="91407" tIns="45704" rIns="91407" bIns="45704" rtlCol="0" anchor="ctr"/>
          <a:lstStyle>
            <a:lvl1pPr algn="l">
              <a:defRPr sz="1200">
                <a:solidFill>
                  <a:schemeClr val="tx1">
                    <a:tint val="75000"/>
                  </a:schemeClr>
                </a:solidFill>
              </a:defRPr>
            </a:lvl1pPr>
          </a:lstStyle>
          <a:p>
            <a:fld id="{9FF0AA4A-7FAD-446F-8D4A-20F7D51506FD}" type="datetimeFigureOut">
              <a:rPr lang="en-US" smtClean="0">
                <a:solidFill>
                  <a:prstClr val="black">
                    <a:tint val="75000"/>
                  </a:prstClr>
                </a:solidFill>
              </a:rPr>
              <a:pPr/>
              <a:t>11/18/2015</a:t>
            </a:fld>
            <a:endParaRPr lang="en-US">
              <a:solidFill>
                <a:prstClr val="black">
                  <a:tint val="75000"/>
                </a:prstClr>
              </a:solidFill>
            </a:endParaRPr>
          </a:p>
        </p:txBody>
      </p:sp>
      <p:sp>
        <p:nvSpPr>
          <p:cNvPr id="5" name="Footer Placeholder 4"/>
          <p:cNvSpPr>
            <a:spLocks noGrp="1"/>
          </p:cNvSpPr>
          <p:nvPr>
            <p:ph type="ftr" sz="quarter" idx="3"/>
          </p:nvPr>
        </p:nvSpPr>
        <p:spPr>
          <a:xfrm>
            <a:off x="3124201" y="6356357"/>
            <a:ext cx="2895600" cy="365125"/>
          </a:xfrm>
          <a:prstGeom prst="rect">
            <a:avLst/>
          </a:prstGeom>
        </p:spPr>
        <p:txBody>
          <a:bodyPr vert="horz" lIns="91407" tIns="45704" rIns="91407" bIns="45704"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7"/>
            <a:ext cx="2133600" cy="365125"/>
          </a:xfrm>
          <a:prstGeom prst="rect">
            <a:avLst/>
          </a:prstGeom>
        </p:spPr>
        <p:txBody>
          <a:bodyPr vert="horz" lIns="91407" tIns="45704" rIns="91407" bIns="45704" rtlCol="0" anchor="ctr"/>
          <a:lstStyle>
            <a:lvl1pPr algn="r">
              <a:defRPr sz="1200">
                <a:solidFill>
                  <a:schemeClr val="tx1">
                    <a:tint val="75000"/>
                  </a:schemeClr>
                </a:solidFill>
              </a:defRPr>
            </a:lvl1pPr>
          </a:lstStyle>
          <a:p>
            <a:fld id="{676D0257-AACC-4BB8-9411-E7781C3EA6B1}" type="slidenum">
              <a:rPr lang="en-US" smtClean="0">
                <a:solidFill>
                  <a:prstClr val="black">
                    <a:tint val="75000"/>
                  </a:prstClr>
                </a:solidFill>
              </a:rPr>
              <a:pPr/>
              <a:t>‹#›</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90" r:id="rId1"/>
  </p:sldLayoutIdLst>
  <p:txStyles>
    <p:titleStyle>
      <a:lvl1pPr algn="ctr" defTabSz="914071" rtl="0" eaLnBrk="1" latinLnBrk="0" hangingPunct="1">
        <a:spcBef>
          <a:spcPct val="0"/>
        </a:spcBef>
        <a:buNone/>
        <a:defRPr sz="4400" kern="1200">
          <a:solidFill>
            <a:schemeClr val="tx1"/>
          </a:solidFill>
          <a:latin typeface="+mj-lt"/>
          <a:ea typeface="+mj-ea"/>
          <a:cs typeface="+mj-cs"/>
        </a:defRPr>
      </a:lvl1pPr>
    </p:titleStyle>
    <p:bodyStyle>
      <a:lvl1pPr marL="342778" indent="-342778" algn="l" defTabSz="914071"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684" indent="-285647" algn="l" defTabSz="914071"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589" indent="-228517" algn="l" defTabSz="914071"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62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665"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701"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36"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774"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07" indent="-228517" algn="l" defTabSz="9140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71" rtl="0" eaLnBrk="1" latinLnBrk="0" hangingPunct="1">
        <a:defRPr sz="1800" kern="1200">
          <a:solidFill>
            <a:schemeClr val="tx1"/>
          </a:solidFill>
          <a:latin typeface="+mn-lt"/>
          <a:ea typeface="+mn-ea"/>
          <a:cs typeface="+mn-cs"/>
        </a:defRPr>
      </a:lvl1pPr>
      <a:lvl2pPr marL="457035" algn="l" defTabSz="914071" rtl="0" eaLnBrk="1" latinLnBrk="0" hangingPunct="1">
        <a:defRPr sz="1800" kern="1200">
          <a:solidFill>
            <a:schemeClr val="tx1"/>
          </a:solidFill>
          <a:latin typeface="+mn-lt"/>
          <a:ea typeface="+mn-ea"/>
          <a:cs typeface="+mn-cs"/>
        </a:defRPr>
      </a:lvl2pPr>
      <a:lvl3pPr marL="914071" algn="l" defTabSz="914071" rtl="0" eaLnBrk="1" latinLnBrk="0" hangingPunct="1">
        <a:defRPr sz="1800" kern="1200">
          <a:solidFill>
            <a:schemeClr val="tx1"/>
          </a:solidFill>
          <a:latin typeface="+mn-lt"/>
          <a:ea typeface="+mn-ea"/>
          <a:cs typeface="+mn-cs"/>
        </a:defRPr>
      </a:lvl3pPr>
      <a:lvl4pPr marL="1371110" algn="l" defTabSz="914071" rtl="0" eaLnBrk="1" latinLnBrk="0" hangingPunct="1">
        <a:defRPr sz="1800" kern="1200">
          <a:solidFill>
            <a:schemeClr val="tx1"/>
          </a:solidFill>
          <a:latin typeface="+mn-lt"/>
          <a:ea typeface="+mn-ea"/>
          <a:cs typeface="+mn-cs"/>
        </a:defRPr>
      </a:lvl4pPr>
      <a:lvl5pPr marL="1828146" algn="l" defTabSz="914071" rtl="0" eaLnBrk="1" latinLnBrk="0" hangingPunct="1">
        <a:defRPr sz="1800" kern="1200">
          <a:solidFill>
            <a:schemeClr val="tx1"/>
          </a:solidFill>
          <a:latin typeface="+mn-lt"/>
          <a:ea typeface="+mn-ea"/>
          <a:cs typeface="+mn-cs"/>
        </a:defRPr>
      </a:lvl5pPr>
      <a:lvl6pPr marL="2285181" algn="l" defTabSz="914071" rtl="0" eaLnBrk="1" latinLnBrk="0" hangingPunct="1">
        <a:defRPr sz="1800" kern="1200">
          <a:solidFill>
            <a:schemeClr val="tx1"/>
          </a:solidFill>
          <a:latin typeface="+mn-lt"/>
          <a:ea typeface="+mn-ea"/>
          <a:cs typeface="+mn-cs"/>
        </a:defRPr>
      </a:lvl6pPr>
      <a:lvl7pPr marL="2742219" algn="l" defTabSz="914071" rtl="0" eaLnBrk="1" latinLnBrk="0" hangingPunct="1">
        <a:defRPr sz="1800" kern="1200">
          <a:solidFill>
            <a:schemeClr val="tx1"/>
          </a:solidFill>
          <a:latin typeface="+mn-lt"/>
          <a:ea typeface="+mn-ea"/>
          <a:cs typeface="+mn-cs"/>
        </a:defRPr>
      </a:lvl7pPr>
      <a:lvl8pPr marL="3199252" algn="l" defTabSz="914071" rtl="0" eaLnBrk="1" latinLnBrk="0" hangingPunct="1">
        <a:defRPr sz="1800" kern="1200">
          <a:solidFill>
            <a:schemeClr val="tx1"/>
          </a:solidFill>
          <a:latin typeface="+mn-lt"/>
          <a:ea typeface="+mn-ea"/>
          <a:cs typeface="+mn-cs"/>
        </a:defRPr>
      </a:lvl8pPr>
      <a:lvl9pPr marL="3656291" algn="l" defTabSz="91407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www.hhs.gov/ohrp/humansubjects/guidance/belmont.html"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www.hhs.gov/ohrp/humansubjects/guidance/45cfr46.htm"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6768" y="228600"/>
            <a:ext cx="7772400" cy="1470025"/>
          </a:xfrm>
        </p:spPr>
        <p:txBody>
          <a:bodyPr>
            <a:normAutofit/>
          </a:bodyPr>
          <a:lstStyle/>
          <a:p>
            <a:r>
              <a:rPr lang="en-US" sz="3600" b="1" dirty="0" smtClean="0"/>
              <a:t>Disruptive Influences on Research in Academic Pathology Departments</a:t>
            </a:r>
            <a:endParaRPr lang="en-US" sz="3600" b="1" dirty="0"/>
          </a:p>
        </p:txBody>
      </p:sp>
      <p:sp>
        <p:nvSpPr>
          <p:cNvPr id="5" name="Rectangle 4"/>
          <p:cNvSpPr/>
          <p:nvPr/>
        </p:nvSpPr>
        <p:spPr>
          <a:xfrm>
            <a:off x="559590" y="1522833"/>
            <a:ext cx="8253413" cy="954107"/>
          </a:xfrm>
          <a:prstGeom prst="rect">
            <a:avLst/>
          </a:prstGeom>
        </p:spPr>
        <p:txBody>
          <a:bodyPr wrap="square">
            <a:spAutoFit/>
          </a:bodyPr>
          <a:lstStyle/>
          <a:p>
            <a:pPr algn="ctr"/>
            <a:r>
              <a:rPr lang="en-US" sz="3200" b="1" dirty="0" err="1" smtClean="0">
                <a:solidFill>
                  <a:srgbClr val="FF0000"/>
                </a:solidFill>
                <a:latin typeface="+mj-lt"/>
              </a:rPr>
              <a:t>Biospecimens</a:t>
            </a:r>
            <a:r>
              <a:rPr lang="en-US" sz="3200" b="1" dirty="0">
                <a:solidFill>
                  <a:srgbClr val="FF0000"/>
                </a:solidFill>
              </a:rPr>
              <a:t> </a:t>
            </a:r>
            <a:r>
              <a:rPr lang="en-US" sz="3200" b="1" dirty="0" smtClean="0">
                <a:solidFill>
                  <a:srgbClr val="FF0000"/>
                </a:solidFill>
              </a:rPr>
              <a:t>and Consent and 2xR</a:t>
            </a:r>
            <a:r>
              <a:rPr lang="en-US" sz="3200" b="1" baseline="30000" dirty="0" smtClean="0">
                <a:solidFill>
                  <a:srgbClr val="FF0000"/>
                </a:solidFill>
              </a:rPr>
              <a:t>3</a:t>
            </a:r>
            <a:r>
              <a:rPr lang="en-US" sz="3200" b="1" dirty="0" smtClean="0">
                <a:solidFill>
                  <a:srgbClr val="FF0000"/>
                </a:solidFill>
              </a:rPr>
              <a:t>, Oh My!</a:t>
            </a:r>
          </a:p>
          <a:p>
            <a:pPr algn="ctr"/>
            <a:endParaRPr lang="en-US" sz="2400" b="1" dirty="0">
              <a:solidFill>
                <a:srgbClr val="FF0000"/>
              </a:solidFill>
            </a:endParaRPr>
          </a:p>
        </p:txBody>
      </p:sp>
      <p:sp>
        <p:nvSpPr>
          <p:cNvPr id="6" name="Line 4"/>
          <p:cNvSpPr>
            <a:spLocks noChangeShapeType="1"/>
          </p:cNvSpPr>
          <p:nvPr/>
        </p:nvSpPr>
        <p:spPr bwMode="auto">
          <a:xfrm>
            <a:off x="559589" y="247694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pic>
        <p:nvPicPr>
          <p:cNvPr id="1027" name="Picture 3"/>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3000"/>
                    </a14:imgEffect>
                  </a14:imgLayer>
                </a14:imgProps>
              </a:ext>
              <a:ext uri="{28A0092B-C50C-407E-A947-70E740481C1C}">
                <a14:useLocalDpi xmlns:a14="http://schemas.microsoft.com/office/drawing/2010/main" val="0"/>
              </a:ext>
            </a:extLst>
          </a:blip>
          <a:srcRect/>
          <a:stretch>
            <a:fillRect/>
          </a:stretch>
        </p:blipFill>
        <p:spPr bwMode="auto">
          <a:xfrm>
            <a:off x="2953657" y="2743200"/>
            <a:ext cx="3142336" cy="2359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3137858" y="5888503"/>
            <a:ext cx="3053336" cy="830997"/>
          </a:xfrm>
          <a:prstGeom prst="rect">
            <a:avLst/>
          </a:prstGeom>
          <a:noFill/>
        </p:spPr>
        <p:txBody>
          <a:bodyPr wrap="none" rtlCol="0">
            <a:spAutoFit/>
          </a:bodyPr>
          <a:lstStyle/>
          <a:p>
            <a:pPr algn="ctr"/>
            <a:r>
              <a:rPr lang="en-US" sz="2400" b="1" dirty="0" smtClean="0"/>
              <a:t>University of Michigan</a:t>
            </a:r>
          </a:p>
          <a:p>
            <a:pPr algn="ctr"/>
            <a:r>
              <a:rPr lang="en-US" sz="2400" b="1" dirty="0" smtClean="0"/>
              <a:t>November 16, 2015</a:t>
            </a:r>
            <a:endParaRPr lang="en-US" sz="2400" b="1" dirty="0"/>
          </a:p>
        </p:txBody>
      </p:sp>
    </p:spTree>
    <p:extLst>
      <p:ext uri="{BB962C8B-B14F-4D97-AF65-F5344CB8AC3E}">
        <p14:creationId xmlns:p14="http://schemas.microsoft.com/office/powerpoint/2010/main" val="28183405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1513" y="381000"/>
            <a:ext cx="7772400" cy="1470025"/>
          </a:xfrm>
        </p:spPr>
        <p:txBody>
          <a:bodyPr>
            <a:normAutofit/>
          </a:bodyPr>
          <a:lstStyle/>
          <a:p>
            <a:r>
              <a:rPr lang="en-US" sz="3600" b="1" dirty="0" smtClean="0"/>
              <a:t>The Path to Clinical Implementation from Translational Research</a:t>
            </a:r>
            <a:endParaRPr lang="en-US" sz="3600" b="1" dirty="0"/>
          </a:p>
        </p:txBody>
      </p:sp>
      <p:sp>
        <p:nvSpPr>
          <p:cNvPr id="3" name="Subtitle 2"/>
          <p:cNvSpPr>
            <a:spLocks noGrp="1"/>
          </p:cNvSpPr>
          <p:nvPr>
            <p:ph type="subTitle" idx="1"/>
          </p:nvPr>
        </p:nvSpPr>
        <p:spPr>
          <a:xfrm>
            <a:off x="838200" y="2057400"/>
            <a:ext cx="7848600" cy="4267200"/>
          </a:xfrm>
        </p:spPr>
        <p:txBody>
          <a:bodyPr>
            <a:noAutofit/>
          </a:bodyPr>
          <a:lstStyle/>
          <a:p>
            <a:pPr algn="l">
              <a:buFont typeface="Arial" pitchFamily="34" charset="0"/>
              <a:buChar char="•"/>
            </a:pPr>
            <a:r>
              <a:rPr lang="en-US" sz="2400" b="1" dirty="0" smtClean="0">
                <a:solidFill>
                  <a:srgbClr val="FF0000"/>
                </a:solidFill>
              </a:rPr>
              <a:t>Analytical validity </a:t>
            </a:r>
            <a:r>
              <a:rPr lang="en-US" sz="2400" b="1" dirty="0" smtClean="0">
                <a:solidFill>
                  <a:schemeClr val="tx1"/>
                </a:solidFill>
              </a:rPr>
              <a:t>- Technical feasibility and optimization – does the test measure what we say?</a:t>
            </a:r>
          </a:p>
          <a:p>
            <a:pPr algn="l">
              <a:buFont typeface="Arial" pitchFamily="34" charset="0"/>
              <a:buChar char="•"/>
            </a:pPr>
            <a:r>
              <a:rPr lang="en-US" sz="2400" b="1" dirty="0" smtClean="0">
                <a:solidFill>
                  <a:srgbClr val="FF0000"/>
                </a:solidFill>
              </a:rPr>
              <a:t>Clinical validity </a:t>
            </a:r>
            <a:r>
              <a:rPr lang="en-US" sz="2400" b="1" dirty="0" smtClean="0">
                <a:solidFill>
                  <a:schemeClr val="tx1"/>
                </a:solidFill>
              </a:rPr>
              <a:t>– Diagnostic accuracy - does the test measure a value associated with a clinical condition? </a:t>
            </a:r>
          </a:p>
          <a:p>
            <a:pPr lvl="1" algn="l">
              <a:buFont typeface="Arial" pitchFamily="34" charset="0"/>
              <a:buChar char="•"/>
            </a:pPr>
            <a:r>
              <a:rPr lang="en-US" sz="2400" b="1" dirty="0" smtClean="0">
                <a:solidFill>
                  <a:schemeClr val="tx1"/>
                </a:solidFill>
              </a:rPr>
              <a:t>Sensitivity (false negatives)</a:t>
            </a:r>
          </a:p>
          <a:p>
            <a:pPr lvl="1" algn="l">
              <a:buFont typeface="Arial" pitchFamily="34" charset="0"/>
              <a:buChar char="•"/>
            </a:pPr>
            <a:r>
              <a:rPr lang="en-US" sz="2400" b="1" dirty="0" smtClean="0">
                <a:solidFill>
                  <a:schemeClr val="tx1"/>
                </a:solidFill>
              </a:rPr>
              <a:t>Specificity (false positives)</a:t>
            </a:r>
          </a:p>
          <a:p>
            <a:pPr algn="l">
              <a:buFont typeface="Arial" pitchFamily="34" charset="0"/>
              <a:buChar char="•"/>
            </a:pPr>
            <a:r>
              <a:rPr lang="en-US" sz="2400" b="1" dirty="0" smtClean="0">
                <a:solidFill>
                  <a:srgbClr val="FF0000"/>
                </a:solidFill>
              </a:rPr>
              <a:t>Clinical utility </a:t>
            </a:r>
          </a:p>
          <a:p>
            <a:pPr lvl="1" algn="l">
              <a:buFont typeface="Arial" pitchFamily="34" charset="0"/>
              <a:buChar char="•"/>
            </a:pPr>
            <a:r>
              <a:rPr lang="en-US" sz="2400" b="1" dirty="0" smtClean="0">
                <a:solidFill>
                  <a:schemeClr val="tx1"/>
                </a:solidFill>
              </a:rPr>
              <a:t>will the test improve making a healthcare decision?</a:t>
            </a:r>
          </a:p>
          <a:p>
            <a:pPr lvl="1" algn="l">
              <a:buFont typeface="Arial" pitchFamily="34" charset="0"/>
              <a:buChar char="•"/>
            </a:pPr>
            <a:r>
              <a:rPr lang="en-US" sz="2400" b="1" dirty="0" smtClean="0">
                <a:solidFill>
                  <a:schemeClr val="tx1"/>
                </a:solidFill>
              </a:rPr>
              <a:t>Will the test be cost effective?</a:t>
            </a:r>
            <a:endParaRPr lang="en-US" sz="2400" b="1" dirty="0">
              <a:solidFill>
                <a:schemeClr val="tx1"/>
              </a:solidFill>
            </a:endParaRPr>
          </a:p>
        </p:txBody>
      </p:sp>
      <p:sp>
        <p:nvSpPr>
          <p:cNvPr id="4" name="Line 4"/>
          <p:cNvSpPr>
            <a:spLocks noChangeShapeType="1"/>
          </p:cNvSpPr>
          <p:nvPr/>
        </p:nvSpPr>
        <p:spPr bwMode="auto">
          <a:xfrm>
            <a:off x="228600" y="1828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8490" y="228600"/>
            <a:ext cx="7772400" cy="762000"/>
          </a:xfrm>
        </p:spPr>
        <p:txBody>
          <a:bodyPr>
            <a:normAutofit/>
          </a:bodyPr>
          <a:lstStyle/>
          <a:p>
            <a:r>
              <a:rPr lang="en-US" sz="3600" b="1" dirty="0" smtClean="0"/>
              <a:t>Core Principles</a:t>
            </a:r>
            <a:endParaRPr lang="en-US" sz="3600" b="1" dirty="0"/>
          </a:p>
        </p:txBody>
      </p:sp>
      <p:sp>
        <p:nvSpPr>
          <p:cNvPr id="3" name="Subtitle 2"/>
          <p:cNvSpPr>
            <a:spLocks noGrp="1"/>
          </p:cNvSpPr>
          <p:nvPr>
            <p:ph type="subTitle" idx="1"/>
          </p:nvPr>
        </p:nvSpPr>
        <p:spPr>
          <a:xfrm>
            <a:off x="337490" y="1295400"/>
            <a:ext cx="8577910" cy="4953000"/>
          </a:xfrm>
        </p:spPr>
        <p:txBody>
          <a:bodyPr>
            <a:normAutofit fontScale="92500" lnSpcReduction="20000"/>
          </a:bodyPr>
          <a:lstStyle/>
          <a:p>
            <a:pPr marL="457200" lvl="0" indent="-227013" algn="l">
              <a:buClr>
                <a:schemeClr val="accent5">
                  <a:lumMod val="75000"/>
                </a:schemeClr>
              </a:buClr>
              <a:buFont typeface="Arial" panose="020B0604020202020204" pitchFamily="34" charset="0"/>
              <a:buChar char="•"/>
            </a:pPr>
            <a:r>
              <a:rPr lang="en-US" sz="2800" b="1" dirty="0">
                <a:solidFill>
                  <a:schemeClr val="tx1"/>
                </a:solidFill>
              </a:rPr>
              <a:t>Laboratories providing patient care should be CLIA-certified. </a:t>
            </a:r>
          </a:p>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Different </a:t>
            </a:r>
            <a:r>
              <a:rPr lang="en-US" sz="2800" b="1" dirty="0">
                <a:solidFill>
                  <a:schemeClr val="tx1"/>
                </a:solidFill>
              </a:rPr>
              <a:t>laboratory standards for patient care and for research are </a:t>
            </a:r>
            <a:r>
              <a:rPr lang="en-US" sz="2800" b="1" dirty="0" smtClean="0">
                <a:solidFill>
                  <a:schemeClr val="tx1"/>
                </a:solidFill>
              </a:rPr>
              <a:t>appropriate.</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Patient </a:t>
            </a:r>
            <a:r>
              <a:rPr lang="en-US" sz="2400" b="1" dirty="0">
                <a:solidFill>
                  <a:schemeClr val="tx1"/>
                </a:solidFill>
              </a:rPr>
              <a:t>care standards are designed to ensure that the right result is provided to the right patient, addressing analytic, test, and clinical validity </a:t>
            </a:r>
            <a:r>
              <a:rPr lang="en-US" sz="2400" b="1" dirty="0" smtClean="0">
                <a:solidFill>
                  <a:schemeClr val="tx1"/>
                </a:solidFill>
              </a:rPr>
              <a:t>standards. </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The </a:t>
            </a:r>
            <a:r>
              <a:rPr lang="en-US" sz="2400" b="1" dirty="0">
                <a:solidFill>
                  <a:schemeClr val="tx1"/>
                </a:solidFill>
              </a:rPr>
              <a:t>goal of research laboratory testing is to expand upon </a:t>
            </a:r>
            <a:r>
              <a:rPr lang="en-US" sz="2400" b="1" u="sng" dirty="0">
                <a:solidFill>
                  <a:schemeClr val="tx1"/>
                </a:solidFill>
              </a:rPr>
              <a:t>generalizable</a:t>
            </a:r>
            <a:r>
              <a:rPr lang="en-US" sz="2400" b="1" dirty="0">
                <a:solidFill>
                  <a:schemeClr val="tx1"/>
                </a:solidFill>
              </a:rPr>
              <a:t> knowledge.  Research sample testing procedures are designed to accurately capture data from specimens </a:t>
            </a:r>
            <a:r>
              <a:rPr lang="en-US" sz="2400" b="1" u="sng" dirty="0">
                <a:solidFill>
                  <a:schemeClr val="tx1"/>
                </a:solidFill>
              </a:rPr>
              <a:t>in</a:t>
            </a:r>
            <a:r>
              <a:rPr lang="en-US" sz="2400" b="1" dirty="0">
                <a:solidFill>
                  <a:schemeClr val="tx1"/>
                </a:solidFill>
              </a:rPr>
              <a:t> </a:t>
            </a:r>
            <a:r>
              <a:rPr lang="en-US" sz="2400" b="1" u="sng" dirty="0" smtClean="0">
                <a:solidFill>
                  <a:schemeClr val="tx1"/>
                </a:solidFill>
              </a:rPr>
              <a:t>aggregate</a:t>
            </a:r>
            <a:r>
              <a:rPr lang="en-US" sz="2400" b="1" dirty="0" smtClean="0">
                <a:solidFill>
                  <a:schemeClr val="tx1"/>
                </a:solidFill>
              </a:rPr>
              <a:t>.</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The </a:t>
            </a:r>
            <a:r>
              <a:rPr lang="en-US" sz="2400" b="1" dirty="0">
                <a:solidFill>
                  <a:schemeClr val="tx1"/>
                </a:solidFill>
              </a:rPr>
              <a:t>National Institutes of Health and the National Science Foundation have recently expressed concern about the lack of research reproducibility and rigor in preclinical research</a:t>
            </a:r>
            <a:r>
              <a:rPr lang="en-US" sz="2400" b="1" dirty="0" smtClean="0">
                <a:solidFill>
                  <a:schemeClr val="tx1"/>
                </a:solidFill>
              </a:rPr>
              <a:t>.</a:t>
            </a:r>
            <a:r>
              <a:rPr lang="en-US" sz="2000" dirty="0"/>
              <a:t> </a:t>
            </a:r>
            <a:endParaRPr lang="en-US" sz="2000" dirty="0" smtClean="0"/>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CLIA values the difference between reporting of patient test results and research.</a:t>
            </a:r>
            <a:endParaRPr lang="en-US" sz="2400" b="1" dirty="0">
              <a:solidFill>
                <a:schemeClr val="tx1"/>
              </a:solidFill>
            </a:endParaRPr>
          </a:p>
          <a:p>
            <a:pPr marL="746125" lvl="1" indent="-290513" algn="l">
              <a:buClr>
                <a:schemeClr val="accent5">
                  <a:lumMod val="75000"/>
                </a:schemeClr>
              </a:buClr>
              <a:buFont typeface="Arial" panose="020B0604020202020204" pitchFamily="34" charset="0"/>
              <a:buChar char="•"/>
            </a:pPr>
            <a:endParaRPr lang="en-US" sz="2400" b="1" dirty="0">
              <a:solidFill>
                <a:schemeClr val="tx1"/>
              </a:solidFill>
            </a:endParaRPr>
          </a:p>
          <a:p>
            <a:pPr marL="457200" lvl="0" indent="-457200" algn="l">
              <a:buClr>
                <a:schemeClr val="accent5">
                  <a:lumMod val="60000"/>
                  <a:lumOff val="40000"/>
                </a:schemeClr>
              </a:buClr>
              <a:buFont typeface="Arial" panose="020B0604020202020204" pitchFamily="34" charset="0"/>
              <a:buChar char="•"/>
            </a:pPr>
            <a:endParaRPr lang="en-US" sz="2400" b="1" dirty="0">
              <a:solidFill>
                <a:schemeClr val="tx1"/>
              </a:solidFill>
            </a:endParaRP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066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6" name="TextBox 5"/>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8" name="Picture 7"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096957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a:bodyPr>
          <a:lstStyle/>
          <a:p>
            <a:r>
              <a:rPr lang="en-US" sz="3600" b="1" dirty="0" smtClean="0"/>
              <a:t>Core Principles</a:t>
            </a:r>
            <a:endParaRPr lang="en-US" sz="3600" b="1" dirty="0"/>
          </a:p>
        </p:txBody>
      </p:sp>
      <p:sp>
        <p:nvSpPr>
          <p:cNvPr id="3" name="Subtitle 2"/>
          <p:cNvSpPr>
            <a:spLocks noGrp="1"/>
          </p:cNvSpPr>
          <p:nvPr>
            <p:ph type="subTitle" idx="1"/>
          </p:nvPr>
        </p:nvSpPr>
        <p:spPr>
          <a:xfrm>
            <a:off x="337490" y="1524000"/>
            <a:ext cx="8534400" cy="4343400"/>
          </a:xfrm>
        </p:spPr>
        <p:txBody>
          <a:bodyPr>
            <a:normAutofit fontScale="92500" lnSpcReduction="10000"/>
          </a:bodyPr>
          <a:lstStyle/>
          <a:p>
            <a:pPr lvl="0" algn="l">
              <a:buClr>
                <a:schemeClr val="accent5">
                  <a:lumMod val="75000"/>
                </a:schemeClr>
              </a:buClr>
            </a:pPr>
            <a:endParaRPr lang="en-US" sz="2800" b="1" dirty="0">
              <a:solidFill>
                <a:schemeClr val="tx1"/>
              </a:solidFill>
            </a:endParaRPr>
          </a:p>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Regardless of whether research is conducted in a HIPAA-covered institution or in a non-covered institution, IRBs should carefully consider the issues involved in approving a consent that informs the subject of potential risks and benefits.</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The responsibility of the IRB should be independent of whether an institution is covered under HIPAA. </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Obligations to research subjects should not vary depending upon the nature of the laboratory (CLIA-certified </a:t>
            </a:r>
            <a:r>
              <a:rPr lang="en-US" sz="2400" b="1" dirty="0">
                <a:solidFill>
                  <a:schemeClr val="tx1"/>
                </a:solidFill>
              </a:rPr>
              <a:t>or </a:t>
            </a:r>
            <a:r>
              <a:rPr lang="en-US" sz="2400" b="1" dirty="0" smtClean="0">
                <a:solidFill>
                  <a:schemeClr val="tx1"/>
                </a:solidFill>
              </a:rPr>
              <a:t>non‒CLIA-certified) conducting the research.</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Instead, the </a:t>
            </a:r>
            <a:r>
              <a:rPr lang="en-US" sz="2400" b="1" u="sng" dirty="0" smtClean="0">
                <a:solidFill>
                  <a:schemeClr val="tx1"/>
                </a:solidFill>
              </a:rPr>
              <a:t>nature of the research</a:t>
            </a:r>
            <a:r>
              <a:rPr lang="en-US" sz="2400" b="1" dirty="0" smtClean="0">
                <a:solidFill>
                  <a:schemeClr val="tx1"/>
                </a:solidFill>
              </a:rPr>
              <a:t> should be the focus.</a:t>
            </a:r>
            <a:endParaRPr lang="en-US" sz="2400" b="1" dirty="0">
              <a:solidFill>
                <a:schemeClr val="tx1"/>
              </a:solidFill>
            </a:endParaRPr>
          </a:p>
          <a:p>
            <a:pPr marL="457200" lvl="0" indent="-457200" algn="l">
              <a:buClr>
                <a:schemeClr val="accent5">
                  <a:lumMod val="60000"/>
                  <a:lumOff val="40000"/>
                </a:schemeClr>
              </a:buClr>
              <a:buFont typeface="Arial" panose="020B0604020202020204" pitchFamily="34" charset="0"/>
              <a:buChar char="•"/>
            </a:pPr>
            <a:endParaRPr lang="en-US" sz="2400" b="1" dirty="0">
              <a:solidFill>
                <a:schemeClr val="tx1"/>
              </a:solidFill>
            </a:endParaRP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153443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a:bodyPr>
          <a:lstStyle/>
          <a:p>
            <a:r>
              <a:rPr lang="en-US" sz="3600" b="1" dirty="0" smtClean="0"/>
              <a:t>Core Principles</a:t>
            </a:r>
            <a:endParaRPr lang="en-US" sz="3600" b="1" dirty="0"/>
          </a:p>
        </p:txBody>
      </p:sp>
      <p:sp>
        <p:nvSpPr>
          <p:cNvPr id="3" name="Subtitle 2"/>
          <p:cNvSpPr>
            <a:spLocks noGrp="1"/>
          </p:cNvSpPr>
          <p:nvPr>
            <p:ph type="subTitle" idx="1"/>
          </p:nvPr>
        </p:nvSpPr>
        <p:spPr>
          <a:xfrm>
            <a:off x="337490" y="1676400"/>
            <a:ext cx="8534400" cy="4572000"/>
          </a:xfrm>
        </p:spPr>
        <p:txBody>
          <a:bodyPr>
            <a:normAutofit/>
          </a:bodyPr>
          <a:lstStyle/>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Research proposals should proactively address contingencies for findings that may have implications for clinical care. </a:t>
            </a:r>
          </a:p>
          <a:p>
            <a:pPr marL="914235" lvl="1" indent="-227013" algn="l">
              <a:buClr>
                <a:schemeClr val="accent5">
                  <a:lumMod val="75000"/>
                </a:schemeClr>
              </a:buClr>
              <a:buFont typeface="Arial" panose="020B0604020202020204" pitchFamily="34" charset="0"/>
              <a:buChar char="•"/>
            </a:pPr>
            <a:r>
              <a:rPr lang="en-US" sz="2400" b="1" dirty="0" smtClean="0">
                <a:solidFill>
                  <a:schemeClr val="tx1"/>
                </a:solidFill>
              </a:rPr>
              <a:t>Will re-contact be a possibility and under what circumstances?</a:t>
            </a:r>
          </a:p>
          <a:p>
            <a:pPr marL="914235" lvl="1" indent="-227013" algn="l">
              <a:buClr>
                <a:schemeClr val="accent5">
                  <a:lumMod val="75000"/>
                </a:schemeClr>
              </a:buClr>
              <a:buFont typeface="Arial" panose="020B0604020202020204" pitchFamily="34" charset="0"/>
              <a:buChar char="•"/>
            </a:pPr>
            <a:endParaRPr lang="en-US" sz="2400" b="1" dirty="0" smtClean="0">
              <a:solidFill>
                <a:schemeClr val="tx1"/>
              </a:solidFill>
            </a:endParaRPr>
          </a:p>
          <a:p>
            <a:pPr marL="457200" indent="-227013" algn="l">
              <a:buClr>
                <a:schemeClr val="accent5">
                  <a:lumMod val="75000"/>
                </a:schemeClr>
              </a:buClr>
              <a:buFont typeface="Arial" panose="020B0604020202020204" pitchFamily="34" charset="0"/>
              <a:buChar char="•"/>
            </a:pPr>
            <a:r>
              <a:rPr lang="en-US" sz="2800" b="1" dirty="0" smtClean="0">
                <a:solidFill>
                  <a:schemeClr val="tx1"/>
                </a:solidFill>
              </a:rPr>
              <a:t>Best practice is to inform research participants in advance, through the informed consent process, whether individual laboratory test results will be made available to the participant.</a:t>
            </a:r>
          </a:p>
          <a:p>
            <a:pPr lvl="0" algn="l">
              <a:buClr>
                <a:schemeClr val="accent5">
                  <a:lumMod val="75000"/>
                </a:schemeClr>
              </a:buClr>
            </a:pPr>
            <a:endParaRPr lang="en-US" sz="2800" b="1" dirty="0">
              <a:solidFill>
                <a:schemeClr val="tx1"/>
              </a:solidFill>
            </a:endParaRPr>
          </a:p>
          <a:p>
            <a:pPr marL="457200" lvl="0" indent="-457200" algn="l">
              <a:buClr>
                <a:schemeClr val="accent5">
                  <a:lumMod val="60000"/>
                  <a:lumOff val="40000"/>
                </a:schemeClr>
              </a:buClr>
              <a:buFont typeface="Arial" panose="020B0604020202020204" pitchFamily="34" charset="0"/>
              <a:buChar char="•"/>
            </a:pPr>
            <a:endParaRPr lang="en-US" sz="2400" b="1" dirty="0">
              <a:solidFill>
                <a:schemeClr val="tx1"/>
              </a:solidFill>
            </a:endParaRP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986832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a:bodyPr>
          <a:lstStyle/>
          <a:p>
            <a:r>
              <a:rPr lang="en-US" sz="3600" b="1" dirty="0" smtClean="0"/>
              <a:t>Core Principles</a:t>
            </a:r>
            <a:endParaRPr lang="en-US" sz="3600" b="1" dirty="0"/>
          </a:p>
        </p:txBody>
      </p:sp>
      <p:sp>
        <p:nvSpPr>
          <p:cNvPr id="3" name="Subtitle 2"/>
          <p:cNvSpPr>
            <a:spLocks noGrp="1"/>
          </p:cNvSpPr>
          <p:nvPr>
            <p:ph type="subTitle" idx="1"/>
          </p:nvPr>
        </p:nvSpPr>
        <p:spPr>
          <a:xfrm>
            <a:off x="337490" y="1676400"/>
            <a:ext cx="8730310" cy="4572000"/>
          </a:xfrm>
        </p:spPr>
        <p:txBody>
          <a:bodyPr>
            <a:normAutofit fontScale="92500" lnSpcReduction="20000"/>
          </a:bodyPr>
          <a:lstStyle/>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CLIA-certified laboratories should be the entities responsible for providing information that may, at some point in the future, be used in patient treatment.</a:t>
            </a:r>
          </a:p>
          <a:p>
            <a:pPr marL="914235" lvl="1" indent="-227013" algn="l">
              <a:buClr>
                <a:schemeClr val="accent5">
                  <a:lumMod val="75000"/>
                </a:schemeClr>
              </a:buClr>
              <a:buFont typeface="Arial" panose="020B0604020202020204" pitchFamily="34" charset="0"/>
              <a:buChar char="•"/>
            </a:pPr>
            <a:r>
              <a:rPr lang="en-US" sz="2400" b="1" dirty="0" smtClean="0">
                <a:solidFill>
                  <a:schemeClr val="tx1"/>
                </a:solidFill>
              </a:rPr>
              <a:t>Non‒CLIA-certified laboratories, whether or not part of a HIPAA-covered entity, should not release findings to individual participants.</a:t>
            </a:r>
          </a:p>
          <a:p>
            <a:pPr marL="914235" lvl="1" indent="-227013" algn="l">
              <a:buClr>
                <a:schemeClr val="accent5">
                  <a:lumMod val="75000"/>
                </a:schemeClr>
              </a:buClr>
              <a:buFont typeface="Arial" panose="020B0604020202020204" pitchFamily="34" charset="0"/>
              <a:buChar char="•"/>
            </a:pPr>
            <a:r>
              <a:rPr lang="en-US" sz="2400" b="1" dirty="0" smtClean="0">
                <a:solidFill>
                  <a:schemeClr val="tx1"/>
                </a:solidFill>
              </a:rPr>
              <a:t>The research proposal and the informed consent documents, which are reviewed and approved by the IRB, should clearly state whether individual findings will be released to participants.  </a:t>
            </a:r>
          </a:p>
          <a:p>
            <a:pPr marL="914235" lvl="1" indent="-227013" algn="l">
              <a:buClr>
                <a:schemeClr val="accent5">
                  <a:lumMod val="75000"/>
                </a:schemeClr>
              </a:buClr>
              <a:buFont typeface="Arial" panose="020B0604020202020204" pitchFamily="34" charset="0"/>
              <a:buChar char="•"/>
            </a:pPr>
            <a:r>
              <a:rPr lang="en-US" sz="2400" b="1" dirty="0" smtClean="0">
                <a:solidFill>
                  <a:schemeClr val="tx1"/>
                </a:solidFill>
              </a:rPr>
              <a:t>External review should take place in rare cases in which there is consideration of follow-up of a result from a non‒CLIA-certified laboratory.</a:t>
            </a:r>
          </a:p>
          <a:p>
            <a:pPr marL="914235" lvl="1" indent="-227013" algn="l">
              <a:buClr>
                <a:schemeClr val="accent5">
                  <a:lumMod val="75000"/>
                </a:schemeClr>
              </a:buClr>
              <a:buFont typeface="Arial" panose="020B0604020202020204" pitchFamily="34" charset="0"/>
              <a:buChar char="•"/>
            </a:pPr>
            <a:r>
              <a:rPr lang="en-US" sz="2400" b="1" dirty="0" smtClean="0">
                <a:solidFill>
                  <a:schemeClr val="tx1"/>
                </a:solidFill>
              </a:rPr>
              <a:t>Re-contact to obtain additional samples should be allowed, and not considered, in and of itself, a returnable finding.</a:t>
            </a:r>
          </a:p>
          <a:p>
            <a:pPr lvl="0" algn="l">
              <a:buClr>
                <a:schemeClr val="accent5">
                  <a:lumMod val="75000"/>
                </a:schemeClr>
              </a:buClr>
            </a:pPr>
            <a:endParaRPr lang="en-US" sz="2800" b="1" dirty="0">
              <a:solidFill>
                <a:schemeClr val="tx1"/>
              </a:solidFill>
            </a:endParaRPr>
          </a:p>
          <a:p>
            <a:pPr marL="457200" lvl="0" indent="-457200" algn="l">
              <a:buClr>
                <a:schemeClr val="accent5">
                  <a:lumMod val="60000"/>
                  <a:lumOff val="40000"/>
                </a:schemeClr>
              </a:buClr>
              <a:buFont typeface="Arial" panose="020B0604020202020204" pitchFamily="34" charset="0"/>
              <a:buChar char="•"/>
            </a:pPr>
            <a:endParaRPr lang="en-US" sz="2400" b="1" dirty="0">
              <a:solidFill>
                <a:schemeClr val="tx1"/>
              </a:solidFill>
            </a:endParaRP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2307697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1"/>
            <a:ext cx="7772400" cy="762000"/>
          </a:xfrm>
        </p:spPr>
        <p:txBody>
          <a:bodyPr>
            <a:normAutofit/>
          </a:bodyPr>
          <a:lstStyle/>
          <a:p>
            <a:r>
              <a:rPr lang="en-US" sz="3600" b="1" dirty="0" smtClean="0"/>
              <a:t>Summary of HIPAA – CLIA Issue</a:t>
            </a:r>
            <a:endParaRPr lang="en-US" sz="3600" b="1" dirty="0"/>
          </a:p>
        </p:txBody>
      </p:sp>
      <p:sp>
        <p:nvSpPr>
          <p:cNvPr id="3" name="Subtitle 2"/>
          <p:cNvSpPr>
            <a:spLocks noGrp="1"/>
          </p:cNvSpPr>
          <p:nvPr>
            <p:ph type="subTitle" idx="1"/>
          </p:nvPr>
        </p:nvSpPr>
        <p:spPr>
          <a:xfrm>
            <a:off x="337490" y="1676400"/>
            <a:ext cx="8534400" cy="4572000"/>
          </a:xfrm>
        </p:spPr>
        <p:txBody>
          <a:bodyPr>
            <a:normAutofit/>
          </a:bodyPr>
          <a:lstStyle/>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Only CLIA-certified laboratories should release information that may be used in patient care.</a:t>
            </a:r>
          </a:p>
          <a:p>
            <a:pPr lvl="0" algn="l">
              <a:buClr>
                <a:schemeClr val="accent5">
                  <a:lumMod val="75000"/>
                </a:schemeClr>
              </a:buClr>
            </a:pPr>
            <a:endParaRPr lang="en-US" sz="2800" b="1" dirty="0">
              <a:solidFill>
                <a:schemeClr val="tx1"/>
              </a:solidFill>
            </a:endParaRPr>
          </a:p>
          <a:p>
            <a:pPr marL="457200" lvl="0" indent="-227013" algn="l">
              <a:buClr>
                <a:schemeClr val="accent5">
                  <a:lumMod val="75000"/>
                </a:schemeClr>
              </a:buClr>
              <a:buFont typeface="Arial" panose="020B0604020202020204" pitchFamily="34" charset="0"/>
              <a:buChar char="•"/>
            </a:pPr>
            <a:r>
              <a:rPr lang="en-US" sz="2800" b="1" dirty="0" smtClean="0">
                <a:solidFill>
                  <a:schemeClr val="tx1"/>
                </a:solidFill>
              </a:rPr>
              <a:t>Researchers should proactively address whether or not individual research results will be made available to participants.</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Communicate clearly in the research proposal to the IRB. </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Approval by the IRB.</a:t>
            </a:r>
          </a:p>
          <a:p>
            <a:pPr marL="746125" lvl="1" indent="-290513" algn="l">
              <a:buClr>
                <a:schemeClr val="accent5">
                  <a:lumMod val="75000"/>
                </a:schemeClr>
              </a:buClr>
              <a:buFont typeface="Arial" panose="020B0604020202020204" pitchFamily="34" charset="0"/>
              <a:buChar char="•"/>
            </a:pPr>
            <a:r>
              <a:rPr lang="en-US" sz="2400" b="1" dirty="0" smtClean="0">
                <a:solidFill>
                  <a:schemeClr val="tx1"/>
                </a:solidFill>
              </a:rPr>
              <a:t>Communication to the research participants through the informed consent process. </a:t>
            </a:r>
          </a:p>
          <a:p>
            <a:pPr marL="457200" lvl="0" indent="-457200" algn="l">
              <a:buClr>
                <a:schemeClr val="accent5">
                  <a:lumMod val="60000"/>
                  <a:lumOff val="40000"/>
                </a:schemeClr>
              </a:buClr>
              <a:buFont typeface="Arial" panose="020B0604020202020204" pitchFamily="34" charset="0"/>
              <a:buChar char="•"/>
            </a:pPr>
            <a:endParaRPr lang="en-US" sz="2400" b="1" dirty="0">
              <a:solidFill>
                <a:schemeClr val="tx1"/>
              </a:solidFill>
            </a:endParaRPr>
          </a:p>
          <a:p>
            <a:pPr marL="457200" indent="-457200" algn="l">
              <a:buClr>
                <a:schemeClr val="accent5">
                  <a:lumMod val="60000"/>
                  <a:lumOff val="40000"/>
                </a:schemeClr>
              </a:buClr>
              <a:buFont typeface="Arial" panose="020B0604020202020204" pitchFamily="34" charset="0"/>
              <a:buChar char="•"/>
            </a:pPr>
            <a:endParaRPr lang="en-US" sz="2400" b="1" dirty="0" smtClean="0">
              <a:solidFill>
                <a:schemeClr val="tx1"/>
              </a:solidFill>
            </a:endParaRPr>
          </a:p>
          <a:p>
            <a:pPr marL="457200" indent="-457200" algn="l">
              <a:buClr>
                <a:schemeClr val="accent5">
                  <a:lumMod val="40000"/>
                  <a:lumOff val="60000"/>
                </a:schemeClr>
              </a:buClr>
              <a:buFont typeface="Arial" panose="020B0604020202020204" pitchFamily="34" charset="0"/>
              <a:buChar char="•"/>
            </a:pPr>
            <a:endParaRPr lang="en-US" sz="2800" b="1" dirty="0">
              <a:solidFill>
                <a:schemeClr val="tx1"/>
              </a:solidFill>
            </a:endParaRPr>
          </a:p>
        </p:txBody>
      </p:sp>
      <p:sp>
        <p:nvSpPr>
          <p:cNvPr id="4" name="Line 4"/>
          <p:cNvSpPr>
            <a:spLocks noChangeShapeType="1"/>
          </p:cNvSpPr>
          <p:nvPr/>
        </p:nvSpPr>
        <p:spPr bwMode="auto">
          <a:xfrm>
            <a:off x="477984"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419600" y="6405600"/>
            <a:ext cx="3027216" cy="276999"/>
          </a:xfrm>
          <a:prstGeom prst="rect">
            <a:avLst/>
          </a:prstGeom>
          <a:noFill/>
        </p:spPr>
        <p:txBody>
          <a:bodyPr wrap="square" rtlCol="0">
            <a:spAutoFit/>
          </a:bodyPr>
          <a:lstStyle/>
          <a:p>
            <a:r>
              <a:rPr lang="en-US" sz="1200" b="1" dirty="0" smtClean="0">
                <a:solidFill>
                  <a:prstClr val="black"/>
                </a:solidFill>
              </a:rPr>
              <a:t>American Society for Investigative Pathology        </a:t>
            </a:r>
            <a:endParaRPr lang="en-US" sz="1200" b="1" dirty="0">
              <a:solidFill>
                <a:prstClr val="black"/>
              </a:solidFill>
            </a:endParaRPr>
          </a:p>
        </p:txBody>
      </p:sp>
      <p:pic>
        <p:nvPicPr>
          <p:cNvPr id="6" name="Picture 5" descr="asip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6349" y="6366033"/>
            <a:ext cx="1269082" cy="356134"/>
          </a:xfrm>
          <a:prstGeom prst="rect">
            <a:avLst/>
          </a:prstGeom>
          <a:noFill/>
          <a:ln>
            <a:noFill/>
          </a:ln>
        </p:spPr>
      </p:pic>
    </p:spTree>
    <p:extLst>
      <p:ext uri="{BB962C8B-B14F-4D97-AF65-F5344CB8AC3E}">
        <p14:creationId xmlns:p14="http://schemas.microsoft.com/office/powerpoint/2010/main" val="3400301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a:bodyPr>
          <a:lstStyle/>
          <a:p>
            <a:r>
              <a:rPr lang="en-US" sz="3600" b="1" dirty="0" err="1" smtClean="0">
                <a:solidFill>
                  <a:srgbClr val="FF0000"/>
                </a:solidFill>
              </a:rPr>
              <a:t>Biospecimens</a:t>
            </a:r>
            <a:r>
              <a:rPr lang="en-US" sz="3600" b="1" dirty="0" smtClean="0">
                <a:solidFill>
                  <a:srgbClr val="FF0000"/>
                </a:solidFill>
              </a:rPr>
              <a:t> and Informed Consent</a:t>
            </a:r>
            <a:endParaRPr lang="en-US" sz="3600" b="1" dirty="0">
              <a:solidFill>
                <a:srgbClr val="FF0000"/>
              </a:solidFill>
            </a:endParaRPr>
          </a:p>
        </p:txBody>
      </p:sp>
      <p:sp>
        <p:nvSpPr>
          <p:cNvPr id="3" name="Subtitle 2"/>
          <p:cNvSpPr>
            <a:spLocks noGrp="1"/>
          </p:cNvSpPr>
          <p:nvPr>
            <p:ph type="subTitle" idx="1"/>
          </p:nvPr>
        </p:nvSpPr>
        <p:spPr>
          <a:xfrm>
            <a:off x="735805" y="1676400"/>
            <a:ext cx="7696200" cy="4495800"/>
          </a:xfrm>
        </p:spPr>
        <p:txBody>
          <a:bodyPr>
            <a:normAutofit/>
          </a:bodyPr>
          <a:lstStyle/>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Precision Medicine in Context: A Transformative Event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A Primer on Ethical Issues of Human </a:t>
            </a:r>
            <a:r>
              <a:rPr lang="en-US" sz="2600" b="1" dirty="0" err="1" smtClean="0">
                <a:solidFill>
                  <a:schemeClr val="tx1"/>
                </a:solidFill>
              </a:rPr>
              <a:t>Biospecimens</a:t>
            </a:r>
            <a:endParaRPr lang="en-US" sz="2600" b="1" dirty="0" smtClean="0">
              <a:solidFill>
                <a:schemeClr val="tx1"/>
              </a:solidFill>
            </a:endParaRP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Impact of New Molecular Technologies on Research Utilizing Human </a:t>
            </a:r>
            <a:r>
              <a:rPr lang="en-US" sz="2600" b="1" dirty="0" err="1" smtClean="0">
                <a:solidFill>
                  <a:schemeClr val="tx1"/>
                </a:solidFill>
              </a:rPr>
              <a:t>Biospecimens</a:t>
            </a:r>
            <a:endParaRPr lang="en-US" sz="2600" b="1" dirty="0" smtClean="0">
              <a:solidFill>
                <a:schemeClr val="tx1"/>
              </a:solidFill>
            </a:endParaRPr>
          </a:p>
          <a:p>
            <a:pPr marL="1256971" lvl="2" indent="-342900" algn="l">
              <a:buClr>
                <a:schemeClr val="accent5">
                  <a:lumMod val="75000"/>
                </a:schemeClr>
              </a:buClr>
              <a:buFont typeface="Wingdings" panose="05000000000000000000" pitchFamily="2" charset="2"/>
              <a:buChar char="Ø"/>
            </a:pPr>
            <a:r>
              <a:rPr lang="en-US" b="1" dirty="0" smtClean="0">
                <a:solidFill>
                  <a:schemeClr val="tx1"/>
                </a:solidFill>
              </a:rPr>
              <a:t>Next-Generation Sequencing (NGS)</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Notice of Proposed Rule Making – Common Rule</a:t>
            </a:r>
          </a:p>
          <a:p>
            <a:pPr algn="l"/>
            <a:endParaRPr lang="en-US" sz="2000" b="1" dirty="0">
              <a:solidFill>
                <a:schemeClr val="tx1"/>
              </a:solidFill>
            </a:endParaRP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8351071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A Primer on Ethical Considerations</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59971" y="1656576"/>
            <a:ext cx="7696200" cy="5201424"/>
          </a:xfrm>
          <a:prstGeom prst="rect">
            <a:avLst/>
          </a:prstGeom>
          <a:noFill/>
        </p:spPr>
        <p:txBody>
          <a:bodyPr wrap="square" rtlCol="0">
            <a:spAutoFit/>
          </a:bodyPr>
          <a:lstStyle/>
          <a:p>
            <a:pPr algn="ctr">
              <a:buClr>
                <a:schemeClr val="accent5">
                  <a:lumMod val="60000"/>
                  <a:lumOff val="40000"/>
                </a:schemeClr>
              </a:buClr>
            </a:pPr>
            <a:r>
              <a:rPr lang="en-US" sz="3200" b="1" dirty="0" smtClean="0"/>
              <a:t>1974 – National Research Act</a:t>
            </a:r>
          </a:p>
          <a:p>
            <a:pPr algn="ctr">
              <a:buClr>
                <a:schemeClr val="accent5">
                  <a:lumMod val="60000"/>
                  <a:lumOff val="40000"/>
                </a:schemeClr>
              </a:buClr>
            </a:pPr>
            <a:endParaRPr lang="en-US" sz="3200" b="1" dirty="0" smtClean="0"/>
          </a:p>
          <a:p>
            <a:pPr marL="457200" indent="-457200">
              <a:buClr>
                <a:schemeClr val="accent5">
                  <a:lumMod val="60000"/>
                  <a:lumOff val="40000"/>
                </a:schemeClr>
              </a:buClr>
              <a:buFont typeface="Wingdings" panose="05000000000000000000" pitchFamily="2" charset="2"/>
              <a:buChar char="§"/>
            </a:pPr>
            <a:r>
              <a:rPr lang="en-US" sz="2800" b="1" dirty="0" smtClean="0"/>
              <a:t>Created the National Commission for the Protection of Human Subjects of Biomedical and Behavioral Research</a:t>
            </a:r>
          </a:p>
          <a:p>
            <a:pPr marL="457200" indent="-457200">
              <a:buClr>
                <a:schemeClr val="accent5">
                  <a:lumMod val="60000"/>
                  <a:lumOff val="40000"/>
                </a:schemeClr>
              </a:buClr>
              <a:buFont typeface="Wingdings" panose="05000000000000000000" pitchFamily="2" charset="2"/>
              <a:buChar char="§"/>
            </a:pPr>
            <a:r>
              <a:rPr lang="en-US" sz="2800" b="1" dirty="0" smtClean="0"/>
              <a:t>Impetus: a series of scandals involving abuse of human subjects</a:t>
            </a:r>
          </a:p>
          <a:p>
            <a:pPr marL="914235" lvl="1" indent="-457200">
              <a:buClr>
                <a:schemeClr val="accent5">
                  <a:lumMod val="60000"/>
                  <a:lumOff val="40000"/>
                </a:schemeClr>
              </a:buClr>
              <a:buFont typeface="Wingdings" panose="05000000000000000000" pitchFamily="2" charset="2"/>
              <a:buChar char="§"/>
            </a:pPr>
            <a:r>
              <a:rPr lang="en-US" sz="2400" b="1" dirty="0" smtClean="0"/>
              <a:t>Nazi experiments</a:t>
            </a:r>
          </a:p>
          <a:p>
            <a:pPr marL="914235" lvl="1" indent="-457200">
              <a:buClr>
                <a:schemeClr val="accent5">
                  <a:lumMod val="60000"/>
                  <a:lumOff val="40000"/>
                </a:schemeClr>
              </a:buClr>
              <a:buFont typeface="Wingdings" panose="05000000000000000000" pitchFamily="2" charset="2"/>
              <a:buChar char="§"/>
            </a:pPr>
            <a:r>
              <a:rPr lang="en-US" sz="2400" b="1" dirty="0" smtClean="0"/>
              <a:t>Radiation experiments (US)</a:t>
            </a:r>
          </a:p>
          <a:p>
            <a:pPr marL="914235" lvl="1" indent="-457200">
              <a:buClr>
                <a:schemeClr val="accent5">
                  <a:lumMod val="60000"/>
                  <a:lumOff val="40000"/>
                </a:schemeClr>
              </a:buClr>
              <a:buFont typeface="Wingdings" panose="05000000000000000000" pitchFamily="2" charset="2"/>
              <a:buChar char="§"/>
            </a:pPr>
            <a:r>
              <a:rPr lang="en-US" sz="2400" b="1" dirty="0" smtClean="0"/>
              <a:t>Tuskegee Syphilis Study (US)</a:t>
            </a:r>
          </a:p>
          <a:p>
            <a:pPr marL="914235" lvl="1" indent="-457200">
              <a:buClr>
                <a:schemeClr val="accent5">
                  <a:lumMod val="60000"/>
                  <a:lumOff val="40000"/>
                </a:schemeClr>
              </a:buClr>
              <a:buFont typeface="Wingdings" panose="05000000000000000000" pitchFamily="2" charset="2"/>
              <a:buChar char="§"/>
            </a:pPr>
            <a:r>
              <a:rPr lang="en-US" sz="2400" b="1" dirty="0" smtClean="0"/>
              <a:t>Taking advantage of vulnerable populations</a:t>
            </a:r>
          </a:p>
          <a:p>
            <a:pPr>
              <a:buClr>
                <a:schemeClr val="accent5">
                  <a:lumMod val="60000"/>
                  <a:lumOff val="40000"/>
                </a:schemeClr>
              </a:buClr>
            </a:pPr>
            <a:endParaRPr lang="en-US" sz="32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A Primer on Ethical Considerations</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38200" y="1752600"/>
            <a:ext cx="7696200" cy="3354765"/>
          </a:xfrm>
          <a:prstGeom prst="rect">
            <a:avLst/>
          </a:prstGeom>
          <a:noFill/>
        </p:spPr>
        <p:txBody>
          <a:bodyPr wrap="square" rtlCol="0">
            <a:spAutoFit/>
          </a:bodyPr>
          <a:lstStyle/>
          <a:p>
            <a:pPr algn="ctr">
              <a:buClr>
                <a:schemeClr val="accent5">
                  <a:lumMod val="60000"/>
                  <a:lumOff val="40000"/>
                </a:schemeClr>
              </a:buClr>
            </a:pPr>
            <a:r>
              <a:rPr lang="en-US" sz="3200" b="1" dirty="0" smtClean="0"/>
              <a:t>The Belmont Report (1979)</a:t>
            </a:r>
          </a:p>
          <a:p>
            <a:pPr algn="ctr">
              <a:buClr>
                <a:schemeClr val="accent5">
                  <a:lumMod val="60000"/>
                  <a:lumOff val="40000"/>
                </a:schemeClr>
              </a:buClr>
            </a:pPr>
            <a:r>
              <a:rPr lang="en-US" sz="3200" b="1" dirty="0">
                <a:hlinkClick r:id="rId2"/>
              </a:rPr>
              <a:t>http://</a:t>
            </a:r>
            <a:r>
              <a:rPr lang="en-US" sz="3200" b="1" dirty="0" smtClean="0">
                <a:hlinkClick r:id="rId2"/>
              </a:rPr>
              <a:t>www.hhs.gov/ohrp/humansubjects/guidance/belmont.html</a:t>
            </a:r>
            <a:endParaRPr lang="en-US" sz="3200" b="1" dirty="0" smtClean="0"/>
          </a:p>
          <a:p>
            <a:pPr algn="ctr">
              <a:buClr>
                <a:schemeClr val="accent5">
                  <a:lumMod val="60000"/>
                  <a:lumOff val="40000"/>
                </a:schemeClr>
              </a:buClr>
            </a:pPr>
            <a:endParaRPr lang="en-US" sz="3200" b="1" dirty="0" smtClean="0"/>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Respect for persons (autonomy)</a:t>
            </a:r>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Beneficence</a:t>
            </a:r>
          </a:p>
          <a:p>
            <a:pPr marL="285750" indent="-285750" algn="ctr">
              <a:buClr>
                <a:schemeClr val="accent5">
                  <a:lumMod val="60000"/>
                  <a:lumOff val="40000"/>
                </a:schemeClr>
              </a:buClr>
              <a:buFont typeface="Wingdings" panose="05000000000000000000" pitchFamily="2" charset="2"/>
              <a:buChar char="§"/>
            </a:pPr>
            <a:r>
              <a:rPr lang="en-US" sz="2800" b="1" dirty="0" smtClean="0">
                <a:solidFill>
                  <a:srgbClr val="FF0000"/>
                </a:solidFill>
              </a:rPr>
              <a:t>Justice</a:t>
            </a:r>
            <a:endParaRPr lang="en-US" sz="2800" b="1" dirty="0">
              <a:solidFill>
                <a:srgbClr val="FF0000"/>
              </a:solidFill>
            </a:endParaRPr>
          </a:p>
        </p:txBody>
      </p:sp>
    </p:spTree>
    <p:extLst>
      <p:ext uri="{BB962C8B-B14F-4D97-AF65-F5344CB8AC3E}">
        <p14:creationId xmlns:p14="http://schemas.microsoft.com/office/powerpoint/2010/main" val="208260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838200" y="1752600"/>
            <a:ext cx="7696200" cy="5693866"/>
          </a:xfrm>
          <a:prstGeom prst="rect">
            <a:avLst/>
          </a:prstGeom>
          <a:noFill/>
        </p:spPr>
        <p:txBody>
          <a:bodyPr wrap="square" rtlCol="0">
            <a:spAutoFit/>
          </a:bodyPr>
          <a:lstStyle/>
          <a:p>
            <a:pPr algn="ctr">
              <a:buClr>
                <a:schemeClr val="accent5">
                  <a:lumMod val="60000"/>
                  <a:lumOff val="40000"/>
                </a:schemeClr>
              </a:buClr>
            </a:pPr>
            <a:r>
              <a:rPr lang="en-US" sz="3200" b="1" u="sng" dirty="0">
                <a:hlinkClick r:id="rId2"/>
              </a:rPr>
              <a:t>"Code of Federal Regulations - Title 45 Public Welfare CFR 46</a:t>
            </a:r>
            <a:r>
              <a:rPr lang="en-US" sz="3200" b="1" u="sng" dirty="0" smtClean="0">
                <a:hlinkClick r:id="rId2"/>
              </a:rPr>
              <a:t>"</a:t>
            </a:r>
            <a:endParaRPr lang="en-US" sz="3200" b="1" dirty="0" smtClean="0"/>
          </a:p>
          <a:p>
            <a:pPr algn="ctr">
              <a:buClr>
                <a:schemeClr val="accent5">
                  <a:lumMod val="60000"/>
                  <a:lumOff val="40000"/>
                </a:schemeClr>
              </a:buClr>
            </a:pPr>
            <a:endParaRPr lang="en-US" sz="3200" b="1" dirty="0"/>
          </a:p>
          <a:p>
            <a:pPr algn="ctr">
              <a:buClr>
                <a:schemeClr val="accent5">
                  <a:lumMod val="60000"/>
                  <a:lumOff val="40000"/>
                </a:schemeClr>
              </a:buClr>
            </a:pPr>
            <a:r>
              <a:rPr lang="en-US" sz="2800" b="1" dirty="0" smtClean="0"/>
              <a:t>A baseline </a:t>
            </a:r>
            <a:r>
              <a:rPr lang="en-US" sz="2800" b="1" dirty="0"/>
              <a:t>standard of ethics by which any government-funded research in the </a:t>
            </a:r>
            <a:r>
              <a:rPr lang="en-US" sz="2800" b="1" dirty="0" smtClean="0"/>
              <a:t>United States </a:t>
            </a:r>
            <a:r>
              <a:rPr lang="en-US" sz="2800" b="1" dirty="0"/>
              <a:t>is held, and nearly all academic institutions hold their researchers to these statements of rights regardless of funding</a:t>
            </a:r>
            <a:r>
              <a:rPr lang="en-US" sz="3200" dirty="0" smtClean="0"/>
              <a:t>.</a:t>
            </a:r>
          </a:p>
          <a:p>
            <a:pPr algn="ctr">
              <a:buClr>
                <a:schemeClr val="accent5">
                  <a:lumMod val="60000"/>
                  <a:lumOff val="40000"/>
                </a:schemeClr>
              </a:buClr>
            </a:pPr>
            <a:endParaRPr lang="en-US" sz="3200" dirty="0" smtClean="0"/>
          </a:p>
          <a:p>
            <a:pPr algn="ctr">
              <a:buClr>
                <a:schemeClr val="accent5">
                  <a:lumMod val="60000"/>
                  <a:lumOff val="40000"/>
                </a:schemeClr>
              </a:buClr>
            </a:pPr>
            <a:r>
              <a:rPr lang="en-US" sz="2800" b="1" dirty="0" smtClean="0"/>
              <a:t>As of October, 2015, 19 Federal Agencies</a:t>
            </a:r>
          </a:p>
          <a:p>
            <a:pPr algn="ctr">
              <a:buClr>
                <a:schemeClr val="accent5">
                  <a:lumMod val="60000"/>
                  <a:lumOff val="40000"/>
                </a:schemeClr>
              </a:buClr>
            </a:pPr>
            <a:r>
              <a:rPr lang="en-US" sz="3200" dirty="0" smtClean="0"/>
              <a:t> </a:t>
            </a:r>
          </a:p>
          <a:p>
            <a:pPr algn="ctr">
              <a:buClr>
                <a:schemeClr val="accent5">
                  <a:lumMod val="60000"/>
                  <a:lumOff val="40000"/>
                </a:schemeClr>
              </a:buClr>
            </a:pPr>
            <a:endParaRPr lang="en-US" sz="3200" b="1" dirty="0" smtClean="0"/>
          </a:p>
        </p:txBody>
      </p:sp>
    </p:spTree>
    <p:extLst>
      <p:ext uri="{BB962C8B-B14F-4D97-AF65-F5344CB8AC3E}">
        <p14:creationId xmlns:p14="http://schemas.microsoft.com/office/powerpoint/2010/main" val="407470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fontScale="90000"/>
          </a:bodyPr>
          <a:lstStyle/>
          <a:p>
            <a:r>
              <a:rPr lang="en-US" sz="3600" b="1" dirty="0" err="1">
                <a:solidFill>
                  <a:srgbClr val="FF0000"/>
                </a:solidFill>
              </a:rPr>
              <a:t>Biospecimens</a:t>
            </a:r>
            <a:r>
              <a:rPr lang="en-US" sz="3600" b="1" dirty="0">
                <a:solidFill>
                  <a:srgbClr val="FF0000"/>
                </a:solidFill>
              </a:rPr>
              <a:t> and Consent and 2xR</a:t>
            </a:r>
            <a:r>
              <a:rPr lang="en-US" sz="3600" b="1" baseline="30000" dirty="0">
                <a:solidFill>
                  <a:srgbClr val="FF0000"/>
                </a:solidFill>
              </a:rPr>
              <a:t>3</a:t>
            </a:r>
            <a:r>
              <a:rPr lang="en-US" sz="3600" b="1" dirty="0">
                <a:solidFill>
                  <a:srgbClr val="FF0000"/>
                </a:solidFill>
              </a:rPr>
              <a:t>, Oh My!</a:t>
            </a:r>
          </a:p>
        </p:txBody>
      </p:sp>
      <p:sp>
        <p:nvSpPr>
          <p:cNvPr id="3" name="Subtitle 2"/>
          <p:cNvSpPr>
            <a:spLocks noGrp="1"/>
          </p:cNvSpPr>
          <p:nvPr>
            <p:ph type="subTitle" idx="1"/>
          </p:nvPr>
        </p:nvSpPr>
        <p:spPr>
          <a:xfrm>
            <a:off x="316705" y="1981200"/>
            <a:ext cx="8534400" cy="4495800"/>
          </a:xfrm>
        </p:spPr>
        <p:txBody>
          <a:bodyPr>
            <a:normAutofit/>
          </a:bodyPr>
          <a:lstStyle/>
          <a:p>
            <a:pPr marL="457200" indent="-457200" algn="l">
              <a:buClr>
                <a:schemeClr val="accent5">
                  <a:lumMod val="75000"/>
                </a:schemeClr>
              </a:buClr>
              <a:buFont typeface="Wingdings" panose="05000000000000000000" pitchFamily="2" charset="2"/>
              <a:buChar char="§"/>
            </a:pPr>
            <a:r>
              <a:rPr lang="en-US" b="1" dirty="0" smtClean="0">
                <a:solidFill>
                  <a:srgbClr val="FF0000"/>
                </a:solidFill>
              </a:rPr>
              <a:t>R</a:t>
            </a:r>
            <a:r>
              <a:rPr lang="en-US" b="1" baseline="30000" dirty="0" smtClean="0">
                <a:solidFill>
                  <a:srgbClr val="FF0000"/>
                </a:solidFill>
              </a:rPr>
              <a:t>3 </a:t>
            </a:r>
            <a:r>
              <a:rPr lang="en-US" b="1" dirty="0" smtClean="0">
                <a:solidFill>
                  <a:srgbClr val="FF0000"/>
                </a:solidFill>
              </a:rPr>
              <a:t> </a:t>
            </a:r>
            <a:r>
              <a:rPr lang="en-US" b="1" dirty="0" smtClean="0">
                <a:solidFill>
                  <a:schemeClr val="tx1"/>
                </a:solidFill>
              </a:rPr>
              <a:t>Research Rigor and Reproducibility</a:t>
            </a:r>
            <a:endParaRPr lang="en-US" b="1" baseline="30000" dirty="0" smtClean="0">
              <a:solidFill>
                <a:schemeClr val="tx1"/>
              </a:solidFill>
            </a:endParaRPr>
          </a:p>
          <a:p>
            <a:pPr marL="457200" indent="-457200" algn="l">
              <a:buClr>
                <a:schemeClr val="accent5">
                  <a:lumMod val="75000"/>
                </a:schemeClr>
              </a:buClr>
              <a:buFont typeface="Wingdings" panose="05000000000000000000" pitchFamily="2" charset="2"/>
              <a:buChar char="§"/>
            </a:pPr>
            <a:r>
              <a:rPr lang="en-US" b="1" dirty="0">
                <a:solidFill>
                  <a:srgbClr val="FF0000"/>
                </a:solidFill>
              </a:rPr>
              <a:t>R</a:t>
            </a:r>
            <a:r>
              <a:rPr lang="en-US" b="1" baseline="30000" dirty="0">
                <a:solidFill>
                  <a:srgbClr val="FF0000"/>
                </a:solidFill>
              </a:rPr>
              <a:t>3 </a:t>
            </a:r>
            <a:r>
              <a:rPr lang="en-US" b="1" dirty="0">
                <a:solidFill>
                  <a:srgbClr val="FF0000"/>
                </a:solidFill>
              </a:rPr>
              <a:t> </a:t>
            </a:r>
            <a:r>
              <a:rPr lang="en-US" b="1" dirty="0" smtClean="0">
                <a:solidFill>
                  <a:schemeClr val="tx1"/>
                </a:solidFill>
              </a:rPr>
              <a:t>Return of Research Results</a:t>
            </a:r>
            <a:endParaRPr lang="en-US" b="1" baseline="30000" dirty="0">
              <a:solidFill>
                <a:schemeClr val="tx1"/>
              </a:solidFill>
            </a:endParaRPr>
          </a:p>
          <a:p>
            <a:pPr marL="457200" indent="-457200" algn="l">
              <a:buClr>
                <a:schemeClr val="accent5">
                  <a:lumMod val="75000"/>
                </a:schemeClr>
              </a:buClr>
              <a:buFont typeface="Wingdings" panose="05000000000000000000" pitchFamily="2" charset="2"/>
              <a:buChar char="§"/>
            </a:pPr>
            <a:r>
              <a:rPr lang="en-US" b="1" dirty="0" err="1" smtClean="0">
                <a:solidFill>
                  <a:srgbClr val="FF0000"/>
                </a:solidFill>
              </a:rPr>
              <a:t>Biospecimens</a:t>
            </a:r>
            <a:r>
              <a:rPr lang="en-US" b="1" dirty="0" smtClean="0">
                <a:solidFill>
                  <a:srgbClr val="FF0000"/>
                </a:solidFill>
              </a:rPr>
              <a:t> and Informed Consent</a:t>
            </a:r>
          </a:p>
          <a:p>
            <a:pPr marL="914235" lvl="1" indent="-457200" algn="l">
              <a:buClr>
                <a:schemeClr val="accent5">
                  <a:lumMod val="75000"/>
                </a:schemeClr>
              </a:buClr>
              <a:buFont typeface="Wingdings" panose="05000000000000000000" pitchFamily="2" charset="2"/>
              <a:buChar char="§"/>
            </a:pPr>
            <a:r>
              <a:rPr lang="en-US" b="1" dirty="0" smtClean="0">
                <a:solidFill>
                  <a:schemeClr val="tx1"/>
                </a:solidFill>
              </a:rPr>
              <a:t>Notice of Proposed Rule Making – Common Rule</a:t>
            </a:r>
          </a:p>
          <a:p>
            <a:pPr marL="914235" lvl="1" indent="-457200" algn="l">
              <a:buClr>
                <a:schemeClr val="accent5">
                  <a:lumMod val="75000"/>
                </a:schemeClr>
              </a:buClr>
              <a:buFont typeface="Wingdings" panose="05000000000000000000" pitchFamily="2" charset="2"/>
              <a:buChar char="§"/>
            </a:pPr>
            <a:endParaRPr lang="en-US" sz="2000" b="1" dirty="0" smtClean="0">
              <a:solidFill>
                <a:schemeClr val="tx1"/>
              </a:solidFill>
            </a:endParaRPr>
          </a:p>
          <a:p>
            <a:pPr algn="l">
              <a:buClr>
                <a:schemeClr val="accent5">
                  <a:lumMod val="75000"/>
                </a:schemeClr>
              </a:buClr>
            </a:pPr>
            <a:endParaRPr lang="en-US" sz="2000" b="1" dirty="0" smtClean="0">
              <a:solidFill>
                <a:schemeClr val="tx1"/>
              </a:solidFill>
            </a:endParaRPr>
          </a:p>
          <a:p>
            <a:pPr marL="457200" indent="-457200" algn="l">
              <a:buFont typeface="Arial" panose="020B0604020202020204" pitchFamily="34" charset="0"/>
              <a:buChar char="•"/>
            </a:pPr>
            <a:endParaRPr lang="en-US" sz="2000" b="1" dirty="0">
              <a:solidFill>
                <a:schemeClr val="tx1"/>
              </a:solidFill>
            </a:endParaRP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286097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7" y="0"/>
            <a:ext cx="7772400" cy="1295400"/>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1430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457200" y="1447800"/>
            <a:ext cx="8302171" cy="4401205"/>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A </a:t>
            </a:r>
            <a:r>
              <a:rPr lang="en-US" sz="2800" b="1" dirty="0"/>
              <a:t>rule of ethics regarding biomedical and behavioral research involving human subjects </a:t>
            </a:r>
            <a:r>
              <a:rPr lang="en-US" sz="2800" b="1" dirty="0" smtClean="0"/>
              <a:t>(US).</a:t>
            </a:r>
            <a:endParaRPr lang="en-US" sz="2800" b="1" dirty="0"/>
          </a:p>
          <a:p>
            <a:pPr marL="457200" indent="-457200">
              <a:buClr>
                <a:schemeClr val="accent5">
                  <a:lumMod val="60000"/>
                  <a:lumOff val="40000"/>
                </a:schemeClr>
              </a:buClr>
              <a:buFont typeface="Wingdings" panose="05000000000000000000" pitchFamily="2" charset="2"/>
              <a:buChar char="§"/>
            </a:pPr>
            <a:r>
              <a:rPr lang="en-US" sz="2800" b="1" dirty="0" smtClean="0"/>
              <a:t>Regulations governing Institutional Review Boards (IRBs) for </a:t>
            </a:r>
            <a:r>
              <a:rPr lang="en-US" sz="2800" b="1" dirty="0"/>
              <a:t>oversight of human research </a:t>
            </a:r>
            <a:r>
              <a:rPr lang="en-US" sz="2800" b="1" dirty="0" smtClean="0"/>
              <a:t>came.</a:t>
            </a:r>
          </a:p>
          <a:p>
            <a:pPr marL="457200" indent="-457200">
              <a:buClr>
                <a:schemeClr val="accent5">
                  <a:lumMod val="60000"/>
                  <a:lumOff val="40000"/>
                </a:schemeClr>
              </a:buClr>
              <a:buFont typeface="Wingdings" panose="05000000000000000000" pitchFamily="2" charset="2"/>
              <a:buChar char="§"/>
            </a:pPr>
            <a:r>
              <a:rPr lang="en-US" sz="2800" b="1" dirty="0" smtClean="0"/>
              <a:t>Went into </a:t>
            </a:r>
            <a:r>
              <a:rPr lang="en-US" sz="2800" b="1" dirty="0"/>
              <a:t>effect in 1981 following the 1975 revision of </a:t>
            </a:r>
            <a:r>
              <a:rPr lang="en-US" sz="2800" b="1" dirty="0" smtClean="0"/>
              <a:t>the Declaration of Helsinki and the Belmont Report of 1979 </a:t>
            </a:r>
          </a:p>
          <a:p>
            <a:pPr marL="457200" indent="-457200">
              <a:buClr>
                <a:schemeClr val="accent5">
                  <a:lumMod val="60000"/>
                  <a:lumOff val="40000"/>
                </a:schemeClr>
              </a:buClr>
              <a:buFont typeface="Wingdings" panose="05000000000000000000" pitchFamily="2" charset="2"/>
              <a:buChar char="§"/>
            </a:pPr>
            <a:r>
              <a:rPr lang="en-US" sz="2800" b="1" dirty="0" smtClean="0"/>
              <a:t>Revised in 1991 </a:t>
            </a:r>
          </a:p>
          <a:p>
            <a:pPr marL="457200" indent="-457200">
              <a:buClr>
                <a:schemeClr val="accent5">
                  <a:lumMod val="60000"/>
                  <a:lumOff val="40000"/>
                </a:schemeClr>
              </a:buClr>
              <a:buFont typeface="Wingdings" panose="05000000000000000000" pitchFamily="2" charset="2"/>
              <a:buChar char="§"/>
            </a:pPr>
            <a:r>
              <a:rPr lang="en-US" sz="2800" b="1" dirty="0" smtClean="0"/>
              <a:t>Advanced Notice of Rule Making – 2011 </a:t>
            </a:r>
          </a:p>
          <a:p>
            <a:pPr marL="457200" indent="-457200">
              <a:buClr>
                <a:schemeClr val="accent5">
                  <a:lumMod val="60000"/>
                  <a:lumOff val="40000"/>
                </a:schemeClr>
              </a:buClr>
              <a:buFont typeface="Wingdings" panose="05000000000000000000" pitchFamily="2" charset="2"/>
              <a:buChar char="§"/>
            </a:pPr>
            <a:r>
              <a:rPr lang="en-US" sz="2800" b="1" dirty="0" smtClean="0"/>
              <a:t>Notice of Proposed Rule Making – Sept. 7, 2015</a:t>
            </a:r>
          </a:p>
        </p:txBody>
      </p:sp>
    </p:spTree>
    <p:extLst>
      <p:ext uri="{BB962C8B-B14F-4D97-AF65-F5344CB8AC3E}">
        <p14:creationId xmlns:p14="http://schemas.microsoft.com/office/powerpoint/2010/main" val="1278646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2554545"/>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3200" b="1" dirty="0" smtClean="0"/>
              <a:t>Rights in addition to autonomy, beneficence, and justice</a:t>
            </a:r>
          </a:p>
          <a:p>
            <a:pPr marL="914235" lvl="1" indent="-457200">
              <a:buClr>
                <a:schemeClr val="accent5">
                  <a:lumMod val="60000"/>
                  <a:lumOff val="40000"/>
                </a:schemeClr>
              </a:buClr>
              <a:buFont typeface="Wingdings" panose="05000000000000000000" pitchFamily="2" charset="2"/>
              <a:buChar char="Ø"/>
            </a:pPr>
            <a:r>
              <a:rPr lang="en-US" sz="3200" b="1" dirty="0" smtClean="0"/>
              <a:t>Privacy</a:t>
            </a:r>
          </a:p>
          <a:p>
            <a:pPr marL="914235" lvl="1" indent="-457200">
              <a:buClr>
                <a:schemeClr val="accent5">
                  <a:lumMod val="60000"/>
                  <a:lumOff val="40000"/>
                </a:schemeClr>
              </a:buClr>
              <a:buFont typeface="Wingdings" panose="05000000000000000000" pitchFamily="2" charset="2"/>
              <a:buChar char="Ø"/>
            </a:pPr>
            <a:r>
              <a:rPr lang="en-US" sz="3200" b="1" dirty="0" smtClean="0"/>
              <a:t>Right to withdraw</a:t>
            </a:r>
          </a:p>
          <a:p>
            <a:pPr marL="914235" lvl="1" indent="-457200">
              <a:buClr>
                <a:schemeClr val="accent5">
                  <a:lumMod val="60000"/>
                  <a:lumOff val="40000"/>
                </a:schemeClr>
              </a:buClr>
              <a:buFont typeface="Wingdings" panose="05000000000000000000" pitchFamily="2" charset="2"/>
              <a:buChar char="Ø"/>
            </a:pPr>
            <a:r>
              <a:rPr lang="en-US" sz="3200" b="1" dirty="0" smtClean="0"/>
              <a:t>Informed consent</a:t>
            </a:r>
          </a:p>
        </p:txBody>
      </p:sp>
    </p:spTree>
    <p:extLst>
      <p:ext uri="{BB962C8B-B14F-4D97-AF65-F5344CB8AC3E}">
        <p14:creationId xmlns:p14="http://schemas.microsoft.com/office/powerpoint/2010/main" val="87446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685800" y="457200"/>
            <a:ext cx="7772400" cy="533400"/>
          </a:xfrm>
        </p:spPr>
        <p:txBody>
          <a:bodyPr>
            <a:normAutofit fontScale="90000"/>
          </a:bodyPr>
          <a:lstStyle/>
          <a:p>
            <a:pPr>
              <a:defRPr/>
            </a:pPr>
            <a:r>
              <a:rPr lang="en-US" sz="3600" b="1" dirty="0" smtClean="0"/>
              <a:t>Identification of Specimens </a:t>
            </a:r>
            <a:endParaRPr lang="en-US" sz="1600" b="1" dirty="0" smtClean="0"/>
          </a:p>
        </p:txBody>
      </p:sp>
      <p:sp>
        <p:nvSpPr>
          <p:cNvPr id="14344" name="Line 8"/>
          <p:cNvSpPr>
            <a:spLocks noChangeShapeType="1"/>
          </p:cNvSpPr>
          <p:nvPr/>
        </p:nvSpPr>
        <p:spPr bwMode="auto">
          <a:xfrm>
            <a:off x="457200" y="1219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304801" y="1524000"/>
            <a:ext cx="8305800" cy="45720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u="sng" dirty="0" smtClean="0">
                <a:solidFill>
                  <a:prstClr val="black"/>
                </a:solidFill>
              </a:rPr>
              <a:t>Anonymous</a:t>
            </a:r>
            <a:r>
              <a:rPr lang="en-US" sz="2800" b="1" dirty="0" smtClean="0">
                <a:solidFill>
                  <a:prstClr val="black"/>
                </a:solidFill>
              </a:rPr>
              <a:t>- the sample was collected without the identity of the donor.</a:t>
            </a:r>
            <a:endParaRPr lang="en-US" sz="2800" b="1" dirty="0">
              <a:solidFill>
                <a:prstClr val="black"/>
              </a:solidFill>
            </a:endParaRPr>
          </a:p>
          <a:p>
            <a:pPr marL="625251" lvl="2" indent="-336429">
              <a:spcBef>
                <a:spcPct val="20000"/>
              </a:spcBef>
              <a:buClr>
                <a:srgbClr val="33CCCC"/>
              </a:buClr>
              <a:buSzPct val="115000"/>
              <a:buFontTx/>
              <a:buChar char="•"/>
            </a:pPr>
            <a:r>
              <a:rPr lang="en-US" sz="2800" b="1" u="sng" dirty="0" err="1" smtClean="0">
                <a:solidFill>
                  <a:prstClr val="black"/>
                </a:solidFill>
              </a:rPr>
              <a:t>Anonymized</a:t>
            </a:r>
            <a:r>
              <a:rPr lang="en-US" sz="2800" b="1" dirty="0" smtClean="0">
                <a:solidFill>
                  <a:prstClr val="black"/>
                </a:solidFill>
              </a:rPr>
              <a:t> – the sample was collected with the known identity, but the identification was removed</a:t>
            </a:r>
            <a:endParaRPr lang="en-US" b="1" dirty="0">
              <a:solidFill>
                <a:prstClr val="black"/>
              </a:solidFill>
            </a:endParaRPr>
          </a:p>
          <a:p>
            <a:pPr marL="625251" lvl="2" indent="-336429">
              <a:spcBef>
                <a:spcPct val="20000"/>
              </a:spcBef>
              <a:buClr>
                <a:srgbClr val="33CCCC"/>
              </a:buClr>
              <a:buSzPct val="115000"/>
              <a:buFontTx/>
              <a:buChar char="•"/>
            </a:pPr>
            <a:r>
              <a:rPr lang="en-US" sz="2800" b="1" u="sng" dirty="0" smtClean="0">
                <a:solidFill>
                  <a:prstClr val="black"/>
                </a:solidFill>
              </a:rPr>
              <a:t>Coded</a:t>
            </a:r>
            <a:r>
              <a:rPr lang="en-US" sz="2800" b="1" dirty="0" smtClean="0">
                <a:solidFill>
                  <a:prstClr val="black"/>
                </a:solidFill>
              </a:rPr>
              <a:t> </a:t>
            </a:r>
            <a:r>
              <a:rPr lang="en-US" sz="2800" b="1" dirty="0">
                <a:solidFill>
                  <a:prstClr val="black"/>
                </a:solidFill>
              </a:rPr>
              <a:t>(Linked</a:t>
            </a:r>
            <a:r>
              <a:rPr lang="en-US" sz="2800" b="1" dirty="0" smtClean="0">
                <a:solidFill>
                  <a:prstClr val="black"/>
                </a:solidFill>
              </a:rPr>
              <a:t>) – the sample is given a unique identifier that cannot be easily deciphered</a:t>
            </a:r>
            <a:endParaRPr lang="en-US" sz="2800" b="1" dirty="0">
              <a:solidFill>
                <a:prstClr val="black"/>
              </a:solidFill>
            </a:endParaRPr>
          </a:p>
          <a:p>
            <a:pPr marL="625251" lvl="2" indent="-336429">
              <a:spcBef>
                <a:spcPct val="20000"/>
              </a:spcBef>
              <a:buClr>
                <a:srgbClr val="33CCCC"/>
              </a:buClr>
              <a:buSzPct val="115000"/>
              <a:buFontTx/>
              <a:buChar char="•"/>
            </a:pPr>
            <a:r>
              <a:rPr lang="en-US" sz="2800" b="1" u="sng" dirty="0" smtClean="0">
                <a:solidFill>
                  <a:prstClr val="black"/>
                </a:solidFill>
              </a:rPr>
              <a:t>Identified</a:t>
            </a:r>
            <a:r>
              <a:rPr lang="en-US" sz="2800" b="1" dirty="0" smtClean="0">
                <a:solidFill>
                  <a:prstClr val="black"/>
                </a:solidFill>
              </a:rPr>
              <a:t> – the sample has a common identifier (name, hospital number)</a:t>
            </a:r>
            <a:endParaRPr lang="en-US" sz="2800" b="1" dirty="0">
              <a:solidFill>
                <a:prstClr val="black"/>
              </a:solidFill>
            </a:endParaRPr>
          </a:p>
          <a:p>
            <a:pPr marL="342778" indent="-342778"/>
            <a:r>
              <a:rPr lang="en-US" b="1" dirty="0">
                <a:solidFill>
                  <a:prstClr val="black"/>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685800" y="457200"/>
            <a:ext cx="7772400" cy="533400"/>
          </a:xfrm>
        </p:spPr>
        <p:txBody>
          <a:bodyPr>
            <a:normAutofit fontScale="90000"/>
          </a:bodyPr>
          <a:lstStyle/>
          <a:p>
            <a:pPr>
              <a:defRPr/>
            </a:pPr>
            <a:r>
              <a:rPr lang="en-US" sz="3600" b="1" dirty="0" smtClean="0"/>
              <a:t>Identification of Specimens (Current) </a:t>
            </a:r>
            <a:endParaRPr lang="en-US" sz="1600" b="1" dirty="0" smtClean="0"/>
          </a:p>
        </p:txBody>
      </p:sp>
      <p:sp>
        <p:nvSpPr>
          <p:cNvPr id="14344" name="Line 8"/>
          <p:cNvSpPr>
            <a:spLocks noChangeShapeType="1"/>
          </p:cNvSpPr>
          <p:nvPr/>
        </p:nvSpPr>
        <p:spPr bwMode="auto">
          <a:xfrm>
            <a:off x="457200" y="1219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304801" y="1524000"/>
            <a:ext cx="8305800" cy="45720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dirty="0" smtClean="0">
                <a:solidFill>
                  <a:prstClr val="black"/>
                </a:solidFill>
              </a:rPr>
              <a:t>Any human </a:t>
            </a:r>
            <a:r>
              <a:rPr lang="en-US" sz="2800" b="1" dirty="0" err="1" smtClean="0">
                <a:solidFill>
                  <a:prstClr val="black"/>
                </a:solidFill>
              </a:rPr>
              <a:t>biospecimen</a:t>
            </a:r>
            <a:r>
              <a:rPr lang="en-US" sz="2800" b="1" dirty="0" smtClean="0">
                <a:solidFill>
                  <a:prstClr val="black"/>
                </a:solidFill>
              </a:rPr>
              <a:t> that can be identified by any one person, anywhere, is an identifiable sample</a:t>
            </a:r>
            <a:endParaRPr lang="en-US" sz="2800" b="1" dirty="0">
              <a:solidFill>
                <a:prstClr val="black"/>
              </a:solidFill>
            </a:endParaRPr>
          </a:p>
          <a:p>
            <a:pPr marL="625251" lvl="2" indent="-336429">
              <a:spcBef>
                <a:spcPct val="20000"/>
              </a:spcBef>
              <a:buClr>
                <a:srgbClr val="33CCCC"/>
              </a:buClr>
              <a:buSzPct val="115000"/>
              <a:buFontTx/>
              <a:buChar char="•"/>
            </a:pPr>
            <a:r>
              <a:rPr lang="en-US" sz="2800" b="1" dirty="0" smtClean="0">
                <a:solidFill>
                  <a:prstClr val="black"/>
                </a:solidFill>
              </a:rPr>
              <a:t>If a sample is coded, and any investigator keeps a key to the code, the sample is identifiable.</a:t>
            </a:r>
          </a:p>
          <a:p>
            <a:pPr marL="625251" lvl="2" indent="-336429">
              <a:spcBef>
                <a:spcPct val="20000"/>
              </a:spcBef>
              <a:buClr>
                <a:srgbClr val="33CCCC"/>
              </a:buClr>
              <a:buSzPct val="115000"/>
              <a:buFontTx/>
              <a:buChar char="•"/>
            </a:pPr>
            <a:r>
              <a:rPr lang="en-US" sz="2800" b="1" u="sng" dirty="0" smtClean="0">
                <a:solidFill>
                  <a:prstClr val="black"/>
                </a:solidFill>
              </a:rPr>
              <a:t>Exception (Office of Human Research Protections): </a:t>
            </a:r>
            <a:r>
              <a:rPr lang="en-US" sz="2800" b="1" dirty="0" smtClean="0">
                <a:solidFill>
                  <a:srgbClr val="FF0000"/>
                </a:solidFill>
              </a:rPr>
              <a:t>If the recipient (i.e., the researcher) of the human </a:t>
            </a:r>
            <a:r>
              <a:rPr lang="en-US" sz="2800" b="1" dirty="0" err="1" smtClean="0">
                <a:solidFill>
                  <a:srgbClr val="FF0000"/>
                </a:solidFill>
              </a:rPr>
              <a:t>biospecimen</a:t>
            </a:r>
            <a:r>
              <a:rPr lang="en-US" sz="2800" b="1" dirty="0" smtClean="0">
                <a:solidFill>
                  <a:srgbClr val="FF0000"/>
                </a:solidFill>
              </a:rPr>
              <a:t> signs an agreement that there is no intent to identify the sample, the sample may be considered unidentifiable.</a:t>
            </a:r>
            <a:r>
              <a:rPr lang="en-US" sz="2800" b="1" u="sng" dirty="0" smtClean="0">
                <a:solidFill>
                  <a:srgbClr val="FF0000"/>
                </a:solidFill>
              </a:rPr>
              <a:t> </a:t>
            </a:r>
            <a:endParaRPr lang="en-US" b="1" dirty="0">
              <a:solidFill>
                <a:srgbClr val="FF0000"/>
              </a:solidFill>
            </a:endParaRPr>
          </a:p>
        </p:txBody>
      </p:sp>
    </p:spTree>
    <p:extLst>
      <p:ext uri="{BB962C8B-B14F-4D97-AF65-F5344CB8AC3E}">
        <p14:creationId xmlns:p14="http://schemas.microsoft.com/office/powerpoint/2010/main" val="22958981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39" name="Rectangle 3"/>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0" name="Rectangle 4"/>
          <p:cNvSpPr>
            <a:spLocks noChangeArrowheads="1"/>
          </p:cNvSpPr>
          <p:nvPr/>
        </p:nvSpPr>
        <p:spPr bwMode="auto">
          <a:xfrm>
            <a:off x="685800" y="6248400"/>
            <a:ext cx="19050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4341" name="Rectangle 5"/>
          <p:cNvSpPr>
            <a:spLocks noChangeArrowheads="1"/>
          </p:cNvSpPr>
          <p:nvPr/>
        </p:nvSpPr>
        <p:spPr bwMode="auto">
          <a:xfrm>
            <a:off x="3124201" y="6248400"/>
            <a:ext cx="2895600" cy="457200"/>
          </a:xfrm>
          <a:prstGeom prst="rect">
            <a:avLst/>
          </a:prstGeom>
          <a:noFill/>
          <a:ln w="12700">
            <a:noFill/>
            <a:miter lim="800000"/>
            <a:headEnd/>
            <a:tailEnd/>
          </a:ln>
        </p:spPr>
        <p:txBody>
          <a:bodyPr wrap="none" lIns="91407" tIns="45704" rIns="91407" bIns="45704" anchor="ctr"/>
          <a:lstStyle/>
          <a:p>
            <a:endParaRPr lang="en-US">
              <a:solidFill>
                <a:prstClr val="black"/>
              </a:solidFill>
            </a:endParaRPr>
          </a:p>
        </p:txBody>
      </p:sp>
      <p:sp>
        <p:nvSpPr>
          <p:cNvPr id="164870" name="Rectangle 6"/>
          <p:cNvSpPr>
            <a:spLocks noGrp="1" noChangeArrowheads="1"/>
          </p:cNvSpPr>
          <p:nvPr>
            <p:ph type="title"/>
          </p:nvPr>
        </p:nvSpPr>
        <p:spPr>
          <a:xfrm>
            <a:off x="228600" y="457200"/>
            <a:ext cx="8558212" cy="914400"/>
          </a:xfrm>
        </p:spPr>
        <p:txBody>
          <a:bodyPr>
            <a:normAutofit fontScale="90000"/>
          </a:bodyPr>
          <a:lstStyle/>
          <a:p>
            <a:pPr>
              <a:defRPr/>
            </a:pPr>
            <a:r>
              <a:rPr lang="en-US" sz="3600" b="1" u="sng" dirty="0" smtClean="0"/>
              <a:t>Current</a:t>
            </a:r>
            <a:r>
              <a:rPr lang="en-US" sz="3600" b="1" dirty="0" smtClean="0"/>
              <a:t> Definition of a Human Subject </a:t>
            </a:r>
            <a:br>
              <a:rPr lang="en-US" sz="3600" b="1" dirty="0" smtClean="0"/>
            </a:br>
            <a:r>
              <a:rPr lang="en-US" sz="3600" b="1" dirty="0" smtClean="0"/>
              <a:t>Does </a:t>
            </a:r>
            <a:r>
              <a:rPr lang="en-US" sz="3600" b="1" u="sng" dirty="0" smtClean="0"/>
              <a:t>NOT</a:t>
            </a:r>
            <a:r>
              <a:rPr lang="en-US" sz="3600" b="1" dirty="0" smtClean="0"/>
              <a:t> Include:</a:t>
            </a:r>
            <a:endParaRPr lang="en-US" sz="1600" b="1" dirty="0" smtClean="0"/>
          </a:p>
        </p:txBody>
      </p:sp>
      <p:sp>
        <p:nvSpPr>
          <p:cNvPr id="14344" name="Line 8"/>
          <p:cNvSpPr>
            <a:spLocks noChangeShapeType="1"/>
          </p:cNvSpPr>
          <p:nvPr/>
        </p:nvSpPr>
        <p:spPr bwMode="auto">
          <a:xfrm>
            <a:off x="457200" y="1600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14345" name="Rectangle 9"/>
          <p:cNvSpPr>
            <a:spLocks noChangeArrowheads="1"/>
          </p:cNvSpPr>
          <p:nvPr/>
        </p:nvSpPr>
        <p:spPr bwMode="auto">
          <a:xfrm>
            <a:off x="469106" y="2209800"/>
            <a:ext cx="8305800" cy="2057400"/>
          </a:xfrm>
          <a:prstGeom prst="rect">
            <a:avLst/>
          </a:prstGeom>
          <a:noFill/>
          <a:ln w="12700">
            <a:noFill/>
            <a:miter lim="800000"/>
            <a:headEnd/>
            <a:tailEnd/>
          </a:ln>
        </p:spPr>
        <p:txBody>
          <a:bodyPr lIns="90455" tIns="44435" rIns="90455" bIns="44435"/>
          <a:lstStyle/>
          <a:p>
            <a:pPr marL="625251" lvl="2" indent="-336429">
              <a:spcBef>
                <a:spcPct val="20000"/>
              </a:spcBef>
              <a:buClr>
                <a:srgbClr val="33CCCC"/>
              </a:buClr>
              <a:buSzPct val="115000"/>
              <a:buFont typeface="Arial" pitchFamily="34" charset="0"/>
              <a:buChar char="•"/>
            </a:pPr>
            <a:r>
              <a:rPr lang="en-US" sz="2800" b="1" dirty="0" smtClean="0">
                <a:solidFill>
                  <a:prstClr val="black"/>
                </a:solidFill>
              </a:rPr>
              <a:t>Deceased persons (autopsy specimens)</a:t>
            </a:r>
            <a:endParaRPr lang="en-US" sz="2800" b="1" dirty="0">
              <a:solidFill>
                <a:prstClr val="black"/>
              </a:solidFill>
            </a:endParaRPr>
          </a:p>
          <a:p>
            <a:pPr marL="625251" lvl="2" indent="-336429">
              <a:spcBef>
                <a:spcPct val="20000"/>
              </a:spcBef>
              <a:buClr>
                <a:srgbClr val="33CCCC"/>
              </a:buClr>
              <a:buSzPct val="115000"/>
              <a:buFontTx/>
              <a:buChar char="•"/>
            </a:pPr>
            <a:r>
              <a:rPr lang="en-US" sz="2800" b="1" dirty="0" smtClean="0">
                <a:solidFill>
                  <a:prstClr val="black"/>
                </a:solidFill>
              </a:rPr>
              <a:t>Publicly available information</a:t>
            </a:r>
            <a:endParaRPr lang="en-US" b="1" dirty="0">
              <a:solidFill>
                <a:prstClr val="black"/>
              </a:solidFill>
            </a:endParaRPr>
          </a:p>
          <a:p>
            <a:pPr marL="625251" lvl="2" indent="-336429">
              <a:spcBef>
                <a:spcPct val="20000"/>
              </a:spcBef>
              <a:buClr>
                <a:srgbClr val="33CCCC"/>
              </a:buClr>
              <a:buSzPct val="115000"/>
              <a:buFontTx/>
              <a:buChar char="•"/>
            </a:pPr>
            <a:r>
              <a:rPr lang="en-US" sz="2800" b="1" dirty="0" smtClean="0">
                <a:solidFill>
                  <a:srgbClr val="FF0000"/>
                </a:solidFill>
              </a:rPr>
              <a:t>Non-identifiable samples</a:t>
            </a:r>
            <a:endParaRPr lang="en-US" sz="2800" b="1" dirty="0">
              <a:solidFill>
                <a:srgbClr val="FF0000"/>
              </a:solidFill>
            </a:endParaRPr>
          </a:p>
          <a:p>
            <a:pPr marL="342778" indent="-342778"/>
            <a:r>
              <a:rPr lang="en-US" b="1" dirty="0">
                <a:solidFill>
                  <a:prstClr val="black"/>
                </a:solidFill>
              </a:rPr>
              <a:t>	</a:t>
            </a:r>
          </a:p>
        </p:txBody>
      </p:sp>
    </p:spTree>
    <p:extLst>
      <p:ext uri="{BB962C8B-B14F-4D97-AF65-F5344CB8AC3E}">
        <p14:creationId xmlns:p14="http://schemas.microsoft.com/office/powerpoint/2010/main" val="16942098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 (Current)</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4154984"/>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3200" b="1" dirty="0" smtClean="0"/>
              <a:t>An IRB may grant a waiver of informed consent under the Common Rule if four criteria are met:</a:t>
            </a:r>
            <a:endParaRPr lang="en-US" sz="3200" b="1" dirty="0"/>
          </a:p>
          <a:p>
            <a:pPr marL="914235" lvl="1" indent="-457200">
              <a:buClr>
                <a:schemeClr val="accent5">
                  <a:lumMod val="60000"/>
                  <a:lumOff val="40000"/>
                </a:schemeClr>
              </a:buClr>
              <a:buFont typeface="Wingdings" panose="05000000000000000000" pitchFamily="2" charset="2"/>
              <a:buChar char="Ø"/>
            </a:pPr>
            <a:r>
              <a:rPr lang="en-US" sz="2800" b="1" dirty="0" smtClean="0"/>
              <a:t>Minimal risk</a:t>
            </a:r>
          </a:p>
          <a:p>
            <a:pPr marL="914235" lvl="1" indent="-457200">
              <a:buClr>
                <a:schemeClr val="accent5">
                  <a:lumMod val="60000"/>
                  <a:lumOff val="40000"/>
                </a:schemeClr>
              </a:buClr>
              <a:buFont typeface="Wingdings" panose="05000000000000000000" pitchFamily="2" charset="2"/>
              <a:buChar char="Ø"/>
            </a:pPr>
            <a:r>
              <a:rPr lang="en-US" sz="2800" b="1" dirty="0" smtClean="0"/>
              <a:t>Respect for autonomy and the rights of the individual</a:t>
            </a:r>
          </a:p>
          <a:p>
            <a:pPr marL="914235" lvl="1" indent="-457200">
              <a:buClr>
                <a:schemeClr val="accent5">
                  <a:lumMod val="60000"/>
                  <a:lumOff val="40000"/>
                </a:schemeClr>
              </a:buClr>
              <a:buFont typeface="Wingdings" panose="05000000000000000000" pitchFamily="2" charset="2"/>
              <a:buChar char="Ø"/>
            </a:pPr>
            <a:r>
              <a:rPr lang="en-US" sz="2800" b="1" dirty="0" smtClean="0"/>
              <a:t>Impracticable</a:t>
            </a:r>
          </a:p>
          <a:p>
            <a:pPr marL="914235" lvl="1" indent="-457200">
              <a:buClr>
                <a:schemeClr val="accent5">
                  <a:lumMod val="60000"/>
                  <a:lumOff val="40000"/>
                </a:schemeClr>
              </a:buClr>
              <a:buFont typeface="Wingdings" panose="05000000000000000000" pitchFamily="2" charset="2"/>
              <a:buChar char="Ø"/>
            </a:pPr>
            <a:r>
              <a:rPr lang="en-US" sz="2800" b="1" dirty="0" smtClean="0"/>
              <a:t>Notification</a:t>
            </a:r>
          </a:p>
          <a:p>
            <a:pPr>
              <a:buClr>
                <a:schemeClr val="accent5">
                  <a:lumMod val="60000"/>
                  <a:lumOff val="40000"/>
                </a:schemeClr>
              </a:buClr>
            </a:pPr>
            <a:endParaRPr lang="en-US" sz="2800" b="1" dirty="0" smtClean="0"/>
          </a:p>
        </p:txBody>
      </p:sp>
    </p:spTree>
    <p:extLst>
      <p:ext uri="{BB962C8B-B14F-4D97-AF65-F5344CB8AC3E}">
        <p14:creationId xmlns:p14="http://schemas.microsoft.com/office/powerpoint/2010/main" val="253828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493" y="228600"/>
            <a:ext cx="7772400" cy="1470025"/>
          </a:xfrm>
        </p:spPr>
        <p:txBody>
          <a:bodyPr>
            <a:normAutofit/>
          </a:bodyPr>
          <a:lstStyle/>
          <a:p>
            <a:r>
              <a:rPr lang="en-US" sz="3600" b="1" dirty="0" smtClean="0"/>
              <a:t>The Common Rule (Current)</a:t>
            </a:r>
            <a:endParaRPr lang="en-US" sz="3600" b="1" dirty="0"/>
          </a:p>
        </p:txBody>
      </p:sp>
      <p:sp>
        <p:nvSpPr>
          <p:cNvPr id="4" name="Line 4"/>
          <p:cNvSpPr>
            <a:spLocks noChangeShapeType="1"/>
          </p:cNvSpPr>
          <p:nvPr/>
        </p:nvSpPr>
        <p:spPr bwMode="auto">
          <a:xfrm>
            <a:off x="609607"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3539430"/>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Waivers are rarely granted for identified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usually granted for collecting anonymous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usually granted for using anonymous or anonymized samples</a:t>
            </a:r>
          </a:p>
          <a:p>
            <a:pPr marL="457200" indent="-457200">
              <a:buClr>
                <a:schemeClr val="accent5">
                  <a:lumMod val="60000"/>
                  <a:lumOff val="40000"/>
                </a:schemeClr>
              </a:buClr>
              <a:buFont typeface="Wingdings" panose="05000000000000000000" pitchFamily="2" charset="2"/>
              <a:buChar char="§"/>
            </a:pPr>
            <a:r>
              <a:rPr lang="en-US" sz="2800" b="1" dirty="0" smtClean="0"/>
              <a:t>Waivers are occasionally granted for coded (linked) samples</a:t>
            </a:r>
            <a:endParaRPr lang="en-US" sz="2800" b="1" dirty="0"/>
          </a:p>
        </p:txBody>
      </p:sp>
    </p:spTree>
    <p:extLst>
      <p:ext uri="{BB962C8B-B14F-4D97-AF65-F5344CB8AC3E}">
        <p14:creationId xmlns:p14="http://schemas.microsoft.com/office/powerpoint/2010/main" val="39199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0"/>
            <a:ext cx="8458200" cy="1470025"/>
          </a:xfrm>
        </p:spPr>
        <p:txBody>
          <a:bodyPr>
            <a:normAutofit/>
          </a:bodyPr>
          <a:lstStyle/>
          <a:p>
            <a:r>
              <a:rPr lang="en-US" sz="3600" b="1" dirty="0" smtClean="0"/>
              <a:t>And then 12 years ago, along came HIPAA</a:t>
            </a:r>
            <a:endParaRPr lang="en-US" sz="3600" b="1" dirty="0"/>
          </a:p>
        </p:txBody>
      </p:sp>
      <p:sp>
        <p:nvSpPr>
          <p:cNvPr id="4" name="Line 4"/>
          <p:cNvSpPr>
            <a:spLocks noChangeShapeType="1"/>
          </p:cNvSpPr>
          <p:nvPr/>
        </p:nvSpPr>
        <p:spPr bwMode="auto">
          <a:xfrm>
            <a:off x="381000"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TextBox 4"/>
          <p:cNvSpPr txBox="1"/>
          <p:nvPr/>
        </p:nvSpPr>
        <p:spPr>
          <a:xfrm>
            <a:off x="1066800" y="1676400"/>
            <a:ext cx="7696200" cy="4401205"/>
          </a:xfrm>
          <a:prstGeom prst="rect">
            <a:avLst/>
          </a:prstGeom>
          <a:noFill/>
        </p:spPr>
        <p:txBody>
          <a:bodyPr wrap="square" rtlCol="0">
            <a:spAutoFit/>
          </a:bodyPr>
          <a:lstStyle/>
          <a:p>
            <a:pPr marL="457200" indent="-457200">
              <a:buClr>
                <a:schemeClr val="accent5">
                  <a:lumMod val="60000"/>
                  <a:lumOff val="40000"/>
                </a:schemeClr>
              </a:buClr>
              <a:buFont typeface="Wingdings" panose="05000000000000000000" pitchFamily="2" charset="2"/>
              <a:buChar char="§"/>
            </a:pPr>
            <a:r>
              <a:rPr lang="en-US" sz="2800" b="1" dirty="0" smtClean="0"/>
              <a:t>Health Insurance Portability Authorization Act – April 2003</a:t>
            </a:r>
          </a:p>
          <a:p>
            <a:pPr marL="457200" indent="-457200">
              <a:buClr>
                <a:schemeClr val="accent5">
                  <a:lumMod val="60000"/>
                  <a:lumOff val="40000"/>
                </a:schemeClr>
              </a:buClr>
              <a:buFont typeface="Wingdings" panose="05000000000000000000" pitchFamily="2" charset="2"/>
              <a:buChar char="§"/>
            </a:pPr>
            <a:r>
              <a:rPr lang="en-US" sz="2800" b="1" dirty="0" smtClean="0"/>
              <a:t>http:www.hhs.gov/ocr/hipaa</a:t>
            </a:r>
          </a:p>
          <a:p>
            <a:pPr marL="457200" indent="-457200">
              <a:buClr>
                <a:schemeClr val="accent5">
                  <a:lumMod val="60000"/>
                  <a:lumOff val="40000"/>
                </a:schemeClr>
              </a:buClr>
              <a:buFont typeface="Wingdings" panose="05000000000000000000" pitchFamily="2" charset="2"/>
              <a:buChar char="§"/>
            </a:pPr>
            <a:r>
              <a:rPr lang="en-US" sz="2800" b="1" dirty="0" smtClean="0"/>
              <a:t>There are inconsistencies (lack of harmonization) between HIPAA and the Common Rule  </a:t>
            </a:r>
          </a:p>
          <a:p>
            <a:pPr marL="457200" indent="-457200">
              <a:buClr>
                <a:schemeClr val="accent5">
                  <a:lumMod val="60000"/>
                  <a:lumOff val="40000"/>
                </a:schemeClr>
              </a:buClr>
              <a:buFont typeface="Wingdings" panose="05000000000000000000" pitchFamily="2" charset="2"/>
              <a:buChar char="§"/>
            </a:pPr>
            <a:r>
              <a:rPr lang="en-US" sz="2800" b="1" dirty="0" smtClean="0"/>
              <a:t>Privacy of information extends to the family and survives beyond the death of the donor (50 years).</a:t>
            </a:r>
          </a:p>
          <a:p>
            <a:pPr marL="457200" indent="-457200">
              <a:buClr>
                <a:schemeClr val="accent5">
                  <a:lumMod val="60000"/>
                  <a:lumOff val="40000"/>
                </a:schemeClr>
              </a:buClr>
              <a:buFont typeface="Wingdings" panose="05000000000000000000" pitchFamily="2" charset="2"/>
              <a:buChar char="§"/>
            </a:pPr>
            <a:r>
              <a:rPr lang="en-US" sz="2800" b="1" dirty="0" smtClean="0"/>
              <a:t>Affects clinical treatment and research</a:t>
            </a:r>
          </a:p>
        </p:txBody>
      </p:sp>
    </p:spTree>
    <p:extLst>
      <p:ext uri="{BB962C8B-B14F-4D97-AF65-F5344CB8AC3E}">
        <p14:creationId xmlns:p14="http://schemas.microsoft.com/office/powerpoint/2010/main" val="1883344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1513" y="609600"/>
            <a:ext cx="7772400" cy="1165225"/>
          </a:xfrm>
        </p:spPr>
        <p:txBody>
          <a:bodyPr>
            <a:normAutofit/>
          </a:bodyPr>
          <a:lstStyle/>
          <a:p>
            <a:r>
              <a:rPr lang="en-US" sz="3600" b="1" dirty="0" err="1" smtClean="0"/>
              <a:t>Biospecimens</a:t>
            </a:r>
            <a:r>
              <a:rPr lang="en-US" sz="3600" b="1" dirty="0" smtClean="0"/>
              <a:t> in a Human </a:t>
            </a:r>
            <a:r>
              <a:rPr lang="en-US" sz="3600" b="1" dirty="0" err="1" smtClean="0"/>
              <a:t>Biobank</a:t>
            </a:r>
            <a:endParaRPr lang="en-US" sz="3600" b="1" dirty="0"/>
          </a:p>
        </p:txBody>
      </p:sp>
      <p:sp>
        <p:nvSpPr>
          <p:cNvPr id="3" name="Subtitle 2"/>
          <p:cNvSpPr>
            <a:spLocks noGrp="1"/>
          </p:cNvSpPr>
          <p:nvPr>
            <p:ph type="subTitle" idx="1"/>
          </p:nvPr>
        </p:nvSpPr>
        <p:spPr>
          <a:xfrm>
            <a:off x="1371600" y="2209800"/>
            <a:ext cx="6400800" cy="4191000"/>
          </a:xfrm>
        </p:spPr>
        <p:txBody>
          <a:bodyPr>
            <a:normAutofit fontScale="92500" lnSpcReduction="20000"/>
          </a:bodyPr>
          <a:lstStyle/>
          <a:p>
            <a:pPr algn="l">
              <a:buFont typeface="Arial" pitchFamily="34" charset="0"/>
              <a:buChar char="•"/>
            </a:pPr>
            <a:r>
              <a:rPr lang="en-US" sz="2800" b="1" dirty="0" smtClean="0">
                <a:solidFill>
                  <a:schemeClr val="tx1"/>
                </a:solidFill>
              </a:rPr>
              <a:t>Tissue samples</a:t>
            </a:r>
          </a:p>
          <a:p>
            <a:pPr lvl="1" algn="l">
              <a:buFont typeface="Arial" pitchFamily="34" charset="0"/>
              <a:buChar char="•"/>
            </a:pPr>
            <a:r>
              <a:rPr lang="en-US" sz="2400" b="1" dirty="0" smtClean="0">
                <a:solidFill>
                  <a:schemeClr val="tx1"/>
                </a:solidFill>
              </a:rPr>
              <a:t>Biopsy</a:t>
            </a:r>
          </a:p>
          <a:p>
            <a:pPr lvl="1" algn="l">
              <a:buFont typeface="Arial" pitchFamily="34" charset="0"/>
              <a:buChar char="•"/>
            </a:pPr>
            <a:r>
              <a:rPr lang="en-US" sz="2400" b="1" dirty="0" smtClean="0">
                <a:solidFill>
                  <a:schemeClr val="tx1"/>
                </a:solidFill>
              </a:rPr>
              <a:t>Resection of tissue (surgery)</a:t>
            </a:r>
          </a:p>
          <a:p>
            <a:pPr lvl="1" algn="l">
              <a:buFont typeface="Arial" pitchFamily="34" charset="0"/>
              <a:buChar char="•"/>
            </a:pPr>
            <a:r>
              <a:rPr lang="en-US" sz="2400" b="1" dirty="0" smtClean="0">
                <a:solidFill>
                  <a:schemeClr val="tx1"/>
                </a:solidFill>
              </a:rPr>
              <a:t>Dissection of tissue (autopsy)</a:t>
            </a:r>
          </a:p>
          <a:p>
            <a:pPr algn="l">
              <a:buFont typeface="Arial" pitchFamily="34" charset="0"/>
              <a:buChar char="•"/>
            </a:pPr>
            <a:r>
              <a:rPr lang="en-US" sz="2800" b="1" dirty="0" smtClean="0">
                <a:solidFill>
                  <a:schemeClr val="tx1"/>
                </a:solidFill>
              </a:rPr>
              <a:t>Blood, sputum, urine, bone marrow</a:t>
            </a:r>
          </a:p>
          <a:p>
            <a:pPr algn="l">
              <a:buFont typeface="Arial" pitchFamily="34" charset="0"/>
              <a:buChar char="•"/>
            </a:pPr>
            <a:r>
              <a:rPr lang="en-US" sz="2800" b="1" dirty="0" smtClean="0">
                <a:solidFill>
                  <a:schemeClr val="tx1"/>
                </a:solidFill>
              </a:rPr>
              <a:t>Associated data</a:t>
            </a:r>
          </a:p>
          <a:p>
            <a:pPr lvl="1" algn="l">
              <a:buFont typeface="Arial" pitchFamily="34" charset="0"/>
              <a:buChar char="•"/>
            </a:pPr>
            <a:r>
              <a:rPr lang="en-US" sz="2400" b="1" dirty="0" smtClean="0">
                <a:solidFill>
                  <a:schemeClr val="tx1"/>
                </a:solidFill>
              </a:rPr>
              <a:t>Clinical history</a:t>
            </a:r>
          </a:p>
          <a:p>
            <a:pPr lvl="1" algn="l">
              <a:buFont typeface="Arial" pitchFamily="34" charset="0"/>
              <a:buChar char="•"/>
            </a:pPr>
            <a:r>
              <a:rPr lang="en-US" sz="2400" b="1" dirty="0" smtClean="0">
                <a:solidFill>
                  <a:schemeClr val="tx1"/>
                </a:solidFill>
              </a:rPr>
              <a:t>Environmental history</a:t>
            </a:r>
          </a:p>
          <a:p>
            <a:pPr lvl="1" algn="l">
              <a:buFont typeface="Arial" pitchFamily="34" charset="0"/>
              <a:buChar char="•"/>
            </a:pPr>
            <a:r>
              <a:rPr lang="en-US" sz="2400" b="1" dirty="0" smtClean="0">
                <a:solidFill>
                  <a:schemeClr val="tx1"/>
                </a:solidFill>
              </a:rPr>
              <a:t>Family history</a:t>
            </a:r>
          </a:p>
          <a:p>
            <a:pPr lvl="1" algn="l">
              <a:buFont typeface="Arial" pitchFamily="34" charset="0"/>
              <a:buChar char="•"/>
            </a:pPr>
            <a:r>
              <a:rPr lang="en-US" sz="2400" b="1" dirty="0" smtClean="0">
                <a:solidFill>
                  <a:schemeClr val="tx1"/>
                </a:solidFill>
              </a:rPr>
              <a:t>Demographics (gender, age)</a:t>
            </a:r>
          </a:p>
          <a:p>
            <a:pPr lvl="1" algn="l">
              <a:buFont typeface="Arial" pitchFamily="34" charset="0"/>
              <a:buChar char="•"/>
            </a:pPr>
            <a:r>
              <a:rPr lang="en-US" sz="2400" b="1" dirty="0" smtClean="0">
                <a:solidFill>
                  <a:schemeClr val="tx1"/>
                </a:solidFill>
              </a:rPr>
              <a:t>How the sample was collected</a:t>
            </a:r>
          </a:p>
        </p:txBody>
      </p:sp>
      <p:sp>
        <p:nvSpPr>
          <p:cNvPr id="4" name="Line 4"/>
          <p:cNvSpPr>
            <a:spLocks noChangeShapeType="1"/>
          </p:cNvSpPr>
          <p:nvPr/>
        </p:nvSpPr>
        <p:spPr bwMode="auto">
          <a:xfrm>
            <a:off x="381007" y="1752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a:bodyPr>
          <a:lstStyle/>
          <a:p>
            <a:r>
              <a:rPr lang="en-US" sz="3600" b="1" dirty="0" err="1" smtClean="0"/>
              <a:t>Biospecimens</a:t>
            </a:r>
            <a:r>
              <a:rPr lang="en-US" sz="3600" b="1" dirty="0" smtClean="0"/>
              <a:t> in a Human </a:t>
            </a:r>
            <a:r>
              <a:rPr lang="en-US" sz="3600" b="1" dirty="0" err="1" smtClean="0"/>
              <a:t>Biobank</a:t>
            </a:r>
            <a:endParaRPr lang="en-US" sz="3600" b="1" dirty="0"/>
          </a:p>
        </p:txBody>
      </p:sp>
      <p:sp>
        <p:nvSpPr>
          <p:cNvPr id="3" name="Subtitle 2"/>
          <p:cNvSpPr>
            <a:spLocks noGrp="1"/>
          </p:cNvSpPr>
          <p:nvPr>
            <p:ph type="subTitle" idx="1"/>
          </p:nvPr>
        </p:nvSpPr>
        <p:spPr>
          <a:xfrm>
            <a:off x="1371600" y="2438400"/>
            <a:ext cx="6400800" cy="3200400"/>
          </a:xfrm>
        </p:spPr>
        <p:txBody>
          <a:bodyPr>
            <a:normAutofit/>
          </a:bodyPr>
          <a:lstStyle/>
          <a:p>
            <a:pPr algn="l">
              <a:buFont typeface="Arial" pitchFamily="34" charset="0"/>
              <a:buChar char="•"/>
            </a:pPr>
            <a:r>
              <a:rPr lang="en-US" sz="2800" b="1" dirty="0" smtClean="0">
                <a:solidFill>
                  <a:schemeClr val="tx1"/>
                </a:solidFill>
              </a:rPr>
              <a:t>Freshly obtained</a:t>
            </a:r>
          </a:p>
          <a:p>
            <a:pPr algn="l">
              <a:buFont typeface="Arial" pitchFamily="34" charset="0"/>
              <a:buChar char="•"/>
            </a:pPr>
            <a:r>
              <a:rPr lang="en-US" sz="2800" b="1" dirty="0" smtClean="0">
                <a:solidFill>
                  <a:schemeClr val="tx1"/>
                </a:solidFill>
              </a:rPr>
              <a:t>Frozen</a:t>
            </a:r>
          </a:p>
          <a:p>
            <a:pPr algn="l">
              <a:buFont typeface="Arial" pitchFamily="34" charset="0"/>
              <a:buChar char="•"/>
            </a:pPr>
            <a:r>
              <a:rPr lang="en-US" sz="2800" b="1" dirty="0" smtClean="0">
                <a:solidFill>
                  <a:schemeClr val="tx1"/>
                </a:solidFill>
              </a:rPr>
              <a:t>Fixed </a:t>
            </a:r>
          </a:p>
          <a:p>
            <a:pPr lvl="1" algn="l">
              <a:buFont typeface="Arial" pitchFamily="34" charset="0"/>
              <a:buChar char="•"/>
            </a:pPr>
            <a:r>
              <a:rPr lang="en-US" sz="2400" b="1" dirty="0" smtClean="0">
                <a:solidFill>
                  <a:schemeClr val="tx1"/>
                </a:solidFill>
              </a:rPr>
              <a:t>Formalin-fixed paraffin-embedded (FFPE)</a:t>
            </a:r>
          </a:p>
          <a:p>
            <a:pPr lvl="1" algn="l">
              <a:buFont typeface="Arial" pitchFamily="34" charset="0"/>
              <a:buChar char="•"/>
            </a:pPr>
            <a:r>
              <a:rPr lang="en-US" sz="2400" b="1" dirty="0" smtClean="0">
                <a:solidFill>
                  <a:schemeClr val="tx1"/>
                </a:solidFill>
              </a:rPr>
              <a:t>Alcohol-fixed</a:t>
            </a:r>
          </a:p>
          <a:p>
            <a:pPr lvl="1" algn="l">
              <a:buFont typeface="Arial" pitchFamily="34" charset="0"/>
              <a:buChar char="•"/>
            </a:pPr>
            <a:r>
              <a:rPr lang="en-US" sz="2400" b="1" dirty="0" smtClean="0">
                <a:solidFill>
                  <a:schemeClr val="tx1"/>
                </a:solidFill>
              </a:rPr>
              <a:t>Other fixatives</a:t>
            </a:r>
          </a:p>
        </p:txBody>
      </p:sp>
      <p:sp>
        <p:nvSpPr>
          <p:cNvPr id="4" name="Line 4"/>
          <p:cNvSpPr>
            <a:spLocks noChangeShapeType="1"/>
          </p:cNvSpPr>
          <p:nvPr/>
        </p:nvSpPr>
        <p:spPr bwMode="auto">
          <a:xfrm>
            <a:off x="304807" y="1981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219200"/>
          </a:xfrm>
        </p:spPr>
        <p:txBody>
          <a:bodyPr>
            <a:normAutofit/>
          </a:bodyPr>
          <a:lstStyle/>
          <a:p>
            <a:r>
              <a:rPr lang="en-US" sz="3200" b="1" dirty="0" smtClean="0"/>
              <a:t>Disclosure and Disclaimer</a:t>
            </a:r>
            <a:endParaRPr lang="en-US" sz="3200" b="1" dirty="0"/>
          </a:p>
        </p:txBody>
      </p:sp>
      <p:sp>
        <p:nvSpPr>
          <p:cNvPr id="3" name="Subtitle 2"/>
          <p:cNvSpPr>
            <a:spLocks noGrp="1"/>
          </p:cNvSpPr>
          <p:nvPr>
            <p:ph type="subTitle" idx="1"/>
          </p:nvPr>
        </p:nvSpPr>
        <p:spPr>
          <a:xfrm>
            <a:off x="1263254" y="4191000"/>
            <a:ext cx="6693687" cy="2514600"/>
          </a:xfrm>
        </p:spPr>
        <p:txBody>
          <a:bodyPr>
            <a:normAutofit/>
          </a:bodyPr>
          <a:lstStyle/>
          <a:p>
            <a:r>
              <a:rPr lang="en-US" sz="2800" b="1" dirty="0" smtClean="0">
                <a:solidFill>
                  <a:schemeClr val="tx1"/>
                </a:solidFill>
              </a:rPr>
              <a:t>Mark E. Sobel MD, PhD</a:t>
            </a:r>
          </a:p>
          <a:p>
            <a:r>
              <a:rPr lang="en-US" sz="2400" b="1" dirty="0" smtClean="0">
                <a:solidFill>
                  <a:schemeClr val="tx1"/>
                </a:solidFill>
              </a:rPr>
              <a:t>Executive Officer</a:t>
            </a:r>
          </a:p>
          <a:p>
            <a:r>
              <a:rPr lang="en-US" sz="2400" b="1" dirty="0" smtClean="0">
                <a:solidFill>
                  <a:schemeClr val="tx1"/>
                </a:solidFill>
              </a:rPr>
              <a:t>American Society for Investigative Pathology</a:t>
            </a:r>
          </a:p>
          <a:p>
            <a:r>
              <a:rPr lang="en-US" sz="2400" b="1" dirty="0" smtClean="0">
                <a:solidFill>
                  <a:srgbClr val="FF0000"/>
                </a:solidFill>
              </a:rPr>
              <a:t>mesobel@asip.org</a:t>
            </a:r>
          </a:p>
          <a:p>
            <a:r>
              <a:rPr lang="en-US" sz="2400" b="1" dirty="0" smtClean="0">
                <a:solidFill>
                  <a:srgbClr val="FF0000"/>
                </a:solidFill>
              </a:rPr>
              <a:t> http://www.asip.org/about/executive_officer.cfm</a:t>
            </a:r>
            <a:endParaRPr lang="en-US" sz="2400" b="1" dirty="0">
              <a:solidFill>
                <a:srgbClr val="FF0000"/>
              </a:solidFill>
            </a:endParaRPr>
          </a:p>
        </p:txBody>
      </p:sp>
      <p:sp>
        <p:nvSpPr>
          <p:cNvPr id="4" name="Line 4"/>
          <p:cNvSpPr>
            <a:spLocks noChangeShapeType="1"/>
          </p:cNvSpPr>
          <p:nvPr/>
        </p:nvSpPr>
        <p:spPr bwMode="auto">
          <a:xfrm>
            <a:off x="483391" y="4038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Rectangle 4"/>
          <p:cNvSpPr/>
          <p:nvPr/>
        </p:nvSpPr>
        <p:spPr>
          <a:xfrm>
            <a:off x="483391" y="1617583"/>
            <a:ext cx="8253413" cy="738664"/>
          </a:xfrm>
          <a:prstGeom prst="rect">
            <a:avLst/>
          </a:prstGeom>
        </p:spPr>
        <p:txBody>
          <a:bodyPr wrap="square">
            <a:spAutoFit/>
          </a:bodyPr>
          <a:lstStyle/>
          <a:p>
            <a:pPr algn="ctr"/>
            <a:r>
              <a:rPr lang="en-US" sz="2400" b="1" dirty="0" smtClean="0"/>
              <a:t>I have no relevant financial disclosure</a:t>
            </a:r>
            <a:endParaRPr lang="en-US" sz="2400" b="1" dirty="0"/>
          </a:p>
          <a:p>
            <a:endParaRPr lang="en-US" dirty="0"/>
          </a:p>
        </p:txBody>
      </p:sp>
      <p:sp>
        <p:nvSpPr>
          <p:cNvPr id="6" name="Line 4"/>
          <p:cNvSpPr>
            <a:spLocks noChangeShapeType="1"/>
          </p:cNvSpPr>
          <p:nvPr/>
        </p:nvSpPr>
        <p:spPr bwMode="auto">
          <a:xfrm>
            <a:off x="407192" y="1371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7" name="Rectangle 6"/>
          <p:cNvSpPr/>
          <p:nvPr/>
        </p:nvSpPr>
        <p:spPr>
          <a:xfrm>
            <a:off x="559591" y="2368084"/>
            <a:ext cx="8101014" cy="1569660"/>
          </a:xfrm>
          <a:prstGeom prst="rect">
            <a:avLst/>
          </a:prstGeom>
        </p:spPr>
        <p:txBody>
          <a:bodyPr wrap="square">
            <a:spAutoFit/>
          </a:bodyPr>
          <a:lstStyle/>
          <a:p>
            <a:r>
              <a:rPr lang="en-US" sz="2400" b="1" dirty="0"/>
              <a:t>Some content of this presentation represents my personal views, which have been influenced by my conversations with members of the ASIP </a:t>
            </a:r>
            <a:r>
              <a:rPr lang="en-US" sz="2400" b="1" dirty="0" smtClean="0"/>
              <a:t>Research and Science Policy Committee, </a:t>
            </a:r>
            <a:r>
              <a:rPr lang="en-US" sz="2400" b="1" dirty="0"/>
              <a:t>but they have not been officially endorsed by </a:t>
            </a:r>
            <a:r>
              <a:rPr lang="en-US" sz="2400" b="1" dirty="0" smtClean="0"/>
              <a:t>ASIP.</a:t>
            </a:r>
            <a:endParaRPr lang="en-US" sz="2400" b="1" dirty="0"/>
          </a:p>
        </p:txBody>
      </p:sp>
    </p:spTree>
    <p:extLst>
      <p:ext uri="{BB962C8B-B14F-4D97-AF65-F5344CB8AC3E}">
        <p14:creationId xmlns:p14="http://schemas.microsoft.com/office/powerpoint/2010/main" val="6481618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a:bodyPr>
          <a:lstStyle/>
          <a:p>
            <a:r>
              <a:rPr lang="en-US" sz="3600" b="1" dirty="0" smtClean="0"/>
              <a:t>Types of </a:t>
            </a:r>
            <a:r>
              <a:rPr lang="en-US" sz="3600" b="1" dirty="0" err="1" smtClean="0"/>
              <a:t>Biobanks</a:t>
            </a:r>
            <a:endParaRPr lang="en-US" sz="3600" b="1" dirty="0"/>
          </a:p>
        </p:txBody>
      </p:sp>
      <p:sp>
        <p:nvSpPr>
          <p:cNvPr id="3" name="Subtitle 2"/>
          <p:cNvSpPr>
            <a:spLocks noGrp="1"/>
          </p:cNvSpPr>
          <p:nvPr>
            <p:ph type="subTitle" idx="1"/>
          </p:nvPr>
        </p:nvSpPr>
        <p:spPr>
          <a:xfrm>
            <a:off x="1371600" y="2438400"/>
            <a:ext cx="6400800" cy="3200400"/>
          </a:xfrm>
        </p:spPr>
        <p:txBody>
          <a:bodyPr>
            <a:normAutofit fontScale="92500"/>
          </a:bodyPr>
          <a:lstStyle/>
          <a:p>
            <a:pPr algn="l">
              <a:buFont typeface="Arial" pitchFamily="34" charset="0"/>
              <a:buChar char="•"/>
            </a:pPr>
            <a:r>
              <a:rPr lang="en-US" sz="2800" b="1" dirty="0" smtClean="0">
                <a:solidFill>
                  <a:schemeClr val="tx1"/>
                </a:solidFill>
              </a:rPr>
              <a:t>Freezer banks or Cold storage rooms</a:t>
            </a:r>
          </a:p>
          <a:p>
            <a:pPr algn="l">
              <a:buFont typeface="Arial" pitchFamily="34" charset="0"/>
              <a:buChar char="•"/>
            </a:pPr>
            <a:r>
              <a:rPr lang="en-US" sz="2800" b="1" dirty="0" smtClean="0">
                <a:solidFill>
                  <a:schemeClr val="tx1"/>
                </a:solidFill>
              </a:rPr>
              <a:t>Glass slide collections</a:t>
            </a:r>
          </a:p>
          <a:p>
            <a:pPr algn="l">
              <a:buFont typeface="Arial" pitchFamily="34" charset="0"/>
              <a:buChar char="•"/>
            </a:pPr>
            <a:r>
              <a:rPr lang="en-US" sz="2800" b="1" dirty="0" smtClean="0">
                <a:solidFill>
                  <a:schemeClr val="tx1"/>
                </a:solidFill>
              </a:rPr>
              <a:t>Tissue blocks (FFPE)</a:t>
            </a:r>
          </a:p>
          <a:p>
            <a:pPr algn="l">
              <a:buFont typeface="Arial" pitchFamily="34" charset="0"/>
              <a:buChar char="•"/>
            </a:pPr>
            <a:r>
              <a:rPr lang="en-US" sz="2800" b="1" dirty="0" smtClean="0">
                <a:solidFill>
                  <a:schemeClr val="tx1"/>
                </a:solidFill>
              </a:rPr>
              <a:t>Liquid specimens (blood, urine…)</a:t>
            </a:r>
          </a:p>
          <a:p>
            <a:pPr algn="l">
              <a:buFont typeface="Arial" pitchFamily="34" charset="0"/>
              <a:buChar char="•"/>
            </a:pPr>
            <a:r>
              <a:rPr lang="en-US" sz="2800" b="1" dirty="0" err="1" smtClean="0">
                <a:solidFill>
                  <a:schemeClr val="tx1"/>
                </a:solidFill>
              </a:rPr>
              <a:t>Buccal</a:t>
            </a:r>
            <a:r>
              <a:rPr lang="en-US" sz="2800" b="1" dirty="0" smtClean="0">
                <a:solidFill>
                  <a:schemeClr val="tx1"/>
                </a:solidFill>
              </a:rPr>
              <a:t> (cheek) swabs</a:t>
            </a:r>
          </a:p>
          <a:p>
            <a:pPr algn="l">
              <a:buFont typeface="Arial" pitchFamily="34" charset="0"/>
              <a:buChar char="•"/>
            </a:pPr>
            <a:r>
              <a:rPr lang="en-US" sz="2800" b="1" dirty="0" smtClean="0">
                <a:solidFill>
                  <a:schemeClr val="tx1"/>
                </a:solidFill>
              </a:rPr>
              <a:t>Extracted </a:t>
            </a:r>
            <a:r>
              <a:rPr lang="en-US" sz="2800" b="1" dirty="0" err="1" smtClean="0">
                <a:solidFill>
                  <a:schemeClr val="tx1"/>
                </a:solidFill>
              </a:rPr>
              <a:t>analytes</a:t>
            </a:r>
            <a:r>
              <a:rPr lang="en-US" sz="2800" b="1" dirty="0" smtClean="0">
                <a:solidFill>
                  <a:schemeClr val="tx1"/>
                </a:solidFill>
              </a:rPr>
              <a:t> (DNA, RNA, protein, etc)</a:t>
            </a:r>
            <a:endParaRPr lang="en-US" b="1" dirty="0" smtClean="0">
              <a:solidFill>
                <a:schemeClr val="tx1"/>
              </a:solidFill>
            </a:endParaRPr>
          </a:p>
        </p:txBody>
      </p:sp>
      <p:sp>
        <p:nvSpPr>
          <p:cNvPr id="4" name="Line 4"/>
          <p:cNvSpPr>
            <a:spLocks noChangeShapeType="1"/>
          </p:cNvSpPr>
          <p:nvPr/>
        </p:nvSpPr>
        <p:spPr bwMode="auto">
          <a:xfrm>
            <a:off x="381007" y="1981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rmAutofit/>
          </a:bodyPr>
          <a:lstStyle/>
          <a:p>
            <a:r>
              <a:rPr lang="en-US" sz="3600" b="1" dirty="0" smtClean="0"/>
              <a:t>Confidentiality and Privacy</a:t>
            </a:r>
            <a:endParaRPr lang="en-US" sz="3600" b="1" dirty="0"/>
          </a:p>
        </p:txBody>
      </p:sp>
      <p:sp>
        <p:nvSpPr>
          <p:cNvPr id="3" name="Subtitle 2"/>
          <p:cNvSpPr>
            <a:spLocks noGrp="1"/>
          </p:cNvSpPr>
          <p:nvPr>
            <p:ph type="subTitle" idx="1"/>
          </p:nvPr>
        </p:nvSpPr>
        <p:spPr>
          <a:xfrm>
            <a:off x="685800" y="2438401"/>
            <a:ext cx="7848600" cy="4038600"/>
          </a:xfrm>
        </p:spPr>
        <p:txBody>
          <a:bodyPr>
            <a:normAutofit/>
          </a:bodyPr>
          <a:lstStyle/>
          <a:p>
            <a:pPr lvl="1" algn="l">
              <a:buFont typeface="Arial" pitchFamily="34" charset="0"/>
              <a:buChar char="•"/>
            </a:pPr>
            <a:r>
              <a:rPr lang="en-US" sz="2400" b="1" dirty="0" smtClean="0">
                <a:solidFill>
                  <a:srgbClr val="FF0000"/>
                </a:solidFill>
              </a:rPr>
              <a:t>Confidentiality</a:t>
            </a:r>
            <a:r>
              <a:rPr lang="en-US" sz="2400" b="1" dirty="0" smtClean="0">
                <a:solidFill>
                  <a:schemeClr val="tx1"/>
                </a:solidFill>
              </a:rPr>
              <a:t>- the principle in medical ethics that the information a patient reveals to a health care provider is private and has limits on how and when it can be disclosed to a third party</a:t>
            </a:r>
          </a:p>
          <a:p>
            <a:pPr lvl="1" algn="l"/>
            <a:endParaRPr lang="en-US" sz="2400" b="1" dirty="0" smtClean="0">
              <a:solidFill>
                <a:schemeClr val="tx1"/>
              </a:solidFill>
            </a:endParaRPr>
          </a:p>
          <a:p>
            <a:pPr lvl="1" algn="l">
              <a:buFont typeface="Arial" pitchFamily="34" charset="0"/>
              <a:buChar char="•"/>
            </a:pPr>
            <a:r>
              <a:rPr lang="en-US" sz="2400" b="1" dirty="0" smtClean="0">
                <a:solidFill>
                  <a:srgbClr val="FF0000"/>
                </a:solidFill>
              </a:rPr>
              <a:t>Privacy</a:t>
            </a:r>
            <a:r>
              <a:rPr lang="en-US" sz="2400" b="1" dirty="0" smtClean="0">
                <a:solidFill>
                  <a:schemeClr val="tx1"/>
                </a:solidFill>
              </a:rPr>
              <a:t>  - culturally specific concept defining the extent, timing, and circumstances of sharing oneself</a:t>
            </a:r>
          </a:p>
          <a:p>
            <a:pPr lvl="2" algn="l">
              <a:buFont typeface="Arial" pitchFamily="34" charset="0"/>
              <a:buChar char="•"/>
            </a:pPr>
            <a:r>
              <a:rPr lang="en-US" sz="2000" b="1" dirty="0" smtClean="0">
                <a:solidFill>
                  <a:schemeClr val="tx1"/>
                </a:solidFill>
              </a:rPr>
              <a:t>Physical</a:t>
            </a:r>
          </a:p>
          <a:p>
            <a:pPr lvl="2" algn="l">
              <a:buFont typeface="Arial" pitchFamily="34" charset="0"/>
              <a:buChar char="•"/>
            </a:pPr>
            <a:r>
              <a:rPr lang="en-US" sz="2000" b="1" dirty="0" smtClean="0">
                <a:solidFill>
                  <a:schemeClr val="tx1"/>
                </a:solidFill>
              </a:rPr>
              <a:t>Behavioral</a:t>
            </a:r>
          </a:p>
          <a:p>
            <a:pPr lvl="2" algn="l">
              <a:buFont typeface="Arial" pitchFamily="34" charset="0"/>
              <a:buChar char="•"/>
            </a:pPr>
            <a:r>
              <a:rPr lang="en-US" sz="2000" b="1" dirty="0" smtClean="0">
                <a:solidFill>
                  <a:schemeClr val="tx1"/>
                </a:solidFill>
              </a:rPr>
              <a:t>Medical</a:t>
            </a:r>
          </a:p>
        </p:txBody>
      </p:sp>
      <p:sp>
        <p:nvSpPr>
          <p:cNvPr id="4" name="Line 4"/>
          <p:cNvSpPr>
            <a:spLocks noChangeShapeType="1"/>
          </p:cNvSpPr>
          <p:nvPr/>
        </p:nvSpPr>
        <p:spPr bwMode="auto">
          <a:xfrm>
            <a:off x="457207" y="1981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0"/>
            <a:ext cx="8534400" cy="1470025"/>
          </a:xfrm>
        </p:spPr>
        <p:txBody>
          <a:bodyPr>
            <a:normAutofit fontScale="90000"/>
          </a:bodyPr>
          <a:lstStyle/>
          <a:p>
            <a:r>
              <a:rPr lang="en-US" sz="3600" b="1" dirty="0" smtClean="0"/>
              <a:t>Biomedical Research and </a:t>
            </a:r>
            <a:r>
              <a:rPr lang="en-US" sz="3600" b="1" dirty="0" err="1" smtClean="0"/>
              <a:t>Biobanks</a:t>
            </a:r>
            <a:r>
              <a:rPr lang="en-US" sz="3600" b="1" dirty="0" smtClean="0"/>
              <a:t>:</a:t>
            </a:r>
            <a:br>
              <a:rPr lang="en-US" sz="3600" b="1" dirty="0" smtClean="0"/>
            </a:br>
            <a:r>
              <a:rPr lang="en-US" sz="3600" b="1" dirty="0" smtClean="0">
                <a:solidFill>
                  <a:srgbClr val="FF0000"/>
                </a:solidFill>
              </a:rPr>
              <a:t>Translational Research involves interactions between the laboratory bench and patient’s bed</a:t>
            </a:r>
            <a:endParaRPr lang="en-US" sz="3600" b="1" dirty="0">
              <a:solidFill>
                <a:srgbClr val="FF0000"/>
              </a:solidFill>
            </a:endParaRPr>
          </a:p>
        </p:txBody>
      </p:sp>
      <p:sp>
        <p:nvSpPr>
          <p:cNvPr id="3" name="Subtitle 2"/>
          <p:cNvSpPr>
            <a:spLocks noGrp="1"/>
          </p:cNvSpPr>
          <p:nvPr>
            <p:ph type="subTitle" idx="1"/>
          </p:nvPr>
        </p:nvSpPr>
        <p:spPr>
          <a:xfrm>
            <a:off x="1524000" y="2971800"/>
            <a:ext cx="6400800" cy="2971800"/>
          </a:xfrm>
        </p:spPr>
        <p:txBody>
          <a:bodyPr>
            <a:normAutofit/>
          </a:bodyPr>
          <a:lstStyle/>
          <a:p>
            <a:pPr algn="l">
              <a:buFont typeface="Arial" pitchFamily="34" charset="0"/>
              <a:buChar char="•"/>
            </a:pPr>
            <a:r>
              <a:rPr lang="en-US" sz="2800" b="1" dirty="0" smtClean="0">
                <a:solidFill>
                  <a:schemeClr val="tx1"/>
                </a:solidFill>
              </a:rPr>
              <a:t>Increase knowledge</a:t>
            </a:r>
          </a:p>
          <a:p>
            <a:pPr algn="l">
              <a:buFont typeface="Arial" pitchFamily="34" charset="0"/>
              <a:buChar char="•"/>
            </a:pPr>
            <a:r>
              <a:rPr lang="en-US" sz="2800" b="1" dirty="0" smtClean="0">
                <a:solidFill>
                  <a:schemeClr val="tx1"/>
                </a:solidFill>
              </a:rPr>
              <a:t>Understand biological processes</a:t>
            </a:r>
          </a:p>
          <a:p>
            <a:pPr algn="l">
              <a:buFont typeface="Arial" pitchFamily="34" charset="0"/>
              <a:buChar char="•"/>
            </a:pPr>
            <a:r>
              <a:rPr lang="en-US" sz="2800" b="1" dirty="0" smtClean="0">
                <a:solidFill>
                  <a:schemeClr val="tx1"/>
                </a:solidFill>
              </a:rPr>
              <a:t>Improve public health </a:t>
            </a:r>
          </a:p>
          <a:p>
            <a:pPr lvl="1" algn="l">
              <a:buFont typeface="Arial" pitchFamily="34" charset="0"/>
              <a:buChar char="•"/>
            </a:pPr>
            <a:r>
              <a:rPr lang="en-US" sz="2400" b="1" dirty="0" smtClean="0">
                <a:solidFill>
                  <a:schemeClr val="tx1"/>
                </a:solidFill>
              </a:rPr>
              <a:t>New diagnostic tests</a:t>
            </a:r>
          </a:p>
          <a:p>
            <a:pPr lvl="1" algn="l">
              <a:buFont typeface="Arial" pitchFamily="34" charset="0"/>
              <a:buChar char="•"/>
            </a:pPr>
            <a:r>
              <a:rPr lang="en-US" sz="2400" b="1" dirty="0" smtClean="0">
                <a:solidFill>
                  <a:schemeClr val="tx1"/>
                </a:solidFill>
              </a:rPr>
              <a:t>New prognostic tests</a:t>
            </a:r>
          </a:p>
          <a:p>
            <a:pPr lvl="1" algn="l">
              <a:buFont typeface="Arial" pitchFamily="34" charset="0"/>
              <a:buChar char="•"/>
            </a:pPr>
            <a:r>
              <a:rPr lang="en-US" sz="2400" b="1" dirty="0" smtClean="0">
                <a:solidFill>
                  <a:schemeClr val="tx1"/>
                </a:solidFill>
              </a:rPr>
              <a:t>New or improved therapy</a:t>
            </a:r>
          </a:p>
          <a:p>
            <a:pPr lvl="1" algn="l">
              <a:buFont typeface="Arial" pitchFamily="34" charset="0"/>
              <a:buChar char="•"/>
            </a:pPr>
            <a:endParaRPr lang="en-US" sz="2400" b="1" dirty="0" smtClean="0">
              <a:solidFill>
                <a:schemeClr val="tx1"/>
              </a:solidFill>
            </a:endParaRPr>
          </a:p>
          <a:p>
            <a:pPr lvl="1" algn="l"/>
            <a:endParaRPr lang="en-US" sz="2400" b="1" dirty="0" smtClean="0">
              <a:solidFill>
                <a:schemeClr val="tx1"/>
              </a:solidFill>
            </a:endParaRPr>
          </a:p>
        </p:txBody>
      </p:sp>
      <p:sp>
        <p:nvSpPr>
          <p:cNvPr id="4" name="Line 4"/>
          <p:cNvSpPr>
            <a:spLocks noChangeShapeType="1"/>
          </p:cNvSpPr>
          <p:nvPr/>
        </p:nvSpPr>
        <p:spPr bwMode="auto">
          <a:xfrm>
            <a:off x="381007" y="2590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5196" y="278344"/>
            <a:ext cx="7853493" cy="914400"/>
          </a:xfrm>
        </p:spPr>
        <p:txBody>
          <a:bodyPr/>
          <a:lstStyle/>
          <a:p>
            <a:pPr algn="ctr"/>
            <a:r>
              <a:rPr lang="en-US" dirty="0" smtClean="0">
                <a:solidFill>
                  <a:schemeClr val="tx2"/>
                </a:solidFill>
              </a:rPr>
              <a:t>The Translational Research Cycle </a:t>
            </a:r>
            <a:r>
              <a:rPr lang="en-US" sz="2800" i="1" dirty="0" smtClean="0">
                <a:solidFill>
                  <a:srgbClr val="00B050"/>
                </a:solidFill>
              </a:rPr>
              <a:t/>
            </a:r>
            <a:br>
              <a:rPr lang="en-US" sz="2800" i="1" dirty="0" smtClean="0">
                <a:solidFill>
                  <a:srgbClr val="00B050"/>
                </a:solidFill>
              </a:rPr>
            </a:br>
            <a:r>
              <a:rPr lang="en-US" sz="2800" dirty="0" smtClean="0">
                <a:solidFill>
                  <a:schemeClr val="tx2"/>
                </a:solidFill>
              </a:rPr>
              <a:t>The </a:t>
            </a:r>
            <a:r>
              <a:rPr lang="en-US" sz="2800" dirty="0" err="1" smtClean="0">
                <a:solidFill>
                  <a:schemeClr val="tx2"/>
                </a:solidFill>
              </a:rPr>
              <a:t>Biobank</a:t>
            </a:r>
            <a:r>
              <a:rPr lang="en-US" sz="2800" dirty="0" smtClean="0">
                <a:solidFill>
                  <a:schemeClr val="tx2"/>
                </a:solidFill>
              </a:rPr>
              <a:t> is Essential to Provide Solutions</a:t>
            </a:r>
            <a:endParaRPr lang="en-US" dirty="0">
              <a:solidFill>
                <a:schemeClr val="tx2"/>
              </a:solidFill>
            </a:endParaRPr>
          </a:p>
        </p:txBody>
      </p:sp>
      <p:sp>
        <p:nvSpPr>
          <p:cNvPr id="3" name="Slide Number Placeholder 2"/>
          <p:cNvSpPr>
            <a:spLocks noGrp="1"/>
          </p:cNvSpPr>
          <p:nvPr>
            <p:ph type="sldNum" sz="quarter" idx="10"/>
          </p:nvPr>
        </p:nvSpPr>
        <p:spPr>
          <a:xfrm>
            <a:off x="5257800" y="6427795"/>
            <a:ext cx="3869108" cy="365125"/>
          </a:xfrm>
        </p:spPr>
        <p:txBody>
          <a:bodyPr/>
          <a:lstStyle/>
          <a:p>
            <a:r>
              <a:rPr lang="en-US" b="1" dirty="0" smtClean="0">
                <a:solidFill>
                  <a:srgbClr val="000000"/>
                </a:solidFill>
              </a:rPr>
              <a:t>Adapted from Dr. Bruce McManus, UBC</a:t>
            </a:r>
            <a:endParaRPr lang="en-US" b="1" dirty="0">
              <a:solidFill>
                <a:srgbClr val="000000"/>
              </a:solidFill>
            </a:endParaRPr>
          </a:p>
        </p:txBody>
      </p:sp>
      <p:sp>
        <p:nvSpPr>
          <p:cNvPr id="19" name="U-Turn Arrow 18"/>
          <p:cNvSpPr/>
          <p:nvPr/>
        </p:nvSpPr>
        <p:spPr>
          <a:xfrm flipV="1">
            <a:off x="5130292" y="5323927"/>
            <a:ext cx="1481328" cy="524256"/>
          </a:xfrm>
          <a:prstGeom prst="uturnArrow">
            <a:avLst>
              <a:gd name="adj1" fmla="val 25000"/>
              <a:gd name="adj2" fmla="val 25000"/>
              <a:gd name="adj3" fmla="val 25000"/>
              <a:gd name="adj4" fmla="val 43750"/>
              <a:gd name="adj5" fmla="val 100000"/>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20" name="Oval 19"/>
          <p:cNvSpPr>
            <a:spLocks noChangeAspect="1"/>
          </p:cNvSpPr>
          <p:nvPr/>
        </p:nvSpPr>
        <p:spPr>
          <a:xfrm>
            <a:off x="2753572" y="3047791"/>
            <a:ext cx="2376000" cy="2376000"/>
          </a:xfrm>
          <a:prstGeom prst="ellipse">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1407" tIns="45704" rIns="91407" bIns="45704" rtlCol="0" anchor="ctr"/>
          <a:lstStyle/>
          <a:p>
            <a:pPr algn="ctr">
              <a:defRPr/>
            </a:pPr>
            <a:r>
              <a:rPr lang="en-US" b="1" kern="0" dirty="0" smtClean="0">
                <a:solidFill>
                  <a:srgbClr val="000000"/>
                </a:solidFill>
                <a:latin typeface="Arial" pitchFamily="34" charset="0"/>
                <a:cs typeface="Arial" pitchFamily="34" charset="0"/>
              </a:rPr>
              <a:t>Translational Research Cycle</a:t>
            </a:r>
          </a:p>
        </p:txBody>
      </p:sp>
      <p:sp>
        <p:nvSpPr>
          <p:cNvPr id="21" name="Circular Arrow 20"/>
          <p:cNvSpPr>
            <a:spLocks noChangeAspect="1"/>
          </p:cNvSpPr>
          <p:nvPr/>
        </p:nvSpPr>
        <p:spPr>
          <a:xfrm rot="19268615">
            <a:off x="2000352" y="2326386"/>
            <a:ext cx="3882440" cy="3818812"/>
          </a:xfrm>
          <a:prstGeom prst="circularArrow">
            <a:avLst>
              <a:gd name="adj1" fmla="val 5310"/>
              <a:gd name="adj2" fmla="val 343918"/>
              <a:gd name="adj3" fmla="val 13911682"/>
              <a:gd name="adj4" fmla="val 14459205"/>
              <a:gd name="adj5" fmla="val 6195"/>
            </a:avLst>
          </a:prstGeom>
          <a:solidFill>
            <a:schemeClr val="tx2">
              <a:lumMod val="50000"/>
              <a:lumOff val="50000"/>
            </a:schemeClr>
          </a:solidFill>
          <a:ln w="9525" cap="flat" cmpd="sng" algn="ctr">
            <a:solidFill>
              <a:srgbClr val="7BA79D">
                <a:shade val="95000"/>
                <a:satMod val="105000"/>
              </a:srgbClr>
            </a:solidFill>
            <a:prstDash val="solid"/>
          </a:ln>
          <a:effectLst>
            <a:outerShdw blurRad="40000" dist="23000" dir="5400000" rotWithShape="0">
              <a:srgbClr val="000000">
                <a:alpha val="35000"/>
              </a:srgbClr>
            </a:outerShdw>
          </a:effectLst>
        </p:spPr>
      </p:sp>
      <p:sp>
        <p:nvSpPr>
          <p:cNvPr id="22" name="Rectangle 21"/>
          <p:cNvSpPr/>
          <p:nvPr/>
        </p:nvSpPr>
        <p:spPr>
          <a:xfrm>
            <a:off x="356566" y="289162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Investigative Models</a:t>
            </a:r>
            <a:r>
              <a:rPr lang="en-US" sz="900" b="1" kern="0" dirty="0" smtClean="0">
                <a:solidFill>
                  <a:srgbClr val="000000"/>
                </a:solidFill>
                <a:latin typeface="Arial" pitchFamily="34" charset="0"/>
                <a:cs typeface="Arial" pitchFamily="34" charset="0"/>
              </a:rPr>
              <a:t/>
            </a:r>
            <a:br>
              <a:rPr lang="en-US" sz="9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Patients as Partners</a:t>
            </a:r>
            <a:br>
              <a:rPr lang="en-US" sz="12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Models of Human Disease</a:t>
            </a:r>
            <a:endParaRPr lang="en-US" sz="900" b="1" kern="0" dirty="0" smtClean="0">
              <a:solidFill>
                <a:srgbClr val="000000"/>
              </a:solidFill>
              <a:latin typeface="Arial" pitchFamily="34" charset="0"/>
              <a:cs typeface="Arial" pitchFamily="34" charset="0"/>
            </a:endParaRPr>
          </a:p>
        </p:txBody>
      </p:sp>
      <p:sp>
        <p:nvSpPr>
          <p:cNvPr id="23" name="Rectangle 22"/>
          <p:cNvSpPr/>
          <p:nvPr/>
        </p:nvSpPr>
        <p:spPr>
          <a:xfrm>
            <a:off x="2800815" y="1885783"/>
            <a:ext cx="2249982" cy="792480"/>
          </a:xfrm>
          <a:prstGeom prst="rect">
            <a:avLst/>
          </a:prstGeom>
          <a:solidFill>
            <a:schemeClr val="accent5">
              <a:lumMod val="20000"/>
              <a:lumOff val="80000"/>
              <a:alpha val="69804"/>
            </a:scheme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err="1" smtClean="0">
                <a:solidFill>
                  <a:srgbClr val="000000"/>
                </a:solidFill>
                <a:latin typeface="Arial" pitchFamily="34" charset="0"/>
                <a:cs typeface="Arial" pitchFamily="34" charset="0"/>
              </a:rPr>
              <a:t>Biobank</a:t>
            </a:r>
            <a:r>
              <a:rPr lang="en-US" sz="1400" b="1" kern="0" dirty="0" smtClean="0">
                <a:solidFill>
                  <a:srgbClr val="000000"/>
                </a:solidFill>
                <a:latin typeface="Arial" pitchFamily="34" charset="0"/>
                <a:cs typeface="Arial" pitchFamily="34" charset="0"/>
              </a:rPr>
              <a:t/>
            </a:r>
            <a:br>
              <a:rPr lang="en-US" sz="1400" b="1" kern="0" dirty="0" smtClean="0">
                <a:solidFill>
                  <a:srgbClr val="000000"/>
                </a:solidFill>
                <a:latin typeface="Arial" pitchFamily="34" charset="0"/>
                <a:cs typeface="Arial" pitchFamily="34" charset="0"/>
              </a:rPr>
            </a:br>
            <a:r>
              <a:rPr lang="en-US" sz="1200" kern="0" dirty="0" smtClean="0">
                <a:solidFill>
                  <a:srgbClr val="000000"/>
                </a:solidFill>
                <a:latin typeface="Arial" pitchFamily="34" charset="0"/>
                <a:cs typeface="Arial" pitchFamily="34" charset="0"/>
              </a:rPr>
              <a:t>Tissues, Cells, Fluids, &amp; Products and Dry Data</a:t>
            </a:r>
            <a:endParaRPr lang="en-US" sz="900" kern="0" dirty="0" smtClean="0">
              <a:solidFill>
                <a:srgbClr val="000000"/>
              </a:solidFill>
              <a:latin typeface="Arial" pitchFamily="34" charset="0"/>
              <a:cs typeface="Arial" pitchFamily="34" charset="0"/>
            </a:endParaRPr>
          </a:p>
        </p:txBody>
      </p:sp>
      <p:sp>
        <p:nvSpPr>
          <p:cNvPr id="24" name="Rectangle 23"/>
          <p:cNvSpPr/>
          <p:nvPr/>
        </p:nvSpPr>
        <p:spPr>
          <a:xfrm>
            <a:off x="5276038" y="3172039"/>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err="1" smtClean="0">
                <a:solidFill>
                  <a:srgbClr val="000000"/>
                </a:solidFill>
                <a:latin typeface="Arial" pitchFamily="34" charset="0"/>
                <a:cs typeface="Arial" pitchFamily="34" charset="0"/>
              </a:rPr>
              <a:t>Pathophysiological</a:t>
            </a:r>
            <a:r>
              <a:rPr lang="en-US" sz="1400" b="1" kern="0" dirty="0" smtClean="0">
                <a:solidFill>
                  <a:srgbClr val="000000"/>
                </a:solidFill>
                <a:latin typeface="Arial" pitchFamily="34" charset="0"/>
                <a:cs typeface="Arial" pitchFamily="34" charset="0"/>
              </a:rPr>
              <a:t> and </a:t>
            </a:r>
            <a:r>
              <a:rPr lang="en-US" sz="1400" b="1" kern="0" dirty="0" err="1" smtClean="0">
                <a:solidFill>
                  <a:srgbClr val="000000"/>
                </a:solidFill>
                <a:latin typeface="Arial" pitchFamily="34" charset="0"/>
                <a:cs typeface="Arial" pitchFamily="34" charset="0"/>
              </a:rPr>
              <a:t>Sociobiological</a:t>
            </a:r>
            <a:r>
              <a:rPr lang="en-US" sz="1400" b="1" kern="0" dirty="0" smtClean="0">
                <a:solidFill>
                  <a:srgbClr val="000000"/>
                </a:solidFill>
                <a:latin typeface="Arial" pitchFamily="34" charset="0"/>
                <a:cs typeface="Arial" pitchFamily="34" charset="0"/>
              </a:rPr>
              <a:t> Processes</a:t>
            </a:r>
            <a:endParaRPr lang="en-US" sz="900" kern="0" dirty="0" smtClean="0">
              <a:solidFill>
                <a:srgbClr val="000000"/>
              </a:solidFill>
              <a:latin typeface="Arial" pitchFamily="34" charset="0"/>
              <a:cs typeface="Arial" pitchFamily="34" charset="0"/>
            </a:endParaRPr>
          </a:p>
        </p:txBody>
      </p:sp>
      <p:sp>
        <p:nvSpPr>
          <p:cNvPr id="25" name="Rectangle 24"/>
          <p:cNvSpPr/>
          <p:nvPr/>
        </p:nvSpPr>
        <p:spPr>
          <a:xfrm>
            <a:off x="5276038" y="453754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Identification of Novel Markers and Targets</a:t>
            </a:r>
            <a:endParaRPr lang="en-US" sz="900" kern="0" dirty="0" smtClean="0">
              <a:solidFill>
                <a:srgbClr val="000000"/>
              </a:solidFill>
              <a:latin typeface="Arial" pitchFamily="34" charset="0"/>
              <a:cs typeface="Arial" pitchFamily="34" charset="0"/>
            </a:endParaRPr>
          </a:p>
        </p:txBody>
      </p:sp>
      <p:sp>
        <p:nvSpPr>
          <p:cNvPr id="26" name="Rectangle 25"/>
          <p:cNvSpPr/>
          <p:nvPr/>
        </p:nvSpPr>
        <p:spPr>
          <a:xfrm>
            <a:off x="2690453" y="5562600"/>
            <a:ext cx="2249982" cy="129540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Biomarker or Target Validation</a:t>
            </a:r>
            <a:r>
              <a:rPr lang="en-US" sz="1400" b="1" kern="0" dirty="0" smtClean="0">
                <a:solidFill>
                  <a:prstClr val="black">
                    <a:lumMod val="65000"/>
                    <a:lumOff val="35000"/>
                  </a:prstClr>
                </a:solidFill>
                <a:latin typeface="Arial" pitchFamily="34" charset="0"/>
                <a:cs typeface="Arial" pitchFamily="34" charset="0"/>
              </a:rPr>
              <a:t/>
            </a:r>
            <a:br>
              <a:rPr lang="en-US" sz="1400" b="1" kern="0" dirty="0" smtClean="0">
                <a:solidFill>
                  <a:prstClr val="black">
                    <a:lumMod val="65000"/>
                    <a:lumOff val="35000"/>
                  </a:prstClr>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Multi-population Assessment</a:t>
            </a:r>
            <a:r>
              <a:rPr lang="en-US" sz="1400" b="1" kern="0" dirty="0" smtClean="0">
                <a:solidFill>
                  <a:srgbClr val="000000"/>
                </a:solidFill>
                <a:latin typeface="Arial" pitchFamily="34" charset="0"/>
                <a:cs typeface="Arial" pitchFamily="34" charset="0"/>
              </a:rPr>
              <a:t>, </a:t>
            </a:r>
            <a:r>
              <a:rPr lang="en-US" sz="1200" b="1" kern="0" dirty="0" smtClean="0">
                <a:solidFill>
                  <a:srgbClr val="000000"/>
                </a:solidFill>
                <a:latin typeface="Arial" pitchFamily="34" charset="0"/>
                <a:cs typeface="Arial" pitchFamily="34" charset="0"/>
              </a:rPr>
              <a:t>High-throughput Screening</a:t>
            </a:r>
            <a:br>
              <a:rPr lang="en-US" sz="12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Clinical Trials</a:t>
            </a:r>
            <a:endParaRPr lang="en-US" sz="900" b="1" kern="0" dirty="0" smtClean="0">
              <a:solidFill>
                <a:srgbClr val="000000"/>
              </a:solidFill>
              <a:latin typeface="Arial" pitchFamily="34" charset="0"/>
              <a:cs typeface="Arial" pitchFamily="34" charset="0"/>
            </a:endParaRPr>
          </a:p>
        </p:txBody>
      </p:sp>
      <p:sp>
        <p:nvSpPr>
          <p:cNvPr id="27" name="Rectangle 26"/>
          <p:cNvSpPr/>
          <p:nvPr/>
        </p:nvSpPr>
        <p:spPr>
          <a:xfrm>
            <a:off x="356566" y="4598503"/>
            <a:ext cx="2249982" cy="79248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Technology Transfer</a:t>
            </a:r>
            <a:endParaRPr lang="en-US" sz="900" kern="0" dirty="0" smtClean="0">
              <a:solidFill>
                <a:srgbClr val="000000"/>
              </a:solidFill>
              <a:latin typeface="Arial" pitchFamily="34" charset="0"/>
              <a:cs typeface="Arial" pitchFamily="34" charset="0"/>
            </a:endParaRPr>
          </a:p>
        </p:txBody>
      </p:sp>
      <p:sp>
        <p:nvSpPr>
          <p:cNvPr id="28" name="U-Turn Arrow 27"/>
          <p:cNvSpPr/>
          <p:nvPr/>
        </p:nvSpPr>
        <p:spPr>
          <a:xfrm rot="16200000" flipV="1">
            <a:off x="6892037" y="3988903"/>
            <a:ext cx="1792224" cy="524256"/>
          </a:xfrm>
          <a:prstGeom prst="uturnArrow">
            <a:avLst>
              <a:gd name="adj1" fmla="val 25000"/>
              <a:gd name="adj2" fmla="val 25000"/>
              <a:gd name="adj3" fmla="val 25000"/>
              <a:gd name="adj4" fmla="val 43750"/>
              <a:gd name="adj5" fmla="val 100000"/>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29" name="Bent Arrow 28"/>
          <p:cNvSpPr/>
          <p:nvPr/>
        </p:nvSpPr>
        <p:spPr>
          <a:xfrm rot="16200000" flipH="1">
            <a:off x="5155839" y="2399006"/>
            <a:ext cx="509221" cy="695476"/>
          </a:xfrm>
          <a:prstGeom prst="bentArrow">
            <a:avLst/>
          </a:prstGeom>
          <a:solidFill>
            <a:schemeClr val="tx2"/>
          </a:solidFill>
          <a:ln w="25400" cap="flat" cmpd="sng" algn="ctr">
            <a:noFill/>
            <a:prstDash val="solid"/>
          </a:ln>
          <a:effectLst/>
        </p:spPr>
        <p:txBody>
          <a:bodyPr lIns="91407" tIns="45704" rIns="91407" bIns="45704" rtlCol="0" anchor="ctr"/>
          <a:lstStyle/>
          <a:p>
            <a:pPr algn="ctr">
              <a:defRPr/>
            </a:pPr>
            <a:endParaRPr lang="en-US" kern="0" smtClean="0">
              <a:solidFill>
                <a:srgbClr val="DD8047"/>
              </a:solidFill>
            </a:endParaRPr>
          </a:p>
        </p:txBody>
      </p:sp>
      <p:sp>
        <p:nvSpPr>
          <p:cNvPr id="30" name="Rectangle 29"/>
          <p:cNvSpPr/>
          <p:nvPr/>
        </p:nvSpPr>
        <p:spPr>
          <a:xfrm>
            <a:off x="5745430" y="1896050"/>
            <a:ext cx="3182670" cy="1116000"/>
          </a:xfrm>
          <a:prstGeom prst="rect">
            <a:avLst/>
          </a:prstGeom>
          <a:solidFill>
            <a:srgbClr val="FFFFFF">
              <a:alpha val="69804"/>
            </a:srgbClr>
          </a:solidFill>
          <a:ln w="9525" cap="flat" cmpd="sng" algn="ctr">
            <a:solidFill>
              <a:srgbClr val="EBDDC3">
                <a:lumMod val="10000"/>
              </a:srgbClr>
            </a:solidFill>
            <a:prstDash val="solid"/>
          </a:ln>
          <a:effectLst/>
        </p:spPr>
        <p:txBody>
          <a:bodyPr lIns="91407" tIns="45704" rIns="91407" bIns="45704" rtlCol="0" anchor="ctr"/>
          <a:lstStyle/>
          <a:p>
            <a:pPr algn="ctr">
              <a:defRPr/>
            </a:pPr>
            <a:r>
              <a:rPr lang="en-US" sz="1400" b="1" kern="0" dirty="0" smtClean="0">
                <a:solidFill>
                  <a:srgbClr val="000000"/>
                </a:solidFill>
                <a:latin typeface="Arial" pitchFamily="34" charset="0"/>
                <a:cs typeface="Arial" pitchFamily="34" charset="0"/>
              </a:rPr>
              <a:t>Tools</a:t>
            </a:r>
            <a:br>
              <a:rPr lang="en-US" sz="1400" b="1" kern="0" dirty="0" smtClean="0">
                <a:solidFill>
                  <a:srgbClr val="000000"/>
                </a:solidFill>
                <a:latin typeface="Arial" pitchFamily="34" charset="0"/>
                <a:cs typeface="Arial" pitchFamily="34" charset="0"/>
              </a:rPr>
            </a:br>
            <a:r>
              <a:rPr lang="en-US" sz="1200" b="1" kern="0" dirty="0" smtClean="0">
                <a:solidFill>
                  <a:srgbClr val="000000"/>
                </a:solidFill>
                <a:latin typeface="Arial" pitchFamily="34" charset="0"/>
                <a:cs typeface="Arial" pitchFamily="34" charset="0"/>
              </a:rPr>
              <a:t>Genetics, Genomics, Proteomics, Imaging, Physiology, Biophysics, Biochemistry, Nanotechnology, Informatics, Sociology, Epidemiology, Statistics </a:t>
            </a:r>
          </a:p>
        </p:txBody>
      </p:sp>
      <p:sp>
        <p:nvSpPr>
          <p:cNvPr id="31" name="Rectangle 30"/>
          <p:cNvSpPr/>
          <p:nvPr/>
        </p:nvSpPr>
        <p:spPr>
          <a:xfrm>
            <a:off x="356566" y="3873500"/>
            <a:ext cx="1926894" cy="540000"/>
          </a:xfrm>
          <a:prstGeom prst="rect">
            <a:avLst/>
          </a:prstGeom>
          <a:solidFill>
            <a:schemeClr val="accent4">
              <a:lumMod val="20000"/>
              <a:lumOff val="80000"/>
              <a:alpha val="69804"/>
            </a:schemeClr>
          </a:solidFill>
          <a:ln w="9525" cap="flat" cmpd="sng" algn="ctr">
            <a:solidFill>
              <a:schemeClr val="accent1"/>
            </a:solidFill>
            <a:prstDash val="sysDot"/>
          </a:ln>
          <a:effectLst/>
        </p:spPr>
        <p:txBody>
          <a:bodyPr lIns="91407" tIns="45704" rIns="91407" bIns="45704" rtlCol="0" anchor="ctr"/>
          <a:lstStyle/>
          <a:p>
            <a:pPr algn="ctr">
              <a:defRPr/>
            </a:pPr>
            <a:r>
              <a:rPr lang="en-US" sz="1600" b="1" kern="0" dirty="0" smtClean="0">
                <a:solidFill>
                  <a:srgbClr val="000000"/>
                </a:solidFill>
                <a:latin typeface="Arial" pitchFamily="34" charset="0"/>
                <a:cs typeface="Arial" pitchFamily="34" charset="0"/>
              </a:rPr>
              <a:t>Research Questions</a:t>
            </a:r>
            <a:endParaRPr lang="en-US" sz="1000" kern="0" dirty="0" smtClean="0">
              <a:solidFill>
                <a:srgbClr val="000000"/>
              </a:solidFill>
              <a:latin typeface="Arial" pitchFamily="34" charset="0"/>
              <a:cs typeface="Arial" pitchFamily="34"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dissolve">
                                      <p:cBhvr>
                                        <p:cTn id="13" dur="500"/>
                                        <p:tgtEl>
                                          <p:spTgt spid="21"/>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dissolve">
                                      <p:cBhvr>
                                        <p:cTn id="16" dur="5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5"/>
            <a:ext cx="8763000" cy="6263221"/>
          </a:xfrm>
          <a:prstGeom prst="rect">
            <a:avLst/>
          </a:prstGeom>
          <a:noFill/>
        </p:spPr>
        <p:txBody>
          <a:bodyPr wrap="square" lIns="91407" tIns="45704" rIns="91407" bIns="45704" rtlCol="0">
            <a:spAutoFit/>
          </a:bodyPr>
          <a:lstStyle/>
          <a:p>
            <a:pPr algn="ctr"/>
            <a:r>
              <a:rPr lang="en-US" sz="3600" b="1" dirty="0" smtClean="0">
                <a:solidFill>
                  <a:prstClr val="black"/>
                </a:solidFill>
              </a:rPr>
              <a:t>Informed Consent and Ethical Considerations</a:t>
            </a:r>
          </a:p>
          <a:p>
            <a:pPr algn="ctr"/>
            <a:endParaRPr lang="en-US" sz="32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The capacity to perform large-scale sequencing on the human genome presents unique challenges regarding the provision of informed consent, particularly in deciding on the level of detail that needs to be shared.</a:t>
            </a:r>
          </a:p>
          <a:p>
            <a:pPr marL="342900" indent="-342900">
              <a:buClr>
                <a:schemeClr val="accent5"/>
              </a:buClr>
              <a:buFont typeface="Wingdings" panose="05000000000000000000" pitchFamily="2" charset="2"/>
              <a:buChar char="§"/>
            </a:pPr>
            <a:endParaRPr lang="en-US" sz="24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No specific guidance exists, and each institution offering such testing is deriving its own policies.</a:t>
            </a:r>
          </a:p>
          <a:p>
            <a:pPr marL="342900" indent="-342900">
              <a:buClr>
                <a:schemeClr val="accent5"/>
              </a:buClr>
              <a:buFont typeface="Wingdings" panose="05000000000000000000" pitchFamily="2" charset="2"/>
              <a:buChar char="§"/>
            </a:pPr>
            <a:endParaRPr lang="en-US" sz="2400" b="1" dirty="0" smtClean="0">
              <a:solidFill>
                <a:prstClr val="black"/>
              </a:solidFill>
            </a:endParaRPr>
          </a:p>
          <a:p>
            <a:pPr marL="342900" indent="-342900">
              <a:buClr>
                <a:schemeClr val="accent5"/>
              </a:buClr>
              <a:buFont typeface="Wingdings" panose="05000000000000000000" pitchFamily="2" charset="2"/>
              <a:buChar char="§"/>
            </a:pPr>
            <a:r>
              <a:rPr lang="en-US" sz="2400" b="1" dirty="0" smtClean="0">
                <a:solidFill>
                  <a:prstClr val="black"/>
                </a:solidFill>
              </a:rPr>
              <a:t>With genome testing by NGS, the perceived and real potential risks are magnified compared with genetic tests that target only one gene at a time.</a:t>
            </a:r>
          </a:p>
          <a:p>
            <a:pPr>
              <a:buFont typeface="Arial" pitchFamily="34" charset="0"/>
              <a:buChar char="•"/>
            </a:pPr>
            <a:endParaRPr lang="en-US" sz="3600" b="1" dirty="0" smtClean="0">
              <a:solidFill>
                <a:prstClr val="black"/>
              </a:solidFill>
            </a:endParaRPr>
          </a:p>
          <a:p>
            <a:endParaRPr lang="en-US" b="1" dirty="0" smtClean="0">
              <a:solidFill>
                <a:prstClr val="black"/>
              </a:solidFill>
            </a:endParaRPr>
          </a:p>
        </p:txBody>
      </p:sp>
      <p:sp>
        <p:nvSpPr>
          <p:cNvPr id="3" name="Line 4"/>
          <p:cNvSpPr>
            <a:spLocks noChangeShapeType="1"/>
          </p:cNvSpPr>
          <p:nvPr/>
        </p:nvSpPr>
        <p:spPr bwMode="auto">
          <a:xfrm>
            <a:off x="457207" y="12954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6463276"/>
          </a:xfrm>
          <a:prstGeom prst="rect">
            <a:avLst/>
          </a:prstGeom>
          <a:noFill/>
        </p:spPr>
        <p:txBody>
          <a:bodyPr wrap="square" lIns="91407" tIns="45704" rIns="91407" bIns="45704" rtlCol="0">
            <a:spAutoFit/>
          </a:bodyPr>
          <a:lstStyle/>
          <a:p>
            <a:pPr algn="ctr"/>
            <a:r>
              <a:rPr lang="en-US" sz="2800" b="1" dirty="0" smtClean="0">
                <a:solidFill>
                  <a:prstClr val="black"/>
                </a:solidFill>
              </a:rPr>
              <a:t>The Research Paper That Broke the </a:t>
            </a:r>
          </a:p>
          <a:p>
            <a:pPr algn="ctr"/>
            <a:r>
              <a:rPr lang="en-US" sz="2800" b="1" dirty="0">
                <a:solidFill>
                  <a:prstClr val="black"/>
                </a:solidFill>
              </a:rPr>
              <a:t>A</a:t>
            </a:r>
            <a:r>
              <a:rPr lang="en-US" sz="2800" b="1" dirty="0" smtClean="0">
                <a:solidFill>
                  <a:prstClr val="black"/>
                </a:solidFill>
              </a:rPr>
              <a:t>nonymized Sample’s Back</a:t>
            </a:r>
          </a:p>
          <a:p>
            <a:endParaRPr lang="en-US" b="1" dirty="0" smtClean="0">
              <a:solidFill>
                <a:prstClr val="black"/>
              </a:solidFill>
            </a:endParaRPr>
          </a:p>
          <a:p>
            <a:pPr>
              <a:buClr>
                <a:schemeClr val="accent5">
                  <a:lumMod val="60000"/>
                  <a:lumOff val="40000"/>
                </a:schemeClr>
              </a:buClr>
            </a:pPr>
            <a:endParaRPr lang="en-US" sz="2800"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i="1" dirty="0" err="1" smtClean="0">
                <a:solidFill>
                  <a:prstClr val="black"/>
                </a:solidFill>
              </a:rPr>
              <a:t>Gymrek</a:t>
            </a:r>
            <a:r>
              <a:rPr lang="en-US" sz="2800" b="1" i="1" dirty="0" smtClean="0">
                <a:solidFill>
                  <a:prstClr val="black"/>
                </a:solidFill>
              </a:rPr>
              <a:t> M, McGuire AL, Golan D, </a:t>
            </a:r>
            <a:r>
              <a:rPr lang="en-US" sz="2800" b="1" i="1" dirty="0" err="1" smtClean="0">
                <a:solidFill>
                  <a:prstClr val="black"/>
                </a:solidFill>
              </a:rPr>
              <a:t>Halperin</a:t>
            </a:r>
            <a:r>
              <a:rPr lang="en-US" sz="2800" b="1" i="1" dirty="0" smtClean="0">
                <a:solidFill>
                  <a:prstClr val="black"/>
                </a:solidFill>
              </a:rPr>
              <a:t> E, </a:t>
            </a:r>
            <a:r>
              <a:rPr lang="en-US" sz="2800" b="1" i="1" dirty="0" err="1" smtClean="0">
                <a:solidFill>
                  <a:prstClr val="black"/>
                </a:solidFill>
              </a:rPr>
              <a:t>Erlich</a:t>
            </a:r>
            <a:r>
              <a:rPr lang="en-US" sz="2800" b="1" i="1" dirty="0" smtClean="0">
                <a:solidFill>
                  <a:prstClr val="black"/>
                </a:solidFill>
              </a:rPr>
              <a:t> Y: Identifying personal genomes by surname inference. Science 2013, 339:321</a:t>
            </a: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Research using anonymous or anonymized samples in which a significant portion of the genome is sequenced may result in the specimen being considered identifiable and thus worthy of appropriate protections under human subjects research regulations.</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245949" y="1905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663851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438400"/>
          </a:xfrm>
        </p:spPr>
        <p:txBody>
          <a:bodyPr>
            <a:normAutofit/>
          </a:bodyPr>
          <a:lstStyle/>
          <a:p>
            <a:r>
              <a:rPr lang="en-US" b="1" dirty="0" smtClean="0">
                <a:solidFill>
                  <a:schemeClr val="tx1"/>
                </a:solidFill>
              </a:rPr>
              <a:t>Presidential Commission</a:t>
            </a:r>
          </a:p>
          <a:p>
            <a:r>
              <a:rPr lang="en-US" b="1" i="1" dirty="0" smtClean="0">
                <a:solidFill>
                  <a:schemeClr val="tx1"/>
                </a:solidFill>
              </a:rPr>
              <a:t>for the </a:t>
            </a:r>
            <a:r>
              <a:rPr lang="en-US" b="1" dirty="0" smtClean="0">
                <a:solidFill>
                  <a:schemeClr val="tx1"/>
                </a:solidFill>
              </a:rPr>
              <a:t>Study of Bioethical Issues</a:t>
            </a:r>
          </a:p>
          <a:p>
            <a:r>
              <a:rPr lang="en-US" sz="2200" b="1" dirty="0" smtClean="0">
                <a:solidFill>
                  <a:schemeClr val="tx1"/>
                </a:solidFill>
              </a:rPr>
              <a:t>Washington, DC</a:t>
            </a:r>
          </a:p>
          <a:p>
            <a:r>
              <a:rPr lang="en-US" sz="2200" b="1" dirty="0" smtClean="0">
                <a:solidFill>
                  <a:schemeClr val="tx1"/>
                </a:solidFill>
              </a:rPr>
              <a:t>October 2012</a:t>
            </a:r>
          </a:p>
          <a:p>
            <a:r>
              <a:rPr lang="en-US" sz="2200" b="1" dirty="0" smtClean="0">
                <a:solidFill>
                  <a:schemeClr val="tx1"/>
                </a:solidFill>
              </a:rPr>
              <a:t>http://www.bioethics.gov</a:t>
            </a:r>
            <a:endParaRPr lang="en-US" sz="2200" b="1" dirty="0">
              <a:solidFill>
                <a:schemeClr val="tx1"/>
              </a:solidFill>
            </a:endParaRPr>
          </a:p>
        </p:txBody>
      </p:sp>
      <p:pic>
        <p:nvPicPr>
          <p:cNvPr id="1026" name="Picture 2" descr="http://www.bioethics.gov/images/feature-photos/privacy-cover.png"/>
          <p:cNvPicPr>
            <a:picLocks noChangeAspect="1" noChangeArrowheads="1"/>
          </p:cNvPicPr>
          <p:nvPr/>
        </p:nvPicPr>
        <p:blipFill>
          <a:blip r:embed="rId2" cstate="print"/>
          <a:srcRect/>
          <a:stretch>
            <a:fillRect/>
          </a:stretch>
        </p:blipFill>
        <p:spPr bwMode="auto">
          <a:xfrm>
            <a:off x="2514600" y="533401"/>
            <a:ext cx="38100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5"/>
            <a:ext cx="8101012" cy="3231622"/>
          </a:xfrm>
          <a:prstGeom prst="rect">
            <a:avLst/>
          </a:prstGeom>
          <a:noFill/>
        </p:spPr>
        <p:txBody>
          <a:bodyPr wrap="square" lIns="91407" tIns="45704" rIns="91407" bIns="45704" rtlCol="0">
            <a:spAutoFit/>
          </a:bodyPr>
          <a:lstStyle/>
          <a:p>
            <a:pPr algn="ctr"/>
            <a:r>
              <a:rPr lang="en-US" sz="3200" b="1" dirty="0" smtClean="0">
                <a:solidFill>
                  <a:prstClr val="black"/>
                </a:solidFill>
              </a:rPr>
              <a:t>The Question</a:t>
            </a:r>
          </a:p>
          <a:p>
            <a:endParaRPr lang="en-US" b="1" dirty="0" smtClean="0">
              <a:solidFill>
                <a:prstClr val="black"/>
              </a:solidFill>
            </a:endParaRPr>
          </a:p>
          <a:p>
            <a:r>
              <a:rPr lang="en-US" sz="2800" b="1" dirty="0" smtClean="0">
                <a:solidFill>
                  <a:prstClr val="black"/>
                </a:solidFill>
              </a:rPr>
              <a:t>Does the ability to inexpensively and rapidly sequence the genome of an individual from a single cell of a </a:t>
            </a:r>
            <a:r>
              <a:rPr lang="en-US" sz="2800" b="1" dirty="0" err="1" smtClean="0">
                <a:solidFill>
                  <a:prstClr val="black"/>
                </a:solidFill>
              </a:rPr>
              <a:t>biospecimen</a:t>
            </a:r>
            <a:r>
              <a:rPr lang="en-US" sz="2800" b="1" dirty="0" smtClean="0">
                <a:solidFill>
                  <a:prstClr val="black"/>
                </a:solidFill>
              </a:rPr>
              <a:t> nullify the concept of an anonymous or anonymized sample?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6" name="TextBox 5"/>
          <p:cNvSpPr txBox="1"/>
          <p:nvPr/>
        </p:nvSpPr>
        <p:spPr>
          <a:xfrm>
            <a:off x="685800" y="4069827"/>
            <a:ext cx="7696200" cy="523220"/>
          </a:xfrm>
          <a:prstGeom prst="rect">
            <a:avLst/>
          </a:prstGeom>
          <a:noFill/>
        </p:spPr>
        <p:txBody>
          <a:bodyPr wrap="square" rtlCol="0">
            <a:spAutoFit/>
          </a:bodyPr>
          <a:lstStyle/>
          <a:p>
            <a:r>
              <a:rPr lang="en-US" sz="2800" b="1" i="1" dirty="0" smtClean="0">
                <a:solidFill>
                  <a:srgbClr val="FF0000"/>
                </a:solidFill>
              </a:rPr>
              <a:t>Is the anonymized sample an endangered species?</a:t>
            </a:r>
            <a:endParaRPr lang="en-US" sz="2800" b="1" i="1" dirty="0">
              <a:solidFill>
                <a:srgbClr val="FF0000"/>
              </a:solidFill>
            </a:endParaRPr>
          </a:p>
        </p:txBody>
      </p:sp>
    </p:spTree>
    <p:extLst>
      <p:ext uri="{BB962C8B-B14F-4D97-AF65-F5344CB8AC3E}">
        <p14:creationId xmlns:p14="http://schemas.microsoft.com/office/powerpoint/2010/main" val="99812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609600"/>
            <a:ext cx="8610600" cy="6924940"/>
          </a:xfrm>
          <a:prstGeom prst="rect">
            <a:avLst/>
          </a:prstGeom>
          <a:noFill/>
        </p:spPr>
        <p:txBody>
          <a:bodyPr wrap="square" lIns="91407" tIns="45704" rIns="91407" bIns="45704" rtlCol="0">
            <a:spAutoFit/>
          </a:bodyPr>
          <a:lstStyle/>
          <a:p>
            <a:pPr algn="ctr"/>
            <a:r>
              <a:rPr lang="en-US" sz="3200" b="1" dirty="0" smtClean="0">
                <a:solidFill>
                  <a:prstClr val="black"/>
                </a:solidFill>
              </a:rPr>
              <a:t>Notice of Proposed Rule Making</a:t>
            </a:r>
          </a:p>
          <a:p>
            <a:pPr algn="ctr"/>
            <a:r>
              <a:rPr lang="en-US" sz="3200" b="1" dirty="0" smtClean="0">
                <a:solidFill>
                  <a:prstClr val="black"/>
                </a:solidFill>
              </a:rPr>
              <a:t>Common Rule</a:t>
            </a:r>
          </a:p>
          <a:p>
            <a:pPr algn="ctr"/>
            <a:endParaRPr lang="en-US" sz="3200" b="1" dirty="0">
              <a:solidFill>
                <a:prstClr val="black"/>
              </a:solidFill>
            </a:endParaRPr>
          </a:p>
          <a:p>
            <a:pPr algn="ctr"/>
            <a:r>
              <a:rPr lang="en-US" sz="3200" b="1" dirty="0" smtClean="0">
                <a:solidFill>
                  <a:prstClr val="black"/>
                </a:solidFill>
              </a:rPr>
              <a:t>Comments due December 7, 2015</a:t>
            </a:r>
          </a:p>
          <a:p>
            <a:pPr algn="ctr"/>
            <a:endParaRPr lang="en-US" sz="3200" b="1" dirty="0">
              <a:solidFill>
                <a:prstClr val="black"/>
              </a:solidFill>
            </a:endParaRPr>
          </a:p>
          <a:p>
            <a:pPr marL="457200" indent="-457200">
              <a:buClr>
                <a:schemeClr val="accent5"/>
              </a:buClr>
              <a:buFont typeface="Wingdings" panose="05000000000000000000" pitchFamily="2" charset="2"/>
              <a:buChar char="§"/>
            </a:pPr>
            <a:r>
              <a:rPr lang="en-US" sz="3200" b="1" dirty="0" smtClean="0">
                <a:solidFill>
                  <a:prstClr val="black"/>
                </a:solidFill>
              </a:rPr>
              <a:t>Emphasis on AUTONOMY</a:t>
            </a:r>
          </a:p>
          <a:p>
            <a:pPr marL="914235" lvl="1" indent="-457200">
              <a:buClr>
                <a:schemeClr val="accent5"/>
              </a:buClr>
              <a:buFont typeface="Wingdings" panose="05000000000000000000" pitchFamily="2" charset="2"/>
              <a:buChar char="§"/>
            </a:pPr>
            <a:r>
              <a:rPr lang="en-US" sz="3200" b="1" dirty="0" smtClean="0">
                <a:solidFill>
                  <a:srgbClr val="FF0000"/>
                </a:solidFill>
              </a:rPr>
              <a:t>Non-identified </a:t>
            </a:r>
            <a:r>
              <a:rPr lang="en-US" sz="3200" b="1" dirty="0" err="1" smtClean="0">
                <a:solidFill>
                  <a:srgbClr val="FF0000"/>
                </a:solidFill>
              </a:rPr>
              <a:t>biospecimens</a:t>
            </a:r>
            <a:r>
              <a:rPr lang="en-US" sz="3200" b="1" dirty="0" smtClean="0">
                <a:solidFill>
                  <a:srgbClr val="FF0000"/>
                </a:solidFill>
              </a:rPr>
              <a:t> are human subjects:  informed consent required</a:t>
            </a:r>
          </a:p>
          <a:p>
            <a:pPr marL="457200" indent="-457200">
              <a:buClr>
                <a:schemeClr val="accent5"/>
              </a:buClr>
              <a:buFont typeface="Wingdings" panose="05000000000000000000" pitchFamily="2" charset="2"/>
              <a:buChar char="§"/>
            </a:pPr>
            <a:r>
              <a:rPr lang="en-US" sz="3200" b="1" dirty="0" smtClean="0">
                <a:solidFill>
                  <a:prstClr val="black"/>
                </a:solidFill>
              </a:rPr>
              <a:t>Broad consent templates</a:t>
            </a:r>
          </a:p>
          <a:p>
            <a:pPr marL="457200" indent="-457200">
              <a:buClr>
                <a:schemeClr val="accent5"/>
              </a:buClr>
              <a:buFont typeface="Wingdings" panose="05000000000000000000" pitchFamily="2" charset="2"/>
              <a:buChar char="§"/>
            </a:pPr>
            <a:r>
              <a:rPr lang="en-US" sz="3200" b="1" dirty="0" smtClean="0">
                <a:solidFill>
                  <a:prstClr val="black"/>
                </a:solidFill>
              </a:rPr>
              <a:t>Less concern about minimal risk</a:t>
            </a:r>
          </a:p>
          <a:p>
            <a:pPr marL="457200" indent="-457200">
              <a:buClr>
                <a:schemeClr val="accent5"/>
              </a:buClr>
              <a:buFont typeface="Wingdings" panose="05000000000000000000" pitchFamily="2" charset="2"/>
              <a:buChar char="§"/>
            </a:pPr>
            <a:r>
              <a:rPr lang="en-US" sz="3200" b="1" dirty="0" smtClean="0">
                <a:solidFill>
                  <a:prstClr val="black"/>
                </a:solidFill>
              </a:rPr>
              <a:t>Reduce administrative burden on </a:t>
            </a:r>
            <a:r>
              <a:rPr lang="en-US" sz="3200" b="1" u="sng" dirty="0" smtClean="0">
                <a:solidFill>
                  <a:prstClr val="black"/>
                </a:solidFill>
              </a:rPr>
              <a:t>individual researchers</a:t>
            </a:r>
            <a:endParaRPr lang="en-US" sz="3200" b="1" dirty="0" smtClean="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203200" y="17526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5" name="Line 8"/>
          <p:cNvSpPr>
            <a:spLocks noChangeShapeType="1"/>
          </p:cNvSpPr>
          <p:nvPr/>
        </p:nvSpPr>
        <p:spPr bwMode="auto">
          <a:xfrm>
            <a:off x="203200" y="27432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346155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Activities Excluded from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Activities deemed “not research”</a:t>
            </a:r>
          </a:p>
          <a:p>
            <a:pPr marL="1199821" lvl="2" indent="-285750">
              <a:buClr>
                <a:schemeClr val="accent5"/>
              </a:buClr>
              <a:buFont typeface="Wingdings" panose="05000000000000000000" pitchFamily="2" charset="2"/>
              <a:buChar char="§"/>
            </a:pPr>
            <a:r>
              <a:rPr lang="en-US" sz="2800" b="1" dirty="0" smtClean="0">
                <a:solidFill>
                  <a:srgbClr val="FF0000"/>
                </a:solidFill>
              </a:rPr>
              <a:t>Program improvement (data collection)</a:t>
            </a:r>
          </a:p>
          <a:p>
            <a:pPr marL="1199821" lvl="2" indent="-285750">
              <a:buClr>
                <a:schemeClr val="accent5"/>
              </a:buClr>
              <a:buFont typeface="Wingdings" panose="05000000000000000000" pitchFamily="2" charset="2"/>
              <a:buChar char="§"/>
            </a:pPr>
            <a:r>
              <a:rPr lang="en-US" sz="2800" b="1" dirty="0" smtClean="0"/>
              <a:t>Oral history, journalism, biography, historical scholarship</a:t>
            </a:r>
          </a:p>
          <a:p>
            <a:pPr marL="1199821" lvl="2" indent="-285750">
              <a:buClr>
                <a:schemeClr val="accent5"/>
              </a:buClr>
              <a:buFont typeface="Wingdings" panose="05000000000000000000" pitchFamily="2" charset="2"/>
              <a:buChar char="§"/>
            </a:pPr>
            <a:r>
              <a:rPr lang="en-US" sz="2800" b="1" dirty="0" smtClean="0"/>
              <a:t>Criminal justice (data collection)</a:t>
            </a:r>
          </a:p>
          <a:p>
            <a:pPr marL="742785" lvl="1" indent="-285750">
              <a:buClr>
                <a:schemeClr val="accent5"/>
              </a:buClr>
              <a:buFont typeface="Wingdings" panose="05000000000000000000" pitchFamily="2" charset="2"/>
              <a:buChar char="§"/>
            </a:pPr>
            <a:r>
              <a:rPr lang="en-US" sz="2800" b="1" dirty="0" smtClean="0"/>
              <a:t>Activities that have non-research purposes</a:t>
            </a:r>
          </a:p>
          <a:p>
            <a:pPr marL="1199821" lvl="2" indent="-285750">
              <a:buClr>
                <a:schemeClr val="accent5"/>
              </a:buClr>
              <a:buFont typeface="Wingdings" panose="05000000000000000000" pitchFamily="2" charset="2"/>
              <a:buChar char="§"/>
            </a:pPr>
            <a:r>
              <a:rPr lang="en-US" sz="2800" b="1" dirty="0" smtClean="0">
                <a:solidFill>
                  <a:srgbClr val="FF0000"/>
                </a:solidFill>
              </a:rPr>
              <a:t>Quality assurance and quality improvement</a:t>
            </a:r>
          </a:p>
          <a:p>
            <a:pPr marL="1199821" lvl="2" indent="-285750">
              <a:buClr>
                <a:schemeClr val="accent5"/>
              </a:buClr>
              <a:buFont typeface="Wingdings" panose="05000000000000000000" pitchFamily="2" charset="2"/>
              <a:buChar char="§"/>
            </a:pPr>
            <a:r>
              <a:rPr lang="en-US" sz="2800" b="1" dirty="0" smtClean="0"/>
              <a:t>Public health surveillance</a:t>
            </a:r>
          </a:p>
          <a:p>
            <a:pPr marL="1199821" lvl="2" indent="-285750">
              <a:buClr>
                <a:schemeClr val="accent5"/>
              </a:buClr>
              <a:buFont typeface="Wingdings" panose="05000000000000000000" pitchFamily="2" charset="2"/>
              <a:buChar char="§"/>
            </a:pPr>
            <a:r>
              <a:rPr lang="en-US" sz="2800" b="1" dirty="0" smtClean="0"/>
              <a:t>Intelligence surveillance</a:t>
            </a:r>
            <a:endParaRPr lang="en-US" sz="2800" b="1" dirty="0"/>
          </a:p>
        </p:txBody>
      </p:sp>
    </p:spTree>
    <p:extLst>
      <p:ext uri="{BB962C8B-B14F-4D97-AF65-F5344CB8AC3E}">
        <p14:creationId xmlns:p14="http://schemas.microsoft.com/office/powerpoint/2010/main" val="88845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a:bodyPr>
          <a:lstStyle/>
          <a:p>
            <a:r>
              <a:rPr lang="en-US" sz="3600" b="1" dirty="0" smtClean="0"/>
              <a:t>Congratulations</a:t>
            </a:r>
            <a:endParaRPr lang="en-US" sz="3600" b="1" dirty="0"/>
          </a:p>
        </p:txBody>
      </p:sp>
      <p:sp>
        <p:nvSpPr>
          <p:cNvPr id="3" name="Subtitle 2"/>
          <p:cNvSpPr>
            <a:spLocks noGrp="1"/>
          </p:cNvSpPr>
          <p:nvPr>
            <p:ph type="subTitle" idx="1"/>
          </p:nvPr>
        </p:nvSpPr>
        <p:spPr>
          <a:xfrm>
            <a:off x="838200" y="2209800"/>
            <a:ext cx="7620000" cy="3200400"/>
          </a:xfrm>
        </p:spPr>
        <p:txBody>
          <a:bodyPr>
            <a:normAutofit fontScale="92500"/>
          </a:bodyPr>
          <a:lstStyle/>
          <a:p>
            <a:r>
              <a:rPr lang="en-US" b="1" dirty="0" err="1" smtClean="0">
                <a:solidFill>
                  <a:schemeClr val="tx1"/>
                </a:solidFill>
              </a:rPr>
              <a:t>Asma</a:t>
            </a:r>
            <a:r>
              <a:rPr lang="en-US" b="1" dirty="0" smtClean="0">
                <a:solidFill>
                  <a:schemeClr val="tx1"/>
                </a:solidFill>
              </a:rPr>
              <a:t> </a:t>
            </a:r>
            <a:r>
              <a:rPr lang="en-US" b="1" dirty="0" err="1" smtClean="0">
                <a:solidFill>
                  <a:schemeClr val="tx1"/>
                </a:solidFill>
              </a:rPr>
              <a:t>Nusrat</a:t>
            </a:r>
            <a:r>
              <a:rPr lang="en-US" b="1" dirty="0" smtClean="0">
                <a:solidFill>
                  <a:schemeClr val="tx1"/>
                </a:solidFill>
              </a:rPr>
              <a:t>:</a:t>
            </a:r>
          </a:p>
          <a:p>
            <a:r>
              <a:rPr lang="en-US" b="1" dirty="0" err="1" smtClean="0">
                <a:solidFill>
                  <a:schemeClr val="tx1"/>
                </a:solidFill>
              </a:rPr>
              <a:t>Aldred</a:t>
            </a:r>
            <a:r>
              <a:rPr lang="en-US" b="1" dirty="0" smtClean="0">
                <a:solidFill>
                  <a:schemeClr val="tx1"/>
                </a:solidFill>
              </a:rPr>
              <a:t> S. Warthin Professor and Director of Experimental Pathology</a:t>
            </a:r>
          </a:p>
          <a:p>
            <a:endParaRPr lang="en-US" sz="2800" b="1" dirty="0">
              <a:solidFill>
                <a:schemeClr val="tx1"/>
              </a:solidFill>
            </a:endParaRPr>
          </a:p>
          <a:p>
            <a:r>
              <a:rPr lang="en-US" b="1" dirty="0" smtClean="0">
                <a:solidFill>
                  <a:schemeClr val="tx1"/>
                </a:solidFill>
              </a:rPr>
              <a:t>Kathy Cho:</a:t>
            </a:r>
          </a:p>
          <a:p>
            <a:r>
              <a:rPr lang="en-US" b="1" dirty="0" smtClean="0">
                <a:solidFill>
                  <a:schemeClr val="tx1"/>
                </a:solidFill>
              </a:rPr>
              <a:t>Member of the National Academy of Medicine</a:t>
            </a:r>
          </a:p>
          <a:p>
            <a:endParaRPr lang="en-US" sz="2800" b="1" dirty="0">
              <a:solidFill>
                <a:schemeClr val="tx1"/>
              </a:solidFill>
            </a:endParaRPr>
          </a:p>
        </p:txBody>
      </p:sp>
      <p:sp>
        <p:nvSpPr>
          <p:cNvPr id="4" name="Line 4"/>
          <p:cNvSpPr>
            <a:spLocks noChangeShapeType="1"/>
          </p:cNvSpPr>
          <p:nvPr/>
        </p:nvSpPr>
        <p:spPr bwMode="auto">
          <a:xfrm>
            <a:off x="457200" y="17526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1096957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Activities Excluded from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285750" indent="-285750">
              <a:buClr>
                <a:schemeClr val="accent5"/>
              </a:buClr>
              <a:buFont typeface="Wingdings" panose="05000000000000000000" pitchFamily="2" charset="2"/>
              <a:buChar char="§"/>
            </a:pPr>
            <a:r>
              <a:rPr lang="en-US" sz="2800" b="1" dirty="0" smtClean="0"/>
              <a:t>Low-risk activities already subject to independent controls</a:t>
            </a:r>
          </a:p>
          <a:p>
            <a:pPr marL="742785" lvl="1" indent="-285750">
              <a:buClr>
                <a:schemeClr val="accent5"/>
              </a:buClr>
              <a:buFont typeface="Wingdings" panose="05000000000000000000" pitchFamily="2" charset="2"/>
              <a:buChar char="§"/>
            </a:pPr>
            <a:r>
              <a:rPr lang="en-US" sz="2800" b="1" dirty="0" smtClean="0"/>
              <a:t>Educational tests, survey procedures, interview procedures, observation of public behavior</a:t>
            </a:r>
          </a:p>
          <a:p>
            <a:pPr marL="742785" lvl="1" indent="-285750">
              <a:buClr>
                <a:schemeClr val="accent5"/>
              </a:buClr>
              <a:buFont typeface="Wingdings" panose="05000000000000000000" pitchFamily="2" charset="2"/>
              <a:buChar char="§"/>
            </a:pPr>
            <a:r>
              <a:rPr lang="en-US" sz="2800" b="1" dirty="0" smtClean="0"/>
              <a:t>Research involving collection or study of information that has or will be collected</a:t>
            </a:r>
          </a:p>
          <a:p>
            <a:pPr marL="742785" lvl="1" indent="-285750">
              <a:buClr>
                <a:schemeClr val="accent5"/>
              </a:buClr>
              <a:buFont typeface="Wingdings" panose="05000000000000000000" pitchFamily="2" charset="2"/>
              <a:buChar char="§"/>
            </a:pPr>
            <a:r>
              <a:rPr lang="en-US" sz="2800" b="1" dirty="0" smtClean="0">
                <a:solidFill>
                  <a:srgbClr val="FF0000"/>
                </a:solidFill>
              </a:rPr>
              <a:t>Activities regulated by HIPAA</a:t>
            </a:r>
          </a:p>
          <a:p>
            <a:pPr marL="742785" lvl="1" indent="-285750">
              <a:buClr>
                <a:schemeClr val="accent5"/>
              </a:buClr>
              <a:buFont typeface="Wingdings" panose="05000000000000000000" pitchFamily="2" charset="2"/>
              <a:buChar char="§"/>
            </a:pPr>
            <a:r>
              <a:rPr lang="en-US" sz="2800" b="1" dirty="0" smtClean="0"/>
              <a:t>Research conducted by a government agency using government-generated or –collected data</a:t>
            </a:r>
          </a:p>
        </p:txBody>
      </p:sp>
    </p:spTree>
    <p:extLst>
      <p:ext uri="{BB962C8B-B14F-4D97-AF65-F5344CB8AC3E}">
        <p14:creationId xmlns:p14="http://schemas.microsoft.com/office/powerpoint/2010/main" val="3486249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Single IRB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954107"/>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Mandate that multi-institutional cooperative research rely on a single IRB</a:t>
            </a:r>
          </a:p>
        </p:txBody>
      </p:sp>
    </p:spTree>
    <p:extLst>
      <p:ext uri="{BB962C8B-B14F-4D97-AF65-F5344CB8AC3E}">
        <p14:creationId xmlns:p14="http://schemas.microsoft.com/office/powerpoint/2010/main" val="8474122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Continuing Review</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Eliminate the continuing review requirement for studies that </a:t>
            </a:r>
          </a:p>
          <a:p>
            <a:pPr marL="1199821" lvl="2" indent="-285750">
              <a:buClr>
                <a:schemeClr val="accent5"/>
              </a:buClr>
              <a:buFont typeface="Wingdings" panose="05000000000000000000" pitchFamily="2" charset="2"/>
              <a:buChar char="§"/>
            </a:pPr>
            <a:r>
              <a:rPr lang="en-US" sz="2800" b="1" dirty="0" smtClean="0"/>
              <a:t>Undergo expedited review</a:t>
            </a:r>
          </a:p>
          <a:p>
            <a:pPr marL="1199821" lvl="2" indent="-285750">
              <a:buClr>
                <a:schemeClr val="accent5"/>
              </a:buClr>
              <a:buFont typeface="Wingdings" panose="05000000000000000000" pitchFamily="2" charset="2"/>
              <a:buChar char="§"/>
            </a:pPr>
            <a:r>
              <a:rPr lang="en-US" sz="2800" b="1" dirty="0" smtClean="0"/>
              <a:t>Have completed study interventions </a:t>
            </a:r>
          </a:p>
          <a:p>
            <a:pPr marL="1656860" lvl="3" indent="-285750">
              <a:buClr>
                <a:schemeClr val="accent5"/>
              </a:buClr>
              <a:buFont typeface="Wingdings" panose="05000000000000000000" pitchFamily="2" charset="2"/>
              <a:buChar char="§"/>
            </a:pPr>
            <a:r>
              <a:rPr lang="en-US" sz="2800" b="1" dirty="0" smtClean="0"/>
              <a:t>Analyzing data</a:t>
            </a:r>
          </a:p>
          <a:p>
            <a:pPr marL="1656860" lvl="3" indent="-285750">
              <a:buClr>
                <a:schemeClr val="accent5"/>
              </a:buClr>
              <a:buFont typeface="Wingdings" panose="05000000000000000000" pitchFamily="2" charset="2"/>
              <a:buChar char="§"/>
            </a:pPr>
            <a:r>
              <a:rPr lang="en-US" sz="2800" b="1" dirty="0" smtClean="0"/>
              <a:t>Observational follow-up in conjunction with standard clinical care</a:t>
            </a:r>
          </a:p>
        </p:txBody>
      </p:sp>
    </p:spTree>
    <p:extLst>
      <p:ext uri="{BB962C8B-B14F-4D97-AF65-F5344CB8AC3E}">
        <p14:creationId xmlns:p14="http://schemas.microsoft.com/office/powerpoint/2010/main" val="404645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Extend Application of the Common Rule</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1815882"/>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Extend the scope of the policy to cover all clinical trials, regardless of funding source, conducted at a U.S. institution that receives (any) federal funding for non-exempt human subjects research</a:t>
            </a:r>
          </a:p>
        </p:txBody>
      </p:sp>
    </p:spTree>
    <p:extLst>
      <p:ext uri="{BB962C8B-B14F-4D97-AF65-F5344CB8AC3E}">
        <p14:creationId xmlns:p14="http://schemas.microsoft.com/office/powerpoint/2010/main" val="407689525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70758"/>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Add additional categories of exempt research:</a:t>
            </a:r>
          </a:p>
          <a:p>
            <a:pPr marL="1199821" lvl="2" indent="-285750">
              <a:buClr>
                <a:schemeClr val="accent5"/>
              </a:buClr>
              <a:buFont typeface="Wingdings" panose="05000000000000000000" pitchFamily="2" charset="2"/>
              <a:buChar char="§"/>
            </a:pPr>
            <a:r>
              <a:rPr lang="en-US" sz="2800" b="1" dirty="0" smtClean="0"/>
              <a:t>Accommodate changes in the scientific landscape</a:t>
            </a:r>
          </a:p>
          <a:p>
            <a:pPr marL="1199821" lvl="2" indent="-285750">
              <a:buClr>
                <a:schemeClr val="accent5"/>
              </a:buClr>
              <a:buFont typeface="Wingdings" panose="05000000000000000000" pitchFamily="2" charset="2"/>
              <a:buChar char="§"/>
            </a:pPr>
            <a:r>
              <a:rPr lang="en-US" sz="2800" b="1" dirty="0" smtClean="0"/>
              <a:t>Better calibrate the level of review to the level of risk involved in the research</a:t>
            </a:r>
          </a:p>
          <a:p>
            <a:pPr marL="742785" lvl="1" indent="-285750">
              <a:buClr>
                <a:schemeClr val="accent5"/>
              </a:buClr>
              <a:buFont typeface="Wingdings" panose="05000000000000000000" pitchFamily="2" charset="2"/>
              <a:buChar char="§"/>
            </a:pPr>
            <a:r>
              <a:rPr lang="en-US" sz="2800" b="1" dirty="0" smtClean="0">
                <a:solidFill>
                  <a:srgbClr val="FF0000"/>
                </a:solidFill>
              </a:rPr>
              <a:t>Online tool to determine exempt studies without requiring administrative  or IRB review</a:t>
            </a:r>
          </a:p>
        </p:txBody>
      </p:sp>
    </p:spTree>
    <p:extLst>
      <p:ext uri="{BB962C8B-B14F-4D97-AF65-F5344CB8AC3E}">
        <p14:creationId xmlns:p14="http://schemas.microsoft.com/office/powerpoint/2010/main" val="343130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108543"/>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a:solidFill>
                  <a:srgbClr val="FF0000"/>
                </a:solidFill>
              </a:rPr>
              <a:t>Certain research involving benign interventions with adult subjects</a:t>
            </a:r>
          </a:p>
          <a:p>
            <a:pPr marL="742785" lvl="1" indent="-285750">
              <a:buClr>
                <a:schemeClr val="accent5"/>
              </a:buClr>
              <a:buFont typeface="Wingdings" panose="05000000000000000000" pitchFamily="2" charset="2"/>
              <a:buChar char="§"/>
            </a:pPr>
            <a:r>
              <a:rPr lang="en-US" sz="2800" b="1" dirty="0">
                <a:solidFill>
                  <a:srgbClr val="FF0000"/>
                </a:solidFill>
              </a:rPr>
              <a:t>Research involving educational tests</a:t>
            </a:r>
            <a:r>
              <a:rPr lang="en-US" sz="2800" b="1" dirty="0"/>
              <a:t>, surveys, interviews, observations of public </a:t>
            </a:r>
            <a:r>
              <a:rPr lang="en-US" sz="2800" b="1" dirty="0" smtClean="0"/>
              <a:t>behavior</a:t>
            </a:r>
          </a:p>
          <a:p>
            <a:pPr marL="742785" lvl="1" indent="-285750">
              <a:buClr>
                <a:schemeClr val="accent5"/>
              </a:buClr>
              <a:buFont typeface="Wingdings" panose="05000000000000000000" pitchFamily="2" charset="2"/>
              <a:buChar char="§"/>
            </a:pPr>
            <a:r>
              <a:rPr lang="en-US" sz="2800" b="1" dirty="0" smtClean="0">
                <a:solidFill>
                  <a:srgbClr val="FF0000"/>
                </a:solidFill>
              </a:rPr>
              <a:t>Secondary research use of identifiable private information originally collected as part of a non-research activity</a:t>
            </a:r>
          </a:p>
        </p:txBody>
      </p:sp>
    </p:spTree>
    <p:extLst>
      <p:ext uri="{BB962C8B-B14F-4D97-AF65-F5344CB8AC3E}">
        <p14:creationId xmlns:p14="http://schemas.microsoft.com/office/powerpoint/2010/main" val="308429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Exempt Research</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Storing or maintaining </a:t>
            </a:r>
            <a:r>
              <a:rPr lang="en-US" sz="2800" b="1" dirty="0" err="1" smtClean="0">
                <a:solidFill>
                  <a:srgbClr val="FF0000"/>
                </a:solidFill>
              </a:rPr>
              <a:t>biospecimens</a:t>
            </a:r>
            <a:r>
              <a:rPr lang="en-US" sz="2800" b="1" dirty="0" smtClean="0">
                <a:solidFill>
                  <a:srgbClr val="FF0000"/>
                </a:solidFill>
              </a:rPr>
              <a:t> and identifiable private information for future, unspecified secondary research studies</a:t>
            </a:r>
          </a:p>
          <a:p>
            <a:pPr marL="1199821" lvl="2" indent="-285750">
              <a:buClr>
                <a:schemeClr val="accent5"/>
              </a:buClr>
              <a:buFont typeface="Wingdings" panose="05000000000000000000" pitchFamily="2" charset="2"/>
              <a:buChar char="§"/>
            </a:pPr>
            <a:r>
              <a:rPr lang="en-US" sz="2800" b="1" dirty="0" smtClean="0"/>
              <a:t>Broad consent is used</a:t>
            </a:r>
          </a:p>
          <a:p>
            <a:pPr marL="1199821" lvl="2" indent="-285750">
              <a:buClr>
                <a:schemeClr val="accent5"/>
              </a:buClr>
              <a:buFont typeface="Wingdings" panose="05000000000000000000" pitchFamily="2" charset="2"/>
              <a:buChar char="§"/>
            </a:pPr>
            <a:r>
              <a:rPr lang="en-US" sz="2800" b="1" dirty="0" smtClean="0"/>
              <a:t>Consent template to be developed by DHHS</a:t>
            </a:r>
          </a:p>
          <a:p>
            <a:pPr marL="1199821" lvl="2" indent="-285750">
              <a:buClr>
                <a:schemeClr val="accent5"/>
              </a:buClr>
              <a:buFont typeface="Wingdings" panose="05000000000000000000" pitchFamily="2" charset="2"/>
              <a:buChar char="§"/>
            </a:pPr>
            <a:r>
              <a:rPr lang="en-US" sz="2800" b="1" dirty="0" smtClean="0"/>
              <a:t>Information and </a:t>
            </a:r>
            <a:r>
              <a:rPr lang="en-US" sz="2800" b="1" dirty="0" err="1" smtClean="0"/>
              <a:t>biospecimen</a:t>
            </a:r>
            <a:r>
              <a:rPr lang="en-US" sz="2800" b="1" dirty="0" smtClean="0"/>
              <a:t> privacy safeguards</a:t>
            </a:r>
          </a:p>
          <a:p>
            <a:pPr marL="1199821" lvl="2" indent="-285750">
              <a:buClr>
                <a:schemeClr val="accent5"/>
              </a:buClr>
              <a:buFont typeface="Wingdings" panose="05000000000000000000" pitchFamily="2" charset="2"/>
              <a:buChar char="§"/>
            </a:pPr>
            <a:r>
              <a:rPr lang="en-US" sz="2800" b="1" dirty="0" smtClean="0"/>
              <a:t>Limited IRB approval of the consent process</a:t>
            </a:r>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28536552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Informed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2246769"/>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Improve informed consent by increasing transparency and imposing stricter new requirements regarding the information that must be given to prospective subjects</a:t>
            </a:r>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32967289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Waiver of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3970318"/>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Waiver of consent for research involving </a:t>
            </a:r>
            <a:r>
              <a:rPr lang="en-US" sz="2800" b="1" dirty="0" err="1" smtClean="0">
                <a:solidFill>
                  <a:srgbClr val="FF0000"/>
                </a:solidFill>
              </a:rPr>
              <a:t>biospecimens</a:t>
            </a:r>
            <a:r>
              <a:rPr lang="en-US" sz="2800" b="1" dirty="0" smtClean="0">
                <a:solidFill>
                  <a:srgbClr val="FF0000"/>
                </a:solidFill>
              </a:rPr>
              <a:t> will only occur in </a:t>
            </a:r>
            <a:r>
              <a:rPr lang="en-US" sz="2800" b="1" u="sng" dirty="0" smtClean="0">
                <a:solidFill>
                  <a:srgbClr val="FF0000"/>
                </a:solidFill>
              </a:rPr>
              <a:t>very rare </a:t>
            </a:r>
            <a:r>
              <a:rPr lang="en-US" sz="2800" b="1" dirty="0" smtClean="0">
                <a:solidFill>
                  <a:srgbClr val="FF0000"/>
                </a:solidFill>
              </a:rPr>
              <a:t>circumstances</a:t>
            </a:r>
          </a:p>
          <a:p>
            <a:pPr marL="742785" lvl="1" indent="-285750">
              <a:buClr>
                <a:schemeClr val="accent5"/>
              </a:buClr>
              <a:buFont typeface="Wingdings" panose="05000000000000000000" pitchFamily="2" charset="2"/>
              <a:buChar char="§"/>
            </a:pPr>
            <a:r>
              <a:rPr lang="en-US" sz="2800" b="1" dirty="0" smtClean="0">
                <a:solidFill>
                  <a:srgbClr val="FF0000"/>
                </a:solidFill>
              </a:rPr>
              <a:t>Research must have compelling scientific purpose</a:t>
            </a:r>
          </a:p>
          <a:p>
            <a:pPr marL="742785" lvl="1" indent="-285750">
              <a:buClr>
                <a:schemeClr val="accent5"/>
              </a:buClr>
              <a:buFont typeface="Wingdings" panose="05000000000000000000" pitchFamily="2" charset="2"/>
              <a:buChar char="§"/>
            </a:pPr>
            <a:r>
              <a:rPr lang="en-US" sz="2800" b="1" dirty="0" smtClean="0">
                <a:solidFill>
                  <a:srgbClr val="FF0000"/>
                </a:solidFill>
              </a:rPr>
              <a:t>Research must not be able to use </a:t>
            </a:r>
            <a:r>
              <a:rPr lang="en-US" sz="2800" b="1" dirty="0" err="1" smtClean="0">
                <a:solidFill>
                  <a:srgbClr val="FF0000"/>
                </a:solidFill>
              </a:rPr>
              <a:t>biospecimens</a:t>
            </a:r>
            <a:r>
              <a:rPr lang="en-US" sz="2800" b="1" dirty="0" smtClean="0">
                <a:solidFill>
                  <a:srgbClr val="FF0000"/>
                </a:solidFill>
              </a:rPr>
              <a:t> for which consent was or can be obtained</a:t>
            </a:r>
          </a:p>
          <a:p>
            <a:pPr marL="742785" lvl="1" indent="-285750">
              <a:buClr>
                <a:schemeClr val="accent5"/>
              </a:buClr>
              <a:buFont typeface="Wingdings" panose="05000000000000000000" pitchFamily="2" charset="2"/>
              <a:buChar char="§"/>
            </a:pPr>
            <a:r>
              <a:rPr lang="en-US" sz="2800" b="1" i="1" dirty="0" smtClean="0"/>
              <a:t>This will necessitate obtaining informed consent for the vast majority of </a:t>
            </a:r>
            <a:r>
              <a:rPr lang="en-US" sz="2800" b="1" i="1" dirty="0" err="1" smtClean="0"/>
              <a:t>biospecimen</a:t>
            </a:r>
            <a:r>
              <a:rPr lang="en-US" sz="2800" b="1" i="1" dirty="0" smtClean="0"/>
              <a:t> research</a:t>
            </a:r>
            <a:r>
              <a:rPr lang="en-US" sz="2800" b="1" dirty="0" smtClean="0"/>
              <a:t> </a:t>
            </a:r>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9590722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Broad Consent</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853329"/>
            <a:ext cx="8458200" cy="5262979"/>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t>Broad consent template to be developed by DHHS</a:t>
            </a:r>
          </a:p>
          <a:p>
            <a:pPr marL="742785" lvl="1" indent="-285750">
              <a:buClr>
                <a:schemeClr val="accent5"/>
              </a:buClr>
              <a:buFont typeface="Wingdings" panose="05000000000000000000" pitchFamily="2" charset="2"/>
              <a:buChar char="§"/>
            </a:pPr>
            <a:r>
              <a:rPr lang="en-US" sz="2800" b="1" dirty="0" smtClean="0">
                <a:solidFill>
                  <a:srgbClr val="FF0000"/>
                </a:solidFill>
              </a:rPr>
              <a:t>Gather </a:t>
            </a:r>
            <a:r>
              <a:rPr lang="en-US" sz="2800" b="1" dirty="0" err="1" smtClean="0">
                <a:solidFill>
                  <a:srgbClr val="FF0000"/>
                </a:solidFill>
              </a:rPr>
              <a:t>biospecimens</a:t>
            </a:r>
            <a:r>
              <a:rPr lang="en-US" sz="2800" b="1" dirty="0" smtClean="0">
                <a:solidFill>
                  <a:srgbClr val="FF0000"/>
                </a:solidFill>
              </a:rPr>
              <a:t> in a research setting- durable over time</a:t>
            </a:r>
          </a:p>
          <a:p>
            <a:pPr marL="742785" lvl="1" indent="-285750">
              <a:buClr>
                <a:schemeClr val="accent5"/>
              </a:buClr>
              <a:buFont typeface="Wingdings" panose="05000000000000000000" pitchFamily="2" charset="2"/>
              <a:buChar char="§"/>
            </a:pPr>
            <a:r>
              <a:rPr lang="en-US" sz="2800" b="1" dirty="0" smtClean="0">
                <a:solidFill>
                  <a:srgbClr val="FF0000"/>
                </a:solidFill>
              </a:rPr>
              <a:t>Gather </a:t>
            </a:r>
            <a:r>
              <a:rPr lang="en-US" sz="2800" b="1" dirty="0" err="1" smtClean="0">
                <a:solidFill>
                  <a:srgbClr val="FF0000"/>
                </a:solidFill>
              </a:rPr>
              <a:t>biospecimens</a:t>
            </a:r>
            <a:r>
              <a:rPr lang="en-US" sz="2800" b="1" dirty="0" smtClean="0">
                <a:solidFill>
                  <a:srgbClr val="FF0000"/>
                </a:solidFill>
              </a:rPr>
              <a:t> in a clinical setting – for 10 years</a:t>
            </a:r>
          </a:p>
          <a:p>
            <a:pPr marL="1199821" lvl="2" indent="-285750">
              <a:buClr>
                <a:schemeClr val="accent5"/>
              </a:buClr>
              <a:buFont typeface="Wingdings" panose="05000000000000000000" pitchFamily="2" charset="2"/>
              <a:buChar char="§"/>
            </a:pPr>
            <a:r>
              <a:rPr lang="en-US" sz="2800" b="1" dirty="0" smtClean="0">
                <a:solidFill>
                  <a:srgbClr val="FF0000"/>
                </a:solidFill>
              </a:rPr>
              <a:t> Once broad consent is signed, </a:t>
            </a:r>
            <a:r>
              <a:rPr lang="en-US" sz="2800" b="1" dirty="0" err="1" smtClean="0">
                <a:solidFill>
                  <a:srgbClr val="FF0000"/>
                </a:solidFill>
              </a:rPr>
              <a:t>biospecimens</a:t>
            </a:r>
            <a:r>
              <a:rPr lang="en-US" sz="2800" b="1" dirty="0" smtClean="0">
                <a:solidFill>
                  <a:srgbClr val="FF0000"/>
                </a:solidFill>
              </a:rPr>
              <a:t> can be collected for 10 years, and they can be used indefinitely</a:t>
            </a:r>
          </a:p>
          <a:p>
            <a:pPr marL="1199821" lvl="2" indent="-285750">
              <a:buClr>
                <a:schemeClr val="accent5"/>
              </a:buClr>
              <a:buFont typeface="Wingdings" panose="05000000000000000000" pitchFamily="2" charset="2"/>
              <a:buChar char="§"/>
            </a:pPr>
            <a:r>
              <a:rPr lang="en-US" sz="2800" b="1" dirty="0" smtClean="0">
                <a:solidFill>
                  <a:srgbClr val="FF0000"/>
                </a:solidFill>
              </a:rPr>
              <a:t>Ten years after signing broad consent, no more collection of </a:t>
            </a:r>
            <a:r>
              <a:rPr lang="en-US" sz="2800" b="1" dirty="0" err="1" smtClean="0">
                <a:solidFill>
                  <a:srgbClr val="FF0000"/>
                </a:solidFill>
              </a:rPr>
              <a:t>biospecimens</a:t>
            </a:r>
            <a:r>
              <a:rPr lang="en-US" sz="2800" b="1" dirty="0" smtClean="0">
                <a:solidFill>
                  <a:srgbClr val="FF0000"/>
                </a:solidFill>
              </a:rPr>
              <a:t> unless new consent is signed	</a:t>
            </a:r>
            <a:endParaRPr lang="en-US" sz="2800" b="1" dirty="0" smtClean="0"/>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2126894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a:bodyPr>
          <a:lstStyle/>
          <a:p>
            <a:r>
              <a:rPr lang="en-US" sz="3600" b="1" dirty="0" smtClean="0"/>
              <a:t>Disruptive Influences on Clinical Service</a:t>
            </a:r>
            <a:endParaRPr lang="en-US" sz="3600" b="1" dirty="0"/>
          </a:p>
        </p:txBody>
      </p:sp>
      <p:sp>
        <p:nvSpPr>
          <p:cNvPr id="3" name="Subtitle 2"/>
          <p:cNvSpPr>
            <a:spLocks noGrp="1"/>
          </p:cNvSpPr>
          <p:nvPr>
            <p:ph type="subTitle" idx="1"/>
          </p:nvPr>
        </p:nvSpPr>
        <p:spPr>
          <a:xfrm>
            <a:off x="735805" y="1676400"/>
            <a:ext cx="7696200" cy="4495800"/>
          </a:xfrm>
        </p:spPr>
        <p:txBody>
          <a:bodyPr>
            <a:normAutofit fontScale="92500" lnSpcReduction="20000"/>
          </a:bodyPr>
          <a:lstStyle/>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Reimbursement and Funding</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Synergize with other departments</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Radiology</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Nuclear Medicine</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Clinical Informatics</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Personalized Medicine Centers</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Adaptation to Affordable Care Act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Disruptive Technologies</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Next-generation sequencing</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Microchip-based equipment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Commercial Direct-to-Consumer</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FDA Draft Guidance on Laboratory Developed Tests </a:t>
            </a:r>
          </a:p>
          <a:p>
            <a:pPr marL="1256971" lvl="2" indent="-342900" algn="l">
              <a:buClr>
                <a:schemeClr val="accent5">
                  <a:lumMod val="75000"/>
                </a:schemeClr>
              </a:buClr>
              <a:buFont typeface="Wingdings" panose="05000000000000000000" pitchFamily="2" charset="2"/>
              <a:buChar char="Ø"/>
            </a:pPr>
            <a:r>
              <a:rPr lang="en-US" sz="2000" b="1" dirty="0" smtClean="0">
                <a:solidFill>
                  <a:schemeClr val="tx1"/>
                </a:solidFill>
              </a:rPr>
              <a:t>Next-Generation Sequencing (NGS)</a:t>
            </a:r>
          </a:p>
          <a:p>
            <a:pPr marL="457200" indent="-457200" algn="l">
              <a:buFont typeface="Arial" panose="020B0604020202020204" pitchFamily="34" charset="0"/>
              <a:buChar char="•"/>
            </a:pPr>
            <a:endParaRPr lang="en-US" sz="2000" b="1" dirty="0">
              <a:solidFill>
                <a:schemeClr val="tx1"/>
              </a:solidFill>
            </a:endParaRP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2625685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Significant Changes: </a:t>
            </a:r>
          </a:p>
          <a:p>
            <a:pPr algn="ctr"/>
            <a:r>
              <a:rPr lang="en-US" sz="3200" b="1" dirty="0" smtClean="0">
                <a:solidFill>
                  <a:prstClr val="black"/>
                </a:solidFill>
              </a:rPr>
              <a:t>Use of </a:t>
            </a:r>
            <a:r>
              <a:rPr lang="en-US" sz="3200" b="1" dirty="0" err="1" smtClean="0">
                <a:solidFill>
                  <a:prstClr val="black"/>
                </a:solidFill>
              </a:rPr>
              <a:t>Biospecimens</a:t>
            </a:r>
            <a:endParaRPr lang="en-US" sz="3200" b="1" dirty="0" smtClean="0">
              <a:solidFill>
                <a:prstClr val="black"/>
              </a:solidFill>
            </a:endParaRP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10215"/>
            <a:ext cx="8458200" cy="2677656"/>
          </a:xfrm>
          <a:prstGeom prst="rect">
            <a:avLst/>
          </a:prstGeom>
          <a:noFill/>
        </p:spPr>
        <p:txBody>
          <a:bodyPr wrap="square" rtlCol="0">
            <a:spAutoFit/>
          </a:bodyPr>
          <a:lstStyle/>
          <a:p>
            <a:pPr marL="742785" lvl="1" indent="-285750">
              <a:buClr>
                <a:schemeClr val="accent5"/>
              </a:buClr>
              <a:buFont typeface="Wingdings" panose="05000000000000000000" pitchFamily="2" charset="2"/>
              <a:buChar char="§"/>
            </a:pPr>
            <a:r>
              <a:rPr lang="en-US" sz="2800" b="1" dirty="0" smtClean="0">
                <a:solidFill>
                  <a:srgbClr val="FF0000"/>
                </a:solidFill>
              </a:rPr>
              <a:t>The definition of a human subject is modified to include all uses of </a:t>
            </a:r>
            <a:r>
              <a:rPr lang="en-US" sz="2800" b="1" dirty="0" err="1" smtClean="0">
                <a:solidFill>
                  <a:srgbClr val="FF0000"/>
                </a:solidFill>
              </a:rPr>
              <a:t>biospecimens</a:t>
            </a:r>
            <a:r>
              <a:rPr lang="en-US" sz="2800" b="1" dirty="0" smtClean="0">
                <a:solidFill>
                  <a:srgbClr val="FF0000"/>
                </a:solidFill>
              </a:rPr>
              <a:t> by an investigator conducting research, including </a:t>
            </a:r>
            <a:r>
              <a:rPr lang="en-US" sz="2800" b="1" u="sng" dirty="0" smtClean="0">
                <a:solidFill>
                  <a:srgbClr val="FF0000"/>
                </a:solidFill>
              </a:rPr>
              <a:t>non-identified</a:t>
            </a:r>
            <a:r>
              <a:rPr lang="en-US" sz="2800" b="1" dirty="0" smtClean="0">
                <a:solidFill>
                  <a:srgbClr val="FF0000"/>
                </a:solidFill>
              </a:rPr>
              <a:t> (anonymized or de-identified) </a:t>
            </a:r>
            <a:r>
              <a:rPr lang="en-US" sz="2800" b="1" dirty="0" err="1" smtClean="0">
                <a:solidFill>
                  <a:srgbClr val="FF0000"/>
                </a:solidFill>
              </a:rPr>
              <a:t>biosepcimens</a:t>
            </a:r>
            <a:endParaRPr lang="en-US" sz="2800" b="1" dirty="0" smtClean="0">
              <a:solidFill>
                <a:srgbClr val="FF0000"/>
              </a:solidFill>
            </a:endParaRPr>
          </a:p>
          <a:p>
            <a:pPr marL="742785" lvl="1" indent="-285750">
              <a:buClr>
                <a:schemeClr val="accent5"/>
              </a:buClr>
              <a:buFont typeface="Wingdings" panose="05000000000000000000" pitchFamily="2" charset="2"/>
              <a:buChar char="§"/>
            </a:pPr>
            <a:r>
              <a:rPr lang="en-US" sz="2800" b="1" dirty="0" smtClean="0"/>
              <a:t>Estimates cost burden of $12 billion over ten years</a:t>
            </a:r>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11632523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610600" cy="2492958"/>
          </a:xfrm>
          <a:prstGeom prst="rect">
            <a:avLst/>
          </a:prstGeom>
          <a:noFill/>
        </p:spPr>
        <p:txBody>
          <a:bodyPr wrap="square" lIns="91407" tIns="45704" rIns="91407" bIns="45704" rtlCol="0">
            <a:spAutoFit/>
          </a:bodyPr>
          <a:lstStyle/>
          <a:p>
            <a:pPr algn="ctr"/>
            <a:r>
              <a:rPr lang="en-US" sz="3200" b="1" dirty="0" smtClean="0">
                <a:solidFill>
                  <a:prstClr val="black"/>
                </a:solidFill>
              </a:rPr>
              <a:t>Use of </a:t>
            </a:r>
            <a:r>
              <a:rPr lang="en-US" sz="3200" b="1" dirty="0" err="1" smtClean="0">
                <a:solidFill>
                  <a:prstClr val="black"/>
                </a:solidFill>
              </a:rPr>
              <a:t>Biospecimens</a:t>
            </a:r>
            <a:r>
              <a:rPr lang="en-US" sz="3200" b="1" dirty="0" smtClean="0">
                <a:solidFill>
                  <a:prstClr val="black"/>
                </a:solidFill>
              </a:rPr>
              <a:t>: </a:t>
            </a:r>
          </a:p>
          <a:p>
            <a:pPr algn="ctr"/>
            <a:r>
              <a:rPr lang="en-US" sz="3200" b="1" dirty="0" smtClean="0">
                <a:solidFill>
                  <a:prstClr val="black"/>
                </a:solidFill>
              </a:rPr>
              <a:t>Cost Burden Faulty Assumptions</a:t>
            </a:r>
          </a:p>
          <a:p>
            <a:pPr algn="ct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1524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81000" y="1610215"/>
            <a:ext cx="8458200" cy="3970318"/>
          </a:xfrm>
          <a:prstGeom prst="rect">
            <a:avLst/>
          </a:prstGeom>
          <a:noFill/>
        </p:spPr>
        <p:txBody>
          <a:bodyPr wrap="square" rtlCol="0">
            <a:spAutoFit/>
          </a:bodyPr>
          <a:lstStyle/>
          <a:p>
            <a:pPr marL="285750" indent="-285750">
              <a:buClr>
                <a:schemeClr val="accent5"/>
              </a:buClr>
              <a:buFont typeface="Wingdings" panose="05000000000000000000" pitchFamily="2" charset="2"/>
              <a:buChar char="§"/>
            </a:pPr>
            <a:r>
              <a:rPr lang="en-US" sz="2800" b="1" dirty="0" smtClean="0"/>
              <a:t>Assumes only federal wide assurance institutions will store and maintain </a:t>
            </a:r>
            <a:r>
              <a:rPr lang="en-US" sz="2800" b="1" dirty="0" err="1" smtClean="0"/>
              <a:t>biospecimens</a:t>
            </a:r>
            <a:endParaRPr lang="en-US" sz="2800" b="1" dirty="0" smtClean="0"/>
          </a:p>
          <a:p>
            <a:pPr marL="285750" indent="-285750">
              <a:buClr>
                <a:schemeClr val="accent5"/>
              </a:buClr>
              <a:buFont typeface="Wingdings" panose="05000000000000000000" pitchFamily="2" charset="2"/>
              <a:buChar char="§"/>
            </a:pPr>
            <a:r>
              <a:rPr lang="en-US" sz="2800" b="1" dirty="0" smtClean="0"/>
              <a:t>Assumes 5 minutes to obtain consent in a research setting and 10 minutes in a clinical setting</a:t>
            </a:r>
          </a:p>
          <a:p>
            <a:pPr marL="285750" indent="-285750">
              <a:buClr>
                <a:schemeClr val="accent5"/>
              </a:buClr>
              <a:buFont typeface="Wingdings" panose="05000000000000000000" pitchFamily="2" charset="2"/>
              <a:buChar char="§"/>
            </a:pPr>
            <a:r>
              <a:rPr lang="en-US" sz="2800" b="1" dirty="0" smtClean="0"/>
              <a:t>Estimates 1.0 database administrator FTE per institution</a:t>
            </a:r>
          </a:p>
          <a:p>
            <a:pPr marL="285750" indent="-285750">
              <a:buClr>
                <a:schemeClr val="accent5"/>
              </a:buClr>
              <a:buFont typeface="Wingdings" panose="05000000000000000000" pitchFamily="2" charset="2"/>
              <a:buChar char="§"/>
            </a:pPr>
            <a:r>
              <a:rPr lang="en-US" sz="2800" b="1" dirty="0" smtClean="0"/>
              <a:t>No allowance for </a:t>
            </a:r>
            <a:r>
              <a:rPr lang="en-US" sz="2800" b="1" dirty="0" err="1" smtClean="0"/>
              <a:t>developent</a:t>
            </a:r>
            <a:r>
              <a:rPr lang="en-US" sz="2800" b="1" dirty="0" smtClean="0"/>
              <a:t> of robust databases to track </a:t>
            </a:r>
            <a:r>
              <a:rPr lang="en-US" sz="2800" b="1" dirty="0" err="1" smtClean="0"/>
              <a:t>biospecimens</a:t>
            </a:r>
            <a:r>
              <a:rPr lang="en-US" sz="2800" b="1" dirty="0" smtClean="0"/>
              <a:t> </a:t>
            </a:r>
          </a:p>
          <a:p>
            <a:pPr marL="1199821" lvl="2" indent="-285750">
              <a:buClr>
                <a:schemeClr val="accent5"/>
              </a:buClr>
              <a:buFont typeface="Wingdings" panose="05000000000000000000" pitchFamily="2" charset="2"/>
              <a:buChar char="§"/>
            </a:pPr>
            <a:endParaRPr lang="en-US" sz="2800" b="1" dirty="0"/>
          </a:p>
        </p:txBody>
      </p:sp>
    </p:spTree>
    <p:extLst>
      <p:ext uri="{BB962C8B-B14F-4D97-AF65-F5344CB8AC3E}">
        <p14:creationId xmlns:p14="http://schemas.microsoft.com/office/powerpoint/2010/main" val="268264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533400"/>
            <a:ext cx="8610600" cy="1877405"/>
          </a:xfrm>
          <a:prstGeom prst="rect">
            <a:avLst/>
          </a:prstGeom>
          <a:noFill/>
        </p:spPr>
        <p:txBody>
          <a:bodyPr wrap="square" lIns="91407" tIns="45704" rIns="91407" bIns="45704" rtlCol="0">
            <a:spAutoFit/>
          </a:bodyPr>
          <a:lstStyle/>
          <a:p>
            <a:pPr algn="ctr"/>
            <a:r>
              <a:rPr lang="en-US" sz="3200" b="1" dirty="0" smtClean="0">
                <a:solidFill>
                  <a:prstClr val="black"/>
                </a:solidFill>
              </a:rPr>
              <a:t>National Academy Report</a:t>
            </a:r>
          </a:p>
          <a:p>
            <a:pPr algn="ctr"/>
            <a:r>
              <a:rPr lang="en-US" sz="2400" b="1" dirty="0" smtClean="0">
                <a:solidFill>
                  <a:prstClr val="black"/>
                </a:solidFill>
              </a:rPr>
              <a:t>http://www.nap.edu/21803</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7500" y="1676400"/>
            <a:ext cx="3352800" cy="5029200"/>
          </a:xfrm>
          <a:prstGeom prst="rect">
            <a:avLst/>
          </a:prstGeom>
        </p:spPr>
      </p:pic>
    </p:spTree>
    <p:extLst>
      <p:ext uri="{BB962C8B-B14F-4D97-AF65-F5344CB8AC3E}">
        <p14:creationId xmlns:p14="http://schemas.microsoft.com/office/powerpoint/2010/main" val="119537897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877405"/>
          </a:xfrm>
          <a:prstGeom prst="rect">
            <a:avLst/>
          </a:prstGeom>
          <a:noFill/>
        </p:spPr>
        <p:txBody>
          <a:bodyPr wrap="square" lIns="91407" tIns="45704" rIns="91407" bIns="45704" rtlCol="0">
            <a:spAutoFit/>
          </a:bodyPr>
          <a:lstStyle/>
          <a:p>
            <a:pPr algn="ctr"/>
            <a:r>
              <a:rPr lang="en-US" sz="2800" b="1" dirty="0" smtClean="0">
                <a:solidFill>
                  <a:prstClr val="black"/>
                </a:solidFill>
              </a:rPr>
              <a:t>Optimizing the Nation’s Investment in Academic Research: A New Regulatory Framework for the 21</a:t>
            </a:r>
            <a:r>
              <a:rPr lang="en-US" sz="2800" b="1" baseline="30000" dirty="0" smtClean="0">
                <a:solidFill>
                  <a:prstClr val="black"/>
                </a:solidFill>
              </a:rPr>
              <a:t>st</a:t>
            </a:r>
            <a:r>
              <a:rPr lang="en-US" sz="2800" b="1" dirty="0" smtClean="0">
                <a:solidFill>
                  <a:prstClr val="black"/>
                </a:solidFill>
              </a:rPr>
              <a:t> Century</a:t>
            </a:r>
            <a:endParaRPr lang="en-US" sz="28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810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a:buClr>
                <a:schemeClr val="accent5"/>
              </a:buClr>
            </a:pPr>
            <a:r>
              <a:rPr lang="en-US" sz="2800" dirty="0" smtClean="0"/>
              <a:t>“</a:t>
            </a:r>
            <a:r>
              <a:rPr lang="en-US" sz="2800" b="1" i="1" dirty="0"/>
              <a:t>Concerns have been raised repeatedly that federal laws, regulations, rules, policies, </a:t>
            </a:r>
            <a:r>
              <a:rPr lang="en-US" sz="2800" b="1" i="1" dirty="0" err="1"/>
              <a:t>guidances</a:t>
            </a:r>
            <a:r>
              <a:rPr lang="en-US" sz="2800" b="1" i="1" dirty="0"/>
              <a:t>, and reporting requirements, while essential to a well-functioning, responsible system of research, have led over time to an environment wherein a significant percentage of an investigator’s time is spent complying with regulations, taking valuable time away from research, education, and scholarship… </a:t>
            </a:r>
            <a:r>
              <a:rPr lang="en-US" sz="2800" dirty="0" smtClean="0"/>
              <a:t>“ </a:t>
            </a:r>
            <a:endParaRPr lang="en-US" sz="2800" b="1" dirty="0"/>
          </a:p>
        </p:txBody>
      </p:sp>
    </p:spTree>
    <p:extLst>
      <p:ext uri="{BB962C8B-B14F-4D97-AF65-F5344CB8AC3E}">
        <p14:creationId xmlns:p14="http://schemas.microsoft.com/office/powerpoint/2010/main" val="20308908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877405"/>
          </a:xfrm>
          <a:prstGeom prst="rect">
            <a:avLst/>
          </a:prstGeom>
          <a:noFill/>
        </p:spPr>
        <p:txBody>
          <a:bodyPr wrap="square" lIns="91407" tIns="45704" rIns="91407" bIns="45704" rtlCol="0">
            <a:spAutoFit/>
          </a:bodyPr>
          <a:lstStyle/>
          <a:p>
            <a:pPr algn="ctr"/>
            <a:r>
              <a:rPr lang="en-US" sz="2800" b="1" dirty="0" smtClean="0">
                <a:solidFill>
                  <a:prstClr val="black"/>
                </a:solidFill>
              </a:rPr>
              <a:t>Optimizing the Nation’s Investment in Academic Research: A New Regulatory Framework for the 21</a:t>
            </a:r>
            <a:r>
              <a:rPr lang="en-US" sz="2800" b="1" baseline="30000" dirty="0" smtClean="0">
                <a:solidFill>
                  <a:prstClr val="black"/>
                </a:solidFill>
              </a:rPr>
              <a:t>st</a:t>
            </a:r>
            <a:r>
              <a:rPr lang="en-US" sz="2800" b="1" dirty="0" smtClean="0">
                <a:solidFill>
                  <a:prstClr val="black"/>
                </a:solidFill>
              </a:rPr>
              <a:t> Century</a:t>
            </a:r>
            <a:endParaRPr lang="en-US" sz="28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81000" y="15240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a:buClr>
                <a:schemeClr val="accent5"/>
              </a:buClr>
            </a:pPr>
            <a:r>
              <a:rPr lang="en-US" sz="2800" b="1" i="1" dirty="0" smtClean="0"/>
              <a:t>“When </a:t>
            </a:r>
            <a:r>
              <a:rPr lang="en-US" sz="2800" b="1" i="1" dirty="0"/>
              <a:t>effective and well coordinated, federal regulation protects the government, universities, investigators, and the public and helps prevent fraud, waste, and abuse.  Today, however, there is a growing concern that the unintended cumulative effect of federal regulations undercuts the productivity of the research enterprise and diminishes the return on the federal investment in research.”</a:t>
            </a:r>
          </a:p>
        </p:txBody>
      </p:sp>
    </p:spTree>
    <p:extLst>
      <p:ext uri="{BB962C8B-B14F-4D97-AF65-F5344CB8AC3E}">
        <p14:creationId xmlns:p14="http://schemas.microsoft.com/office/powerpoint/2010/main" val="307855597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marL="514350" indent="-514350">
              <a:buFont typeface="+mj-lt"/>
              <a:buAutoNum type="arabicPeriod"/>
            </a:pPr>
            <a:r>
              <a:rPr lang="en-US" sz="2800" b="1" dirty="0" smtClean="0"/>
              <a:t>Effective regulation is essential to the overall health of the research enterprise, protecting both national investment and the various parties in the partnership:</a:t>
            </a:r>
          </a:p>
          <a:p>
            <a:pPr marL="914235" lvl="1" indent="-457200">
              <a:buFont typeface="Arial" panose="020B0604020202020204" pitchFamily="34" charset="0"/>
              <a:buChar char="•"/>
            </a:pPr>
            <a:r>
              <a:rPr lang="en-US" sz="2800" b="1" dirty="0" smtClean="0"/>
              <a:t>Research participants</a:t>
            </a:r>
          </a:p>
          <a:p>
            <a:pPr marL="914235" lvl="1" indent="-457200">
              <a:buFont typeface="Arial" panose="020B0604020202020204" pitchFamily="34" charset="0"/>
              <a:buChar char="•"/>
            </a:pPr>
            <a:r>
              <a:rPr lang="en-US" sz="2800" b="1" dirty="0" smtClean="0"/>
              <a:t>Investigators</a:t>
            </a:r>
          </a:p>
          <a:p>
            <a:pPr marL="914235" lvl="1" indent="-457200">
              <a:buFont typeface="Arial" panose="020B0604020202020204" pitchFamily="34" charset="0"/>
              <a:buChar char="•"/>
            </a:pPr>
            <a:r>
              <a:rPr lang="en-US" sz="2800" b="1" dirty="0" smtClean="0"/>
              <a:t>Universities</a:t>
            </a:r>
          </a:p>
          <a:p>
            <a:pPr marL="914235" lvl="1" indent="-457200">
              <a:buFont typeface="Arial" panose="020B0604020202020204" pitchFamily="34" charset="0"/>
              <a:buChar char="•"/>
            </a:pPr>
            <a:r>
              <a:rPr lang="en-US" sz="2800" b="1" dirty="0" smtClean="0"/>
              <a:t>Agencies</a:t>
            </a:r>
            <a:endParaRPr lang="en-US" sz="2800" b="1" dirty="0"/>
          </a:p>
        </p:txBody>
      </p:sp>
    </p:spTree>
    <p:extLst>
      <p:ext uri="{BB962C8B-B14F-4D97-AF65-F5344CB8AC3E}">
        <p14:creationId xmlns:p14="http://schemas.microsoft.com/office/powerpoint/2010/main" val="160017340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281441" y="1828800"/>
            <a:ext cx="8458200" cy="3539430"/>
          </a:xfrm>
          <a:prstGeom prst="rect">
            <a:avLst/>
          </a:prstGeom>
          <a:noFill/>
        </p:spPr>
        <p:txBody>
          <a:bodyPr wrap="square" rtlCol="0">
            <a:spAutoFit/>
          </a:bodyPr>
          <a:lstStyle/>
          <a:p>
            <a:pPr marL="514350" indent="-514350">
              <a:buFont typeface="+mj-lt"/>
              <a:buAutoNum type="arabicPeriod" startAt="2"/>
            </a:pPr>
            <a:r>
              <a:rPr lang="en-US" sz="2800" b="1" dirty="0" smtClean="0"/>
              <a:t>Continuing expansion of the federal regulatory system and its ever-growing requirements are </a:t>
            </a:r>
            <a:r>
              <a:rPr lang="en-US" sz="2800" b="1" dirty="0" smtClean="0">
                <a:solidFill>
                  <a:srgbClr val="FF0000"/>
                </a:solidFill>
              </a:rPr>
              <a:t>diminishing the effectiveness of the nation’s research investment</a:t>
            </a:r>
            <a:r>
              <a:rPr lang="en-US" sz="2800" b="1" dirty="0" smtClean="0"/>
              <a:t>:</a:t>
            </a:r>
          </a:p>
          <a:p>
            <a:pPr marL="914235" lvl="1" indent="-457200">
              <a:buFont typeface="Arial" panose="020B0604020202020204" pitchFamily="34" charset="0"/>
              <a:buChar char="•"/>
            </a:pPr>
            <a:r>
              <a:rPr lang="en-US" sz="2800" b="1" dirty="0" smtClean="0"/>
              <a:t>Investigators’ time is directed away from research and training</a:t>
            </a:r>
          </a:p>
          <a:p>
            <a:pPr marL="914235" lvl="1" indent="-457200">
              <a:buFont typeface="Arial" panose="020B0604020202020204" pitchFamily="34" charset="0"/>
              <a:buChar char="•"/>
            </a:pPr>
            <a:r>
              <a:rPr lang="en-US" sz="2800" b="1" dirty="0" smtClean="0">
                <a:solidFill>
                  <a:srgbClr val="FF0000"/>
                </a:solidFill>
              </a:rPr>
              <a:t>Investigators’ time is directed toward overlapping and incongruent administrative matters</a:t>
            </a:r>
          </a:p>
        </p:txBody>
      </p:sp>
    </p:spTree>
    <p:extLst>
      <p:ext uri="{BB962C8B-B14F-4D97-AF65-F5344CB8AC3E}">
        <p14:creationId xmlns:p14="http://schemas.microsoft.com/office/powerpoint/2010/main" val="52855105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3108543"/>
          </a:xfrm>
          <a:prstGeom prst="rect">
            <a:avLst/>
          </a:prstGeom>
          <a:noFill/>
        </p:spPr>
        <p:txBody>
          <a:bodyPr wrap="square" rtlCol="0">
            <a:spAutoFit/>
          </a:bodyPr>
          <a:lstStyle/>
          <a:p>
            <a:pPr marL="514350" indent="-514350">
              <a:buFont typeface="+mj-lt"/>
              <a:buAutoNum type="arabicPeriod" startAt="3"/>
            </a:pPr>
            <a:r>
              <a:rPr lang="en-US" sz="2800" b="1" dirty="0" smtClean="0"/>
              <a:t>Well-intended efforts of federal regulations to address important issues of accountability and performance associated with scientific integrity and the well-being of the people involved in research “often result in </a:t>
            </a:r>
            <a:r>
              <a:rPr lang="en-US" sz="2800" b="1" dirty="0" smtClean="0">
                <a:solidFill>
                  <a:srgbClr val="FF0000"/>
                </a:solidFill>
              </a:rPr>
              <a:t>unintended consequences that needlessly encumber the nation’s investment in research</a:t>
            </a:r>
            <a:r>
              <a:rPr lang="en-US" sz="2800" b="1" dirty="0" smtClean="0"/>
              <a:t>.”</a:t>
            </a:r>
          </a:p>
        </p:txBody>
      </p:sp>
    </p:spTree>
    <p:extLst>
      <p:ext uri="{BB962C8B-B14F-4D97-AF65-F5344CB8AC3E}">
        <p14:creationId xmlns:p14="http://schemas.microsoft.com/office/powerpoint/2010/main" val="42741061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4401205"/>
          </a:xfrm>
          <a:prstGeom prst="rect">
            <a:avLst/>
          </a:prstGeom>
          <a:noFill/>
        </p:spPr>
        <p:txBody>
          <a:bodyPr wrap="square" rtlCol="0">
            <a:spAutoFit/>
          </a:bodyPr>
          <a:lstStyle/>
          <a:p>
            <a:pPr marL="514350" indent="-514350">
              <a:buFont typeface="+mj-lt"/>
              <a:buAutoNum type="arabicPeriod" startAt="4"/>
            </a:pPr>
            <a:r>
              <a:rPr lang="en-US" sz="2800" b="1" dirty="0" smtClean="0"/>
              <a:t>Many regulations fail to recognize the significant diversity of academic research institutions:</a:t>
            </a:r>
          </a:p>
          <a:p>
            <a:pPr marL="971385" lvl="1" indent="-514350">
              <a:buFont typeface="Arial" panose="020B0604020202020204" pitchFamily="34" charset="0"/>
              <a:buChar char="•"/>
            </a:pPr>
            <a:r>
              <a:rPr lang="en-US" sz="2800" b="1" dirty="0" smtClean="0"/>
              <a:t>Geographic location</a:t>
            </a:r>
          </a:p>
          <a:p>
            <a:pPr marL="971385" lvl="1" indent="-514350">
              <a:buFont typeface="Arial" panose="020B0604020202020204" pitchFamily="34" charset="0"/>
              <a:buChar char="•"/>
            </a:pPr>
            <a:r>
              <a:rPr lang="en-US" sz="2800" b="1" dirty="0" smtClean="0"/>
              <a:t>Public or private</a:t>
            </a:r>
          </a:p>
          <a:p>
            <a:pPr marL="971385" lvl="1" indent="-514350">
              <a:buFont typeface="Arial" panose="020B0604020202020204" pitchFamily="34" charset="0"/>
              <a:buChar char="•"/>
            </a:pPr>
            <a:r>
              <a:rPr lang="en-US" sz="2800" b="1" dirty="0" smtClean="0"/>
              <a:t>Size</a:t>
            </a:r>
          </a:p>
          <a:p>
            <a:pPr marL="971385" lvl="1" indent="-514350">
              <a:buFont typeface="Arial" panose="020B0604020202020204" pitchFamily="34" charset="0"/>
              <a:buChar char="•"/>
            </a:pPr>
            <a:r>
              <a:rPr lang="en-US" sz="2800" b="1" dirty="0" smtClean="0"/>
              <a:t>Financial and physical resources</a:t>
            </a:r>
          </a:p>
          <a:p>
            <a:pPr marL="971385" lvl="1" indent="-514350">
              <a:buFont typeface="Arial" panose="020B0604020202020204" pitchFamily="34" charset="0"/>
              <a:buChar char="•"/>
            </a:pPr>
            <a:r>
              <a:rPr lang="en-US" sz="2800" b="1" dirty="0" smtClean="0"/>
              <a:t>Research capability</a:t>
            </a:r>
          </a:p>
          <a:p>
            <a:pPr lvl="1"/>
            <a:r>
              <a:rPr lang="en-US" sz="2800" b="1" dirty="0" smtClean="0"/>
              <a:t>This diversity translates into </a:t>
            </a:r>
            <a:r>
              <a:rPr lang="en-US" sz="2800" b="1" dirty="0" smtClean="0">
                <a:solidFill>
                  <a:srgbClr val="FF0000"/>
                </a:solidFill>
              </a:rPr>
              <a:t>widely varying capabilities to respond to increasing and overlapping regulations</a:t>
            </a:r>
            <a:r>
              <a:rPr lang="en-US" sz="2800" b="1" dirty="0" smtClean="0"/>
              <a:t>.</a:t>
            </a:r>
          </a:p>
        </p:txBody>
      </p:sp>
    </p:spTree>
    <p:extLst>
      <p:ext uri="{BB962C8B-B14F-4D97-AF65-F5344CB8AC3E}">
        <p14:creationId xmlns:p14="http://schemas.microsoft.com/office/powerpoint/2010/main" val="353182859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2246769"/>
          </a:xfrm>
          <a:prstGeom prst="rect">
            <a:avLst/>
          </a:prstGeom>
          <a:noFill/>
        </p:spPr>
        <p:txBody>
          <a:bodyPr wrap="square" rtlCol="0">
            <a:spAutoFit/>
          </a:bodyPr>
          <a:lstStyle/>
          <a:p>
            <a:pPr marL="514350" indent="-514350">
              <a:buFont typeface="+mj-lt"/>
              <a:buAutoNum type="arabicPeriod" startAt="5"/>
            </a:pPr>
            <a:r>
              <a:rPr lang="en-US" sz="2800" b="1" dirty="0" smtClean="0">
                <a:solidFill>
                  <a:srgbClr val="FF0000"/>
                </a:solidFill>
              </a:rPr>
              <a:t>When regulations are inconsistent, duplicative, or unclear, universities may place additional requirements on research investigators</a:t>
            </a:r>
            <a:r>
              <a:rPr lang="en-US" sz="2800" b="1" dirty="0" smtClean="0"/>
              <a:t>, thereby diminishing the effectiveness of the national investment in research.</a:t>
            </a:r>
          </a:p>
        </p:txBody>
      </p:sp>
    </p:spTree>
    <p:extLst>
      <p:ext uri="{BB962C8B-B14F-4D97-AF65-F5344CB8AC3E}">
        <p14:creationId xmlns:p14="http://schemas.microsoft.com/office/powerpoint/2010/main" val="749676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5" y="152400"/>
            <a:ext cx="7772400" cy="1165225"/>
          </a:xfrm>
        </p:spPr>
        <p:txBody>
          <a:bodyPr>
            <a:normAutofit/>
          </a:bodyPr>
          <a:lstStyle/>
          <a:p>
            <a:r>
              <a:rPr lang="en-US" sz="3600" b="1" dirty="0" smtClean="0"/>
              <a:t>Research Rigor and Reproducibility</a:t>
            </a:r>
            <a:endParaRPr lang="en-US" sz="3600" b="1" dirty="0"/>
          </a:p>
        </p:txBody>
      </p:sp>
      <p:sp>
        <p:nvSpPr>
          <p:cNvPr id="3" name="Subtitle 2"/>
          <p:cNvSpPr>
            <a:spLocks noGrp="1"/>
          </p:cNvSpPr>
          <p:nvPr>
            <p:ph type="subTitle" idx="1"/>
          </p:nvPr>
        </p:nvSpPr>
        <p:spPr>
          <a:xfrm>
            <a:off x="735805" y="1676400"/>
            <a:ext cx="7696200" cy="4495800"/>
          </a:xfrm>
        </p:spPr>
        <p:txBody>
          <a:bodyPr>
            <a:normAutofit/>
          </a:bodyPr>
          <a:lstStyle/>
          <a:p>
            <a:pPr marL="457200" indent="-457200" algn="l">
              <a:buClr>
                <a:schemeClr val="accent5">
                  <a:lumMod val="75000"/>
                </a:schemeClr>
              </a:buClr>
              <a:buFont typeface="Wingdings" panose="05000000000000000000" pitchFamily="2" charset="2"/>
              <a:buChar char="§"/>
            </a:pPr>
            <a:r>
              <a:rPr lang="en-US" sz="3000" b="1" dirty="0" smtClean="0">
                <a:solidFill>
                  <a:schemeClr val="tx1"/>
                </a:solidFill>
              </a:rPr>
              <a:t>Allegations of the inability to reproduce published biomedical research</a:t>
            </a:r>
          </a:p>
          <a:p>
            <a:pPr marL="914235" lvl="1" indent="-457200" algn="l">
              <a:buClr>
                <a:schemeClr val="accent5">
                  <a:lumMod val="75000"/>
                </a:schemeClr>
              </a:buClr>
              <a:buFont typeface="Wingdings" panose="05000000000000000000" pitchFamily="2" charset="2"/>
              <a:buChar char="§"/>
            </a:pPr>
            <a:r>
              <a:rPr lang="en-US" sz="2600" b="1" dirty="0" smtClean="0">
                <a:solidFill>
                  <a:schemeClr val="tx1"/>
                </a:solidFill>
              </a:rPr>
              <a:t>Distinguish from scientific fraud</a:t>
            </a:r>
          </a:p>
          <a:p>
            <a:pPr marL="914235" lvl="1" indent="-457200" algn="l">
              <a:buClr>
                <a:schemeClr val="accent5">
                  <a:lumMod val="75000"/>
                </a:schemeClr>
              </a:buClr>
              <a:buFont typeface="Wingdings" panose="05000000000000000000" pitchFamily="2" charset="2"/>
              <a:buChar char="§"/>
            </a:pPr>
            <a:r>
              <a:rPr lang="en-US" sz="2600" b="1" dirty="0" smtClean="0">
                <a:solidFill>
                  <a:schemeClr val="tx1"/>
                </a:solidFill>
              </a:rPr>
              <a:t>Poor methodological detail</a:t>
            </a:r>
          </a:p>
          <a:p>
            <a:pPr marL="457200" indent="-457200" algn="l">
              <a:buClr>
                <a:schemeClr val="accent5">
                  <a:lumMod val="75000"/>
                </a:schemeClr>
              </a:buClr>
              <a:buFont typeface="Wingdings" panose="05000000000000000000" pitchFamily="2" charset="2"/>
              <a:buChar char="§"/>
            </a:pPr>
            <a:r>
              <a:rPr lang="en-US" sz="3000" b="1" dirty="0" smtClean="0">
                <a:solidFill>
                  <a:schemeClr val="tx1"/>
                </a:solidFill>
              </a:rPr>
              <a:t>NIH announced new requirements</a:t>
            </a:r>
          </a:p>
          <a:p>
            <a:pPr marL="914235" lvl="1" indent="-457200" algn="l">
              <a:buClr>
                <a:schemeClr val="accent5">
                  <a:lumMod val="75000"/>
                </a:schemeClr>
              </a:buClr>
              <a:buFont typeface="Wingdings" panose="05000000000000000000" pitchFamily="2" charset="2"/>
              <a:buChar char="§"/>
            </a:pPr>
            <a:r>
              <a:rPr lang="en-US" sz="2600" b="1" dirty="0" smtClean="0">
                <a:solidFill>
                  <a:schemeClr val="tx1"/>
                </a:solidFill>
              </a:rPr>
              <a:t>Effective January 25, 2016 (pending OMB)</a:t>
            </a:r>
          </a:p>
          <a:p>
            <a:pPr marL="1828310" lvl="3" indent="-457200" algn="l">
              <a:buClr>
                <a:schemeClr val="accent5">
                  <a:lumMod val="75000"/>
                </a:schemeClr>
              </a:buClr>
              <a:buFont typeface="Wingdings" panose="05000000000000000000" pitchFamily="2" charset="2"/>
              <a:buChar char="§"/>
            </a:pPr>
            <a:endParaRPr lang="en-US" sz="1400" b="1" dirty="0" smtClean="0">
              <a:solidFill>
                <a:schemeClr val="tx1"/>
              </a:solidFill>
            </a:endParaRPr>
          </a:p>
          <a:p>
            <a:pPr marL="457200" indent="-457200" algn="l">
              <a:buClr>
                <a:schemeClr val="accent5">
                  <a:lumMod val="75000"/>
                </a:schemeClr>
              </a:buClr>
              <a:buFont typeface="Wingdings" panose="05000000000000000000" pitchFamily="2" charset="2"/>
              <a:buChar char="§"/>
            </a:pPr>
            <a:endParaRPr lang="en-US" sz="2600" b="1" dirty="0" smtClean="0">
              <a:solidFill>
                <a:schemeClr val="tx1"/>
              </a:solidFill>
            </a:endParaRPr>
          </a:p>
          <a:p>
            <a:pPr marL="457200" indent="-457200" algn="l">
              <a:buClr>
                <a:schemeClr val="accent5">
                  <a:lumMod val="75000"/>
                </a:schemeClr>
              </a:buClr>
              <a:buFont typeface="Wingdings" panose="05000000000000000000" pitchFamily="2" charset="2"/>
              <a:buChar char="§"/>
            </a:pPr>
            <a:endParaRPr lang="en-US" sz="2600" b="1" dirty="0" smtClean="0">
              <a:solidFill>
                <a:schemeClr val="tx1"/>
              </a:solidFill>
            </a:endParaRPr>
          </a:p>
          <a:p>
            <a:pPr marL="457200" indent="-457200" algn="l">
              <a:buFont typeface="Arial" panose="020B0604020202020204" pitchFamily="34" charset="0"/>
              <a:buChar char="•"/>
            </a:pPr>
            <a:endParaRPr lang="en-US" sz="2000" b="1" dirty="0">
              <a:solidFill>
                <a:schemeClr val="tx1"/>
              </a:solidFill>
            </a:endParaRPr>
          </a:p>
        </p:txBody>
      </p:sp>
      <p:sp>
        <p:nvSpPr>
          <p:cNvPr id="4" name="Line 4"/>
          <p:cNvSpPr>
            <a:spLocks noChangeShapeType="1"/>
          </p:cNvSpPr>
          <p:nvPr/>
        </p:nvSpPr>
        <p:spPr bwMode="auto">
          <a:xfrm>
            <a:off x="457199" y="1219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60491120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508073"/>
          </a:xfrm>
          <a:prstGeom prst="rect">
            <a:avLst/>
          </a:prstGeom>
          <a:noFill/>
        </p:spPr>
        <p:txBody>
          <a:bodyPr wrap="square" lIns="91407" tIns="45704" rIns="91407" bIns="45704" rtlCol="0">
            <a:spAutoFit/>
          </a:bodyPr>
          <a:lstStyle/>
          <a:p>
            <a:pPr algn="ctr"/>
            <a:r>
              <a:rPr lang="en-US" sz="3200" b="1" dirty="0" smtClean="0">
                <a:solidFill>
                  <a:prstClr val="black"/>
                </a:solidFill>
              </a:rPr>
              <a:t>Overarching Findings</a:t>
            </a:r>
            <a:endParaRPr lang="en-US" sz="3200" b="1" dirty="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861794"/>
            <a:ext cx="8458200" cy="2677656"/>
          </a:xfrm>
          <a:prstGeom prst="rect">
            <a:avLst/>
          </a:prstGeom>
          <a:noFill/>
        </p:spPr>
        <p:txBody>
          <a:bodyPr wrap="square" rtlCol="0">
            <a:spAutoFit/>
          </a:bodyPr>
          <a:lstStyle/>
          <a:p>
            <a:pPr marL="514350" indent="-514350">
              <a:buFont typeface="+mj-lt"/>
              <a:buAutoNum type="arabicPeriod" startAt="6"/>
            </a:pPr>
            <a:r>
              <a:rPr lang="en-US" sz="2800" b="1" dirty="0" smtClean="0"/>
              <a:t>Some academic research institutions have failed to respond appropriately to investigators’ transgressions or failed to use effectively the range of tools available to create an environment that strongly discourages behaviors in conflict with the standards and norms of the scientific community.</a:t>
            </a:r>
          </a:p>
        </p:txBody>
      </p:sp>
    </p:spTree>
    <p:extLst>
      <p:ext uri="{BB962C8B-B14F-4D97-AF65-F5344CB8AC3E}">
        <p14:creationId xmlns:p14="http://schemas.microsoft.com/office/powerpoint/2010/main" val="6781603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One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5693866"/>
          </a:xfrm>
          <a:prstGeom prst="rect">
            <a:avLst/>
          </a:prstGeom>
          <a:noFill/>
        </p:spPr>
        <p:txBody>
          <a:bodyPr wrap="square" rtlCol="0">
            <a:spAutoFit/>
          </a:bodyPr>
          <a:lstStyle/>
          <a:p>
            <a:r>
              <a:rPr lang="en-US" sz="2800" b="1" dirty="0" smtClean="0"/>
              <a:t>The regulatory regime … governing federally funded academic research should be critically reexamined and recalibrated</a:t>
            </a:r>
          </a:p>
          <a:p>
            <a:pPr marL="457200" indent="-457200">
              <a:buClr>
                <a:schemeClr val="accent5"/>
              </a:buClr>
              <a:buFont typeface="Arial" panose="020B0604020202020204" pitchFamily="34" charset="0"/>
              <a:buChar char="•"/>
            </a:pPr>
            <a:r>
              <a:rPr lang="en-US" sz="2800" b="1" dirty="0" smtClean="0"/>
              <a:t>Direct federal agencies following the Common Rule to institute a risk-stratified system of human subjects protections that substantially reduces regulatory burden on minimal-risk research.</a:t>
            </a:r>
          </a:p>
          <a:p>
            <a:pPr marL="457200" indent="-457200">
              <a:buClr>
                <a:schemeClr val="accent5"/>
              </a:buClr>
              <a:buFont typeface="Arial" panose="020B0604020202020204" pitchFamily="34" charset="0"/>
              <a:buChar char="•"/>
            </a:pPr>
            <a:r>
              <a:rPr lang="en-US" sz="2800" b="1" dirty="0" smtClean="0">
                <a:solidFill>
                  <a:srgbClr val="FF0000"/>
                </a:solidFill>
              </a:rPr>
              <a:t>Direct agencies to align and harmonize their regulations and definitions concerning the protection of human subjects.</a:t>
            </a:r>
          </a:p>
          <a:p>
            <a:pPr marL="457200" indent="-457200">
              <a:buClr>
                <a:schemeClr val="accent5"/>
              </a:buClr>
              <a:buFont typeface="Arial" panose="020B0604020202020204" pitchFamily="34" charset="0"/>
              <a:buChar char="•"/>
            </a:pPr>
            <a:r>
              <a:rPr lang="en-US" sz="2800" b="1" dirty="0" smtClean="0"/>
              <a:t>Congress should instruct the US DHHS to ensure that </a:t>
            </a:r>
            <a:r>
              <a:rPr lang="en-US" sz="2800" b="1" dirty="0" smtClean="0">
                <a:solidFill>
                  <a:srgbClr val="FF0000"/>
                </a:solidFill>
              </a:rPr>
              <a:t>research involving </a:t>
            </a:r>
            <a:r>
              <a:rPr lang="en-US" sz="2800" b="1" dirty="0" err="1" smtClean="0">
                <a:solidFill>
                  <a:srgbClr val="FF0000"/>
                </a:solidFill>
              </a:rPr>
              <a:t>biospecimens</a:t>
            </a:r>
            <a:r>
              <a:rPr lang="en-US" sz="2800" b="1" dirty="0" smtClean="0">
                <a:solidFill>
                  <a:srgbClr val="FF0000"/>
                </a:solidFill>
              </a:rPr>
              <a:t> is eligible for a waiver or modification of informed consent</a:t>
            </a:r>
            <a:r>
              <a:rPr lang="en-US" sz="2800" b="1" dirty="0" smtClean="0"/>
              <a:t>.</a:t>
            </a:r>
          </a:p>
        </p:txBody>
      </p:sp>
    </p:spTree>
    <p:extLst>
      <p:ext uri="{BB962C8B-B14F-4D97-AF65-F5344CB8AC3E}">
        <p14:creationId xmlns:p14="http://schemas.microsoft.com/office/powerpoint/2010/main" val="142823806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Two</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2246769"/>
          </a:xfrm>
          <a:prstGeom prst="rect">
            <a:avLst/>
          </a:prstGeom>
          <a:noFill/>
        </p:spPr>
        <p:txBody>
          <a:bodyPr wrap="square" rtlCol="0">
            <a:spAutoFit/>
          </a:bodyPr>
          <a:lstStyle/>
          <a:p>
            <a:r>
              <a:rPr lang="en-US" sz="2800" b="1" dirty="0" smtClean="0"/>
              <a:t>To advance the government-academic research partnership, research institutions must demand the highest standards in institutional and individual behavior.</a:t>
            </a:r>
          </a:p>
          <a:p>
            <a:pPr marL="457200" indent="-457200">
              <a:buClr>
                <a:schemeClr val="accent5"/>
              </a:buClr>
              <a:buFont typeface="Arial" panose="020B0604020202020204" pitchFamily="34" charset="0"/>
              <a:buChar char="•"/>
            </a:pPr>
            <a:endParaRPr lang="en-US" sz="2800" b="1" dirty="0" smtClean="0"/>
          </a:p>
        </p:txBody>
      </p:sp>
    </p:spTree>
    <p:extLst>
      <p:ext uri="{BB962C8B-B14F-4D97-AF65-F5344CB8AC3E}">
        <p14:creationId xmlns:p14="http://schemas.microsoft.com/office/powerpoint/2010/main" val="188614180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Three</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2246769"/>
          </a:xfrm>
          <a:prstGeom prst="rect">
            <a:avLst/>
          </a:prstGeom>
          <a:noFill/>
        </p:spPr>
        <p:txBody>
          <a:bodyPr wrap="square" rtlCol="0">
            <a:spAutoFit/>
          </a:bodyPr>
          <a:lstStyle/>
          <a:p>
            <a:r>
              <a:rPr lang="en-US" sz="2800" b="1" dirty="0" smtClean="0"/>
              <a:t>Inspectors General responsibilities should be rebalanced so that appropriate consideration is given both to uncovering waste, fraud, and abuse and to advising on economy, efficiency, and effectiveness.</a:t>
            </a:r>
          </a:p>
          <a:p>
            <a:pPr marL="457200" indent="-457200">
              <a:buClr>
                <a:schemeClr val="accent5"/>
              </a:buClr>
              <a:buFont typeface="Arial" panose="020B0604020202020204" pitchFamily="34" charset="0"/>
              <a:buChar char="•"/>
            </a:pPr>
            <a:endParaRPr lang="en-US" sz="2800" b="1" dirty="0" smtClean="0"/>
          </a:p>
        </p:txBody>
      </p:sp>
    </p:spTree>
    <p:extLst>
      <p:ext uri="{BB962C8B-B14F-4D97-AF65-F5344CB8AC3E}">
        <p14:creationId xmlns:p14="http://schemas.microsoft.com/office/powerpoint/2010/main" val="312794254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Four</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13078" y="1164134"/>
            <a:ext cx="8458200" cy="6124754"/>
          </a:xfrm>
          <a:prstGeom prst="rect">
            <a:avLst/>
          </a:prstGeom>
          <a:noFill/>
        </p:spPr>
        <p:txBody>
          <a:bodyPr wrap="square" rtlCol="0">
            <a:spAutoFit/>
          </a:bodyPr>
          <a:lstStyle/>
          <a:p>
            <a:r>
              <a:rPr lang="en-US" sz="2800" b="1" dirty="0" smtClean="0"/>
              <a:t>Create a new mechanism, to include an active public-private forum and a designated official within government, to foster a more effective conception, development, and harmonization of research policies:</a:t>
            </a:r>
          </a:p>
          <a:p>
            <a:pPr marL="457200" indent="-457200">
              <a:buClr>
                <a:schemeClr val="accent5"/>
              </a:buClr>
              <a:buFont typeface="Wingdings" panose="05000000000000000000" pitchFamily="2" charset="2"/>
              <a:buChar char="§"/>
            </a:pPr>
            <a:r>
              <a:rPr lang="en-US" sz="2800" b="1" dirty="0" smtClean="0">
                <a:solidFill>
                  <a:srgbClr val="FF0000"/>
                </a:solidFill>
              </a:rPr>
              <a:t>Regulations should be harmonized across all federal research funding agencies</a:t>
            </a:r>
          </a:p>
          <a:p>
            <a:pPr marL="457200" indent="-457200">
              <a:buClr>
                <a:schemeClr val="accent5"/>
              </a:buClr>
              <a:buFont typeface="Wingdings" panose="05000000000000000000" pitchFamily="2" charset="2"/>
              <a:buChar char="§"/>
            </a:pPr>
            <a:r>
              <a:rPr lang="en-US" sz="2800" b="1" dirty="0" smtClean="0">
                <a:solidFill>
                  <a:srgbClr val="FF0000"/>
                </a:solidFill>
              </a:rPr>
              <a:t>Before proposing any new regulation, an agency should determine whether the problem that the regulation is intended to address is systemic</a:t>
            </a:r>
            <a:endParaRPr lang="en-US" sz="2800" b="1" dirty="0" smtClean="0"/>
          </a:p>
          <a:p>
            <a:pPr marL="457200" indent="-457200">
              <a:buClr>
                <a:schemeClr val="accent5"/>
              </a:buClr>
              <a:buFont typeface="Wingdings" panose="05000000000000000000" pitchFamily="2" charset="2"/>
              <a:buChar char="§"/>
            </a:pPr>
            <a:r>
              <a:rPr lang="en-US" sz="2800" b="1" dirty="0" smtClean="0">
                <a:solidFill>
                  <a:srgbClr val="FF0000"/>
                </a:solidFill>
              </a:rPr>
              <a:t>Minor issues should not become cause for disproportionate regulatory response</a:t>
            </a:r>
            <a:endParaRPr lang="en-US" sz="2800" b="1" dirty="0" smtClean="0"/>
          </a:p>
          <a:p>
            <a:pPr marL="457200" indent="-457200">
              <a:buClr>
                <a:schemeClr val="accent5"/>
              </a:buClr>
              <a:buFont typeface="Wingdings" panose="05000000000000000000" pitchFamily="2" charset="2"/>
              <a:buChar char="§"/>
            </a:pPr>
            <a:r>
              <a:rPr lang="en-US" sz="2800" b="1" dirty="0" smtClean="0">
                <a:solidFill>
                  <a:srgbClr val="FF0000"/>
                </a:solidFill>
              </a:rPr>
              <a:t>Regulations should be framed with the recognition that risk levels will never be reduced to zero</a:t>
            </a:r>
          </a:p>
          <a:p>
            <a:pPr marL="457200" indent="-457200">
              <a:buClr>
                <a:schemeClr val="accent5"/>
              </a:buClr>
              <a:buFont typeface="Arial" panose="020B0604020202020204" pitchFamily="34" charset="0"/>
              <a:buChar char="•"/>
            </a:pPr>
            <a:endParaRPr lang="en-US" sz="2800" b="1" dirty="0" smtClean="0"/>
          </a:p>
        </p:txBody>
      </p:sp>
    </p:spTree>
    <p:extLst>
      <p:ext uri="{BB962C8B-B14F-4D97-AF65-F5344CB8AC3E}">
        <p14:creationId xmlns:p14="http://schemas.microsoft.com/office/powerpoint/2010/main" val="290492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53721"/>
            <a:ext cx="8839200" cy="1231074"/>
          </a:xfrm>
          <a:prstGeom prst="rect">
            <a:avLst/>
          </a:prstGeom>
          <a:noFill/>
        </p:spPr>
        <p:txBody>
          <a:bodyPr wrap="square" lIns="91407" tIns="45704" rIns="91407" bIns="45704" rtlCol="0">
            <a:spAutoFit/>
          </a:bodyPr>
          <a:lstStyle/>
          <a:p>
            <a:pPr algn="ctr"/>
            <a:r>
              <a:rPr lang="en-US" sz="3200" b="1" dirty="0" smtClean="0">
                <a:solidFill>
                  <a:prstClr val="black"/>
                </a:solidFill>
              </a:rPr>
              <a:t>Recommendation Four</a:t>
            </a:r>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45735" y="107698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
        <p:nvSpPr>
          <p:cNvPr id="4" name="TextBox 3"/>
          <p:cNvSpPr txBox="1"/>
          <p:nvPr/>
        </p:nvSpPr>
        <p:spPr>
          <a:xfrm>
            <a:off x="345735" y="1185905"/>
            <a:ext cx="8458200" cy="3970318"/>
          </a:xfrm>
          <a:prstGeom prst="rect">
            <a:avLst/>
          </a:prstGeom>
          <a:noFill/>
        </p:spPr>
        <p:txBody>
          <a:bodyPr wrap="square" rtlCol="0">
            <a:spAutoFit/>
          </a:bodyPr>
          <a:lstStyle/>
          <a:p>
            <a:pPr marL="457200" indent="-457200">
              <a:buClr>
                <a:schemeClr val="accent5"/>
              </a:buClr>
              <a:buFont typeface="Wingdings" panose="05000000000000000000" pitchFamily="2" charset="2"/>
              <a:buChar char="§"/>
            </a:pPr>
            <a:r>
              <a:rPr lang="en-US" sz="2800" b="1" dirty="0" smtClean="0"/>
              <a:t>New regulations should be piloted at a small number of institutions to determine whether they efficiently accomplish the intent of regulation.</a:t>
            </a:r>
          </a:p>
          <a:p>
            <a:pPr marL="457200" indent="-457200">
              <a:buClr>
                <a:schemeClr val="accent5"/>
              </a:buClr>
              <a:buFont typeface="Wingdings" panose="05000000000000000000" pitchFamily="2" charset="2"/>
              <a:buChar char="§"/>
            </a:pPr>
            <a:r>
              <a:rPr lang="en-US" sz="2800" b="1" dirty="0" smtClean="0"/>
              <a:t>Academic research institutions must take timely and appropriate action against members of their communities who violate the values of trust and integrity to which community standards and federal funding of research require strict adherence.</a:t>
            </a:r>
          </a:p>
          <a:p>
            <a:pPr marL="457200" indent="-457200">
              <a:buClr>
                <a:schemeClr val="accent5"/>
              </a:buClr>
              <a:buFont typeface="Arial" panose="020B0604020202020204" pitchFamily="34" charset="0"/>
              <a:buChar char="•"/>
            </a:pPr>
            <a:endParaRPr lang="en-US" sz="2800" b="1" dirty="0" smtClean="0"/>
          </a:p>
        </p:txBody>
      </p:sp>
    </p:spTree>
    <p:extLst>
      <p:ext uri="{BB962C8B-B14F-4D97-AF65-F5344CB8AC3E}">
        <p14:creationId xmlns:p14="http://schemas.microsoft.com/office/powerpoint/2010/main" val="45255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5601501"/>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Data confidentiality, integrity, security, and controlled access to information should be ensured.</a:t>
            </a: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The level of security should coincide with the sensitivity of the information.</a:t>
            </a: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Researchers, Institutional Review Boards (IRBs), and institutions providing support for research endeavors should oversee the consent requirement, maintenance, access,  and use of archived pathology resources.</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1485700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3231622"/>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dirty="0">
                <a:solidFill>
                  <a:prstClr val="black"/>
                </a:solidFill>
              </a:rPr>
              <a:t>Investigative pathologists are well-positioned to assume a leadership role in addressing the concerns involved with archived pathology specimens, providing stewardship and ensuring that these specimens remain a vital resource.</a:t>
            </a: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272239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5170614"/>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dirty="0">
                <a:solidFill>
                  <a:prstClr val="black"/>
                </a:solidFill>
              </a:rPr>
              <a:t>Unless specific donor consent is granted, all individuals working with archived pathology samples should </a:t>
            </a:r>
            <a:r>
              <a:rPr lang="en-US" sz="2800" b="1" u="sng" dirty="0">
                <a:solidFill>
                  <a:prstClr val="black"/>
                </a:solidFill>
              </a:rPr>
              <a:t>not</a:t>
            </a:r>
            <a:r>
              <a:rPr lang="en-US" sz="2800" b="1" dirty="0">
                <a:solidFill>
                  <a:prstClr val="black"/>
                </a:solidFill>
              </a:rPr>
              <a:t> attempt to identify previously unidentified (or anonymized) samples.  </a:t>
            </a:r>
          </a:p>
          <a:p>
            <a:pPr marL="914235" lvl="1" indent="-457200">
              <a:buClr>
                <a:schemeClr val="accent5">
                  <a:lumMod val="60000"/>
                  <a:lumOff val="40000"/>
                </a:schemeClr>
              </a:buClr>
              <a:buFont typeface="Wingdings" panose="05000000000000000000" pitchFamily="2" charset="2"/>
              <a:buChar char="Ø"/>
            </a:pPr>
            <a:r>
              <a:rPr lang="en-US" sz="2800" b="1" dirty="0">
                <a:solidFill>
                  <a:prstClr val="black"/>
                </a:solidFill>
              </a:rPr>
              <a:t>Do not use advanced technologies to identify a donor</a:t>
            </a:r>
          </a:p>
          <a:p>
            <a:pPr marL="914235" lvl="1" indent="-457200">
              <a:buClr>
                <a:schemeClr val="accent5">
                  <a:lumMod val="60000"/>
                  <a:lumOff val="40000"/>
                </a:schemeClr>
              </a:buClr>
              <a:buFont typeface="Wingdings" panose="05000000000000000000" pitchFamily="2" charset="2"/>
              <a:buChar char="Ø"/>
            </a:pPr>
            <a:r>
              <a:rPr lang="en-US" sz="2800" b="1" dirty="0" smtClean="0">
                <a:solidFill>
                  <a:prstClr val="black"/>
                </a:solidFill>
              </a:rPr>
              <a:t>Do </a:t>
            </a:r>
            <a:r>
              <a:rPr lang="en-US" sz="2800" b="1" dirty="0">
                <a:solidFill>
                  <a:prstClr val="black"/>
                </a:solidFill>
              </a:rPr>
              <a:t>not access a research database for purposes of identification</a:t>
            </a: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177895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5"/>
            <a:ext cx="8763000" cy="4247284"/>
          </a:xfrm>
          <a:prstGeom prst="rect">
            <a:avLst/>
          </a:prstGeom>
          <a:noFill/>
        </p:spPr>
        <p:txBody>
          <a:bodyPr wrap="square" lIns="91407" tIns="45704" rIns="91407" bIns="45704" rtlCol="0">
            <a:spAutoFit/>
          </a:bodyPr>
          <a:lstStyle/>
          <a:p>
            <a:pPr algn="ctr"/>
            <a:r>
              <a:rPr lang="en-US" sz="2800" b="1" dirty="0" smtClean="0">
                <a:solidFill>
                  <a:prstClr val="black"/>
                </a:solidFill>
              </a:rPr>
              <a:t>How Can We Safeguard Archived Pathology Resources?</a:t>
            </a:r>
          </a:p>
          <a:p>
            <a:endParaRPr lang="en-US" b="1" dirty="0" smtClean="0">
              <a:solidFill>
                <a:prstClr val="black"/>
              </a:solidFill>
            </a:endParaRPr>
          </a:p>
          <a:p>
            <a:pPr marL="457200" indent="-457200">
              <a:buClr>
                <a:schemeClr val="accent5">
                  <a:lumMod val="60000"/>
                  <a:lumOff val="40000"/>
                </a:schemeClr>
              </a:buClr>
              <a:buFont typeface="Wingdings" panose="05000000000000000000" pitchFamily="2" charset="2"/>
              <a:buChar char="§"/>
            </a:pPr>
            <a:r>
              <a:rPr lang="en-US" sz="2800" b="1" dirty="0" smtClean="0">
                <a:solidFill>
                  <a:prstClr val="black"/>
                </a:solidFill>
              </a:rPr>
              <a:t>All individuals working with archived pathology samples should receive training in the applicable regulations.</a:t>
            </a:r>
          </a:p>
          <a:p>
            <a:pPr marL="914235" lvl="1" indent="-457200">
              <a:buClr>
                <a:schemeClr val="accent5">
                  <a:lumMod val="60000"/>
                  <a:lumOff val="40000"/>
                </a:schemeClr>
              </a:buClr>
              <a:buFont typeface="Wingdings" panose="05000000000000000000" pitchFamily="2" charset="2"/>
              <a:buChar char="§"/>
            </a:pPr>
            <a:r>
              <a:rPr lang="en-US" sz="2800" b="1" dirty="0" smtClean="0">
                <a:solidFill>
                  <a:prstClr val="black"/>
                </a:solidFill>
              </a:rPr>
              <a:t>Health Information Technology for Economic and Clinical Health Act (HITECH)</a:t>
            </a:r>
          </a:p>
          <a:p>
            <a:pPr marL="914235" lvl="1" indent="-457200">
              <a:buClr>
                <a:schemeClr val="accent5">
                  <a:lumMod val="60000"/>
                  <a:lumOff val="40000"/>
                </a:schemeClr>
              </a:buClr>
              <a:buFont typeface="Wingdings" panose="05000000000000000000" pitchFamily="2" charset="2"/>
              <a:buChar char="§"/>
            </a:pPr>
            <a:r>
              <a:rPr lang="en-US" sz="2800" b="1" dirty="0" smtClean="0">
                <a:solidFill>
                  <a:prstClr val="black"/>
                </a:solidFill>
              </a:rPr>
              <a:t>Health Insurance Portability and Accountability Act (HIPAA)</a:t>
            </a:r>
          </a:p>
          <a:p>
            <a:pPr marL="914235" lvl="1" indent="-457200">
              <a:buClr>
                <a:schemeClr val="accent5">
                  <a:lumMod val="60000"/>
                  <a:lumOff val="40000"/>
                </a:schemeClr>
              </a:buClr>
              <a:buFont typeface="Wingdings" panose="05000000000000000000" pitchFamily="2" charset="2"/>
              <a:buChar char="§"/>
            </a:pPr>
            <a:r>
              <a:rPr lang="en-US" sz="2800" b="1" dirty="0" smtClean="0">
                <a:solidFill>
                  <a:prstClr val="black"/>
                </a:solidFill>
              </a:rPr>
              <a:t>Common Rule</a:t>
            </a:r>
          </a:p>
        </p:txBody>
      </p:sp>
      <p:sp>
        <p:nvSpPr>
          <p:cNvPr id="3" name="Line 8"/>
          <p:cNvSpPr>
            <a:spLocks noChangeShapeType="1"/>
          </p:cNvSpPr>
          <p:nvPr/>
        </p:nvSpPr>
        <p:spPr bwMode="auto">
          <a:xfrm>
            <a:off x="304800" y="14478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1821742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5" y="152400"/>
            <a:ext cx="7772400" cy="1165225"/>
          </a:xfrm>
        </p:spPr>
        <p:txBody>
          <a:bodyPr>
            <a:normAutofit/>
          </a:bodyPr>
          <a:lstStyle/>
          <a:p>
            <a:r>
              <a:rPr lang="en-US" sz="3600" b="1" dirty="0" smtClean="0"/>
              <a:t>NIH Requirements</a:t>
            </a:r>
            <a:endParaRPr lang="en-US" sz="3600" b="1" dirty="0"/>
          </a:p>
        </p:txBody>
      </p:sp>
      <p:sp>
        <p:nvSpPr>
          <p:cNvPr id="3" name="Subtitle 2"/>
          <p:cNvSpPr>
            <a:spLocks noGrp="1"/>
          </p:cNvSpPr>
          <p:nvPr>
            <p:ph type="subTitle" idx="1"/>
          </p:nvPr>
        </p:nvSpPr>
        <p:spPr>
          <a:xfrm>
            <a:off x="460828" y="1371600"/>
            <a:ext cx="8149772" cy="5257800"/>
          </a:xfrm>
        </p:spPr>
        <p:txBody>
          <a:bodyPr>
            <a:normAutofit fontScale="47500" lnSpcReduction="20000"/>
          </a:bodyPr>
          <a:lstStyle/>
          <a:p>
            <a:pPr marL="914235" lvl="1" indent="-457200" algn="l">
              <a:buClr>
                <a:schemeClr val="accent5">
                  <a:lumMod val="75000"/>
                </a:schemeClr>
              </a:buClr>
              <a:buFont typeface="Wingdings" panose="05000000000000000000" pitchFamily="2" charset="2"/>
              <a:buChar char="§"/>
            </a:pPr>
            <a:r>
              <a:rPr lang="en-US" sz="5900" b="1" dirty="0" smtClean="0">
                <a:solidFill>
                  <a:schemeClr val="tx1"/>
                </a:solidFill>
              </a:rPr>
              <a:t>Effective January 25, 2016 (pending OMB)</a:t>
            </a:r>
          </a:p>
          <a:p>
            <a:pPr marL="914235" lvl="1" indent="-457200" algn="l">
              <a:buClr>
                <a:schemeClr val="accent5">
                  <a:lumMod val="75000"/>
                </a:schemeClr>
              </a:buClr>
              <a:buFont typeface="Wingdings" panose="05000000000000000000" pitchFamily="2" charset="2"/>
              <a:buChar char="§"/>
            </a:pPr>
            <a:r>
              <a:rPr lang="en-US" sz="5900" b="1" dirty="0" smtClean="0">
                <a:solidFill>
                  <a:schemeClr val="tx1"/>
                </a:solidFill>
              </a:rPr>
              <a:t>New grant proposals must:</a:t>
            </a:r>
          </a:p>
          <a:p>
            <a:pPr marL="1371271" lvl="2" indent="-457200" algn="l">
              <a:buClr>
                <a:schemeClr val="accent5">
                  <a:lumMod val="75000"/>
                </a:schemeClr>
              </a:buClr>
              <a:buFont typeface="Wingdings" panose="05000000000000000000" pitchFamily="2" charset="2"/>
              <a:buChar char="§"/>
            </a:pPr>
            <a:r>
              <a:rPr lang="en-US" sz="5900" b="1" dirty="0" smtClean="0">
                <a:solidFill>
                  <a:schemeClr val="tx1"/>
                </a:solidFill>
              </a:rPr>
              <a:t>Consider strength of the body of work that the proposed work will be built upon</a:t>
            </a:r>
          </a:p>
          <a:p>
            <a:pPr marL="1371271" lvl="2" indent="-457200" algn="l">
              <a:buClr>
                <a:schemeClr val="accent5">
                  <a:lumMod val="75000"/>
                </a:schemeClr>
              </a:buClr>
              <a:buFont typeface="Wingdings" panose="05000000000000000000" pitchFamily="2" charset="2"/>
              <a:buChar char="§"/>
            </a:pPr>
            <a:r>
              <a:rPr lang="en-US" sz="5900" b="1" dirty="0" smtClean="0">
                <a:solidFill>
                  <a:schemeClr val="tx1"/>
                </a:solidFill>
              </a:rPr>
              <a:t>Design experiments that are unbiased and rigorous</a:t>
            </a:r>
          </a:p>
          <a:p>
            <a:pPr marL="1371271" lvl="2" indent="-457200" algn="l">
              <a:buClr>
                <a:schemeClr val="accent5">
                  <a:lumMod val="75000"/>
                </a:schemeClr>
              </a:buClr>
              <a:buFont typeface="Wingdings" panose="05000000000000000000" pitchFamily="2" charset="2"/>
              <a:buChar char="§"/>
            </a:pPr>
            <a:r>
              <a:rPr lang="en-US" sz="5900" b="1" dirty="0" smtClean="0">
                <a:solidFill>
                  <a:schemeClr val="tx1"/>
                </a:solidFill>
              </a:rPr>
              <a:t>Consider sex and other biological variables (age, weight, underlying health conditions in vertebrate animals)</a:t>
            </a:r>
          </a:p>
          <a:p>
            <a:pPr marL="1371271" lvl="2" indent="-457200" algn="l">
              <a:buClr>
                <a:schemeClr val="accent5">
                  <a:lumMod val="75000"/>
                </a:schemeClr>
              </a:buClr>
              <a:buFont typeface="Wingdings" panose="05000000000000000000" pitchFamily="2" charset="2"/>
              <a:buChar char="§"/>
            </a:pPr>
            <a:r>
              <a:rPr lang="en-US" sz="5900" b="1" dirty="0" smtClean="0">
                <a:solidFill>
                  <a:schemeClr val="tx1"/>
                </a:solidFill>
              </a:rPr>
              <a:t>Authenticate key biological and/or chemical resources </a:t>
            </a:r>
          </a:p>
          <a:p>
            <a:pPr marL="1828310" lvl="3" indent="-457200" algn="l">
              <a:buClr>
                <a:schemeClr val="accent5">
                  <a:lumMod val="75000"/>
                </a:schemeClr>
              </a:buClr>
              <a:buFont typeface="Wingdings" panose="05000000000000000000" pitchFamily="2" charset="2"/>
              <a:buChar char="§"/>
            </a:pPr>
            <a:r>
              <a:rPr lang="en-US" sz="5900" b="1" dirty="0" smtClean="0">
                <a:solidFill>
                  <a:schemeClr val="tx1"/>
                </a:solidFill>
              </a:rPr>
              <a:t>Antibodies</a:t>
            </a:r>
          </a:p>
          <a:p>
            <a:pPr marL="1828310" lvl="3" indent="-457200" algn="l">
              <a:buClr>
                <a:schemeClr val="accent5">
                  <a:lumMod val="75000"/>
                </a:schemeClr>
              </a:buClr>
              <a:buFont typeface="Wingdings" panose="05000000000000000000" pitchFamily="2" charset="2"/>
              <a:buChar char="§"/>
            </a:pPr>
            <a:r>
              <a:rPr lang="en-US" sz="5900" b="1" dirty="0" smtClean="0">
                <a:solidFill>
                  <a:schemeClr val="tx1"/>
                </a:solidFill>
              </a:rPr>
              <a:t>Cell lines</a:t>
            </a:r>
          </a:p>
          <a:p>
            <a:pPr marL="1828310" lvl="3" indent="-457200" algn="l">
              <a:buClr>
                <a:schemeClr val="accent5">
                  <a:lumMod val="75000"/>
                </a:schemeClr>
              </a:buClr>
              <a:buFont typeface="Wingdings" panose="05000000000000000000" pitchFamily="2" charset="2"/>
              <a:buChar char="§"/>
            </a:pPr>
            <a:endParaRPr lang="en-US" sz="1400" b="1" dirty="0" smtClean="0">
              <a:solidFill>
                <a:schemeClr val="tx1"/>
              </a:solidFill>
            </a:endParaRPr>
          </a:p>
          <a:p>
            <a:pPr marL="457200" indent="-457200" algn="l">
              <a:buClr>
                <a:schemeClr val="accent5">
                  <a:lumMod val="75000"/>
                </a:schemeClr>
              </a:buClr>
              <a:buFont typeface="Wingdings" panose="05000000000000000000" pitchFamily="2" charset="2"/>
              <a:buChar char="§"/>
            </a:pPr>
            <a:endParaRPr lang="en-US" sz="2600" b="1" dirty="0" smtClean="0">
              <a:solidFill>
                <a:schemeClr val="tx1"/>
              </a:solidFill>
            </a:endParaRPr>
          </a:p>
          <a:p>
            <a:pPr marL="457200" indent="-457200" algn="l">
              <a:buClr>
                <a:schemeClr val="accent5">
                  <a:lumMod val="75000"/>
                </a:schemeClr>
              </a:buClr>
              <a:buFont typeface="Wingdings" panose="05000000000000000000" pitchFamily="2" charset="2"/>
              <a:buChar char="§"/>
            </a:pPr>
            <a:endParaRPr lang="en-US" sz="2600" b="1" dirty="0" smtClean="0">
              <a:solidFill>
                <a:schemeClr val="tx1"/>
              </a:solidFill>
            </a:endParaRPr>
          </a:p>
          <a:p>
            <a:pPr marL="457200" indent="-457200" algn="l">
              <a:buFont typeface="Arial" panose="020B0604020202020204" pitchFamily="34" charset="0"/>
              <a:buChar char="•"/>
            </a:pPr>
            <a:endParaRPr lang="en-US" sz="2000" b="1" dirty="0">
              <a:solidFill>
                <a:schemeClr val="tx1"/>
              </a:solidFill>
            </a:endParaRPr>
          </a:p>
        </p:txBody>
      </p:sp>
      <p:sp>
        <p:nvSpPr>
          <p:cNvPr id="4" name="Line 4"/>
          <p:cNvSpPr>
            <a:spLocks noChangeShapeType="1"/>
          </p:cNvSpPr>
          <p:nvPr/>
        </p:nvSpPr>
        <p:spPr bwMode="auto">
          <a:xfrm>
            <a:off x="457199" y="1219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88616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838205"/>
            <a:ext cx="6934200" cy="7201939"/>
          </a:xfrm>
          <a:prstGeom prst="rect">
            <a:avLst/>
          </a:prstGeom>
          <a:noFill/>
        </p:spPr>
        <p:txBody>
          <a:bodyPr wrap="square" lIns="91407" tIns="45704" rIns="91407" bIns="45704" rtlCol="0">
            <a:spAutoFit/>
          </a:bodyPr>
          <a:lstStyle/>
          <a:p>
            <a:pPr algn="ctr"/>
            <a:r>
              <a:rPr lang="en-US" sz="3200" b="1" dirty="0" smtClean="0">
                <a:solidFill>
                  <a:prstClr val="black"/>
                </a:solidFill>
              </a:rPr>
              <a:t>How Can We Safeguard Archived Pathology Resources?</a:t>
            </a:r>
          </a:p>
          <a:p>
            <a:endParaRPr lang="en-US" b="1" dirty="0" smtClean="0">
              <a:solidFill>
                <a:prstClr val="black"/>
              </a:solidFill>
            </a:endParaRPr>
          </a:p>
          <a:p>
            <a:pPr algn="ctr">
              <a:buClr>
                <a:schemeClr val="accent5">
                  <a:lumMod val="60000"/>
                  <a:lumOff val="40000"/>
                </a:schemeClr>
              </a:buClr>
            </a:pPr>
            <a:r>
              <a:rPr lang="en-US" sz="3200" b="1" i="1" dirty="0" smtClean="0">
                <a:solidFill>
                  <a:srgbClr val="FF0000"/>
                </a:solidFill>
              </a:rPr>
              <a:t>Ethically conducted research is good research and helps build public confidence to support participation in research and consent for research use of </a:t>
            </a:r>
            <a:r>
              <a:rPr lang="en-US" sz="3200" b="1" i="1" dirty="0" err="1" smtClean="0">
                <a:solidFill>
                  <a:srgbClr val="FF0000"/>
                </a:solidFill>
              </a:rPr>
              <a:t>biospecimens</a:t>
            </a:r>
            <a:r>
              <a:rPr lang="en-US" sz="3200" b="1" i="1" dirty="0" smtClean="0">
                <a:solidFill>
                  <a:srgbClr val="FF0000"/>
                </a:solidFill>
              </a:rPr>
              <a:t>.</a:t>
            </a:r>
          </a:p>
          <a:p>
            <a:pPr algn="ctr">
              <a:buClr>
                <a:schemeClr val="accent5">
                  <a:lumMod val="60000"/>
                  <a:lumOff val="40000"/>
                </a:schemeClr>
              </a:buClr>
            </a:pPr>
            <a:r>
              <a:rPr lang="en-US" sz="3200" b="1" u="sng" dirty="0" smtClean="0">
                <a:solidFill>
                  <a:prstClr val="black"/>
                </a:solidFill>
              </a:rPr>
              <a:t>Tenets of the Belmont Report</a:t>
            </a:r>
          </a:p>
          <a:p>
            <a:pPr algn="ctr">
              <a:buClr>
                <a:schemeClr val="accent5">
                  <a:lumMod val="60000"/>
                  <a:lumOff val="40000"/>
                </a:schemeClr>
              </a:buClr>
            </a:pPr>
            <a:r>
              <a:rPr lang="en-US" sz="3200" b="1" dirty="0" smtClean="0">
                <a:solidFill>
                  <a:prstClr val="black"/>
                </a:solidFill>
              </a:rPr>
              <a:t>Autonomy</a:t>
            </a:r>
          </a:p>
          <a:p>
            <a:pPr algn="ctr">
              <a:buClr>
                <a:schemeClr val="accent5">
                  <a:lumMod val="60000"/>
                  <a:lumOff val="40000"/>
                </a:schemeClr>
              </a:buClr>
            </a:pPr>
            <a:r>
              <a:rPr lang="en-US" sz="3200" b="1" dirty="0" smtClean="0">
                <a:solidFill>
                  <a:prstClr val="black"/>
                </a:solidFill>
              </a:rPr>
              <a:t>Beneficence</a:t>
            </a:r>
          </a:p>
          <a:p>
            <a:pPr algn="ctr">
              <a:buClr>
                <a:schemeClr val="accent5">
                  <a:lumMod val="60000"/>
                  <a:lumOff val="40000"/>
                </a:schemeClr>
              </a:buClr>
            </a:pPr>
            <a:r>
              <a:rPr lang="en-US" sz="3200" b="1" dirty="0" smtClean="0">
                <a:solidFill>
                  <a:prstClr val="black"/>
                </a:solidFill>
              </a:rPr>
              <a:t>Justice</a:t>
            </a:r>
          </a:p>
          <a:p>
            <a:pPr algn="ctr">
              <a:buClr>
                <a:schemeClr val="accent5">
                  <a:lumMod val="60000"/>
                  <a:lumOff val="40000"/>
                </a:schemeClr>
              </a:buClr>
            </a:pPr>
            <a:endParaRPr lang="en-US" sz="3200" b="1" i="1" dirty="0" smtClean="0">
              <a:solidFill>
                <a:prstClr val="black"/>
              </a:solidFill>
            </a:endParaRPr>
          </a:p>
          <a:p>
            <a:endParaRPr lang="en-US" b="1" dirty="0" smtClean="0">
              <a:solidFill>
                <a:prstClr val="black"/>
              </a:solidFill>
            </a:endParaRPr>
          </a:p>
          <a:p>
            <a:endParaRPr lang="en-US" sz="2400" b="1" dirty="0" smtClean="0">
              <a:solidFill>
                <a:prstClr val="black"/>
              </a:solidFill>
            </a:endParaRPr>
          </a:p>
          <a:p>
            <a:endParaRPr lang="en-US" b="1" dirty="0" smtClean="0">
              <a:solidFill>
                <a:prstClr val="black"/>
              </a:solidFill>
            </a:endParaRPr>
          </a:p>
        </p:txBody>
      </p:sp>
      <p:sp>
        <p:nvSpPr>
          <p:cNvPr id="3" name="Line 8"/>
          <p:cNvSpPr>
            <a:spLocks noChangeShapeType="1"/>
          </p:cNvSpPr>
          <p:nvPr/>
        </p:nvSpPr>
        <p:spPr bwMode="auto">
          <a:xfrm>
            <a:off x="445294" y="2057400"/>
            <a:ext cx="8329612" cy="0"/>
          </a:xfrm>
          <a:prstGeom prst="line">
            <a:avLst/>
          </a:prstGeom>
          <a:noFill/>
          <a:ln w="50800">
            <a:solidFill>
              <a:srgbClr val="33CCCC"/>
            </a:solidFill>
            <a:round/>
            <a:headEnd/>
            <a:tailEnd/>
          </a:ln>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3079724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706" y="533400"/>
            <a:ext cx="7772400" cy="1165225"/>
          </a:xfrm>
        </p:spPr>
        <p:txBody>
          <a:bodyPr>
            <a:normAutofit/>
          </a:bodyPr>
          <a:lstStyle/>
          <a:p>
            <a:r>
              <a:rPr lang="en-US" sz="3600" b="1" dirty="0" smtClean="0"/>
              <a:t>Return of Research Results</a:t>
            </a:r>
            <a:endParaRPr lang="en-US" sz="3600" b="1" dirty="0"/>
          </a:p>
        </p:txBody>
      </p:sp>
      <p:sp>
        <p:nvSpPr>
          <p:cNvPr id="3" name="Subtitle 2"/>
          <p:cNvSpPr>
            <a:spLocks noGrp="1"/>
          </p:cNvSpPr>
          <p:nvPr>
            <p:ph type="subTitle" idx="1"/>
          </p:nvPr>
        </p:nvSpPr>
        <p:spPr>
          <a:xfrm>
            <a:off x="735805" y="1676400"/>
            <a:ext cx="7696200" cy="4495800"/>
          </a:xfrm>
        </p:spPr>
        <p:txBody>
          <a:bodyPr>
            <a:normAutofit/>
          </a:bodyPr>
          <a:lstStyle/>
          <a:p>
            <a:pPr marL="457200" indent="-457200" algn="l">
              <a:buClr>
                <a:schemeClr val="accent5"/>
              </a:buClr>
              <a:buFont typeface="Wingdings" panose="05000000000000000000" pitchFamily="2" charset="2"/>
              <a:buChar char="§"/>
            </a:pPr>
            <a:r>
              <a:rPr lang="en-US" sz="2800" b="1" dirty="0">
                <a:solidFill>
                  <a:prstClr val="black"/>
                </a:solidFill>
              </a:rPr>
              <a:t>Secretary’s Advisory Committee on Human Research Protections</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Lack of harmony between HIPAA and CLIA</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HIPAA:  Health Insurance Portability and Accountability Act</a:t>
            </a:r>
          </a:p>
          <a:p>
            <a:pPr marL="457200" indent="-457200" algn="l">
              <a:buClr>
                <a:schemeClr val="accent5">
                  <a:lumMod val="75000"/>
                </a:schemeClr>
              </a:buClr>
              <a:buFont typeface="Wingdings" panose="05000000000000000000" pitchFamily="2" charset="2"/>
              <a:buChar char="§"/>
            </a:pPr>
            <a:r>
              <a:rPr lang="en-US" sz="2600" b="1" dirty="0" smtClean="0">
                <a:solidFill>
                  <a:schemeClr val="tx1"/>
                </a:solidFill>
              </a:rPr>
              <a:t>CMS:  Centers for Medicare and Medicaid Services</a:t>
            </a:r>
          </a:p>
          <a:p>
            <a:pPr marL="914235" lvl="1" indent="-457200" algn="l">
              <a:buClr>
                <a:schemeClr val="accent5">
                  <a:lumMod val="75000"/>
                </a:schemeClr>
              </a:buClr>
              <a:buFont typeface="Wingdings" panose="05000000000000000000" pitchFamily="2" charset="2"/>
              <a:buChar char="§"/>
            </a:pPr>
            <a:r>
              <a:rPr lang="en-US" sz="2200" b="1" dirty="0" smtClean="0">
                <a:solidFill>
                  <a:schemeClr val="tx1"/>
                </a:solidFill>
              </a:rPr>
              <a:t>Interprets the C</a:t>
            </a:r>
            <a:r>
              <a:rPr lang="en-US" sz="2000" b="1" dirty="0" smtClean="0">
                <a:solidFill>
                  <a:schemeClr val="tx1"/>
                </a:solidFill>
              </a:rPr>
              <a:t>linical Laboratory Improvement Act (CLIA) </a:t>
            </a:r>
          </a:p>
          <a:p>
            <a:pPr marL="914235" lvl="1" indent="-457200" algn="l">
              <a:buClr>
                <a:schemeClr val="accent5">
                  <a:lumMod val="75000"/>
                </a:schemeClr>
              </a:buClr>
              <a:buFont typeface="Wingdings" panose="05000000000000000000" pitchFamily="2" charset="2"/>
              <a:buChar char="§"/>
            </a:pPr>
            <a:r>
              <a:rPr lang="en-US" sz="2000" b="1" dirty="0" smtClean="0">
                <a:solidFill>
                  <a:schemeClr val="tx1"/>
                </a:solidFill>
              </a:rPr>
              <a:t>Laboratories providing patient care should be CLIA-certified</a:t>
            </a:r>
          </a:p>
        </p:txBody>
      </p:sp>
      <p:sp>
        <p:nvSpPr>
          <p:cNvPr id="4" name="Line 4"/>
          <p:cNvSpPr>
            <a:spLocks noChangeShapeType="1"/>
          </p:cNvSpPr>
          <p:nvPr/>
        </p:nvSpPr>
        <p:spPr bwMode="auto">
          <a:xfrm>
            <a:off x="457199" y="14478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extLst>
      <p:ext uri="{BB962C8B-B14F-4D97-AF65-F5344CB8AC3E}">
        <p14:creationId xmlns:p14="http://schemas.microsoft.com/office/powerpoint/2010/main" val="212030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457200"/>
            <a:ext cx="7772400" cy="1470025"/>
          </a:xfrm>
        </p:spPr>
        <p:txBody>
          <a:bodyPr>
            <a:normAutofit fontScale="90000"/>
          </a:bodyPr>
          <a:lstStyle/>
          <a:p>
            <a:r>
              <a:rPr lang="en-US" sz="3200" b="1" dirty="0"/>
              <a:t>COMMENTS TO </a:t>
            </a:r>
            <a:r>
              <a:rPr lang="en-US" sz="3200" b="1" dirty="0" smtClean="0"/>
              <a:t>SACHRP: </a:t>
            </a:r>
            <a:br>
              <a:rPr lang="en-US" sz="3200" b="1" dirty="0" smtClean="0"/>
            </a:br>
            <a:r>
              <a:rPr lang="en-US" sz="3200" b="1" dirty="0" smtClean="0"/>
              <a:t>LACK of </a:t>
            </a:r>
            <a:r>
              <a:rPr lang="en-US" sz="3200" b="1" dirty="0"/>
              <a:t>HARMONY BETWEEN CLIA </a:t>
            </a:r>
            <a:r>
              <a:rPr lang="en-US" sz="3200" b="1" dirty="0" smtClean="0"/>
              <a:t>and HIPAA and RETURN of RESEARCH RESULTS</a:t>
            </a:r>
            <a:endParaRPr lang="en-US" sz="3200" dirty="0"/>
          </a:p>
        </p:txBody>
      </p:sp>
      <p:sp>
        <p:nvSpPr>
          <p:cNvPr id="3" name="Subtitle 2"/>
          <p:cNvSpPr>
            <a:spLocks noGrp="1"/>
          </p:cNvSpPr>
          <p:nvPr>
            <p:ph type="subTitle" idx="1"/>
          </p:nvPr>
        </p:nvSpPr>
        <p:spPr>
          <a:xfrm>
            <a:off x="1289448" y="3429000"/>
            <a:ext cx="6693687" cy="2514600"/>
          </a:xfrm>
        </p:spPr>
        <p:txBody>
          <a:bodyPr>
            <a:normAutofit/>
          </a:bodyPr>
          <a:lstStyle/>
          <a:p>
            <a:r>
              <a:rPr lang="en-US" sz="2800" b="1" dirty="0" smtClean="0">
                <a:solidFill>
                  <a:schemeClr val="tx1"/>
                </a:solidFill>
              </a:rPr>
              <a:t>Mark E. Sobel MD, PhD</a:t>
            </a:r>
          </a:p>
          <a:p>
            <a:r>
              <a:rPr lang="en-US" sz="2400" b="1" dirty="0" smtClean="0">
                <a:solidFill>
                  <a:schemeClr val="tx1"/>
                </a:solidFill>
              </a:rPr>
              <a:t>Executive Officer</a:t>
            </a:r>
          </a:p>
          <a:p>
            <a:r>
              <a:rPr lang="en-US" sz="2400" b="1" dirty="0" smtClean="0">
                <a:solidFill>
                  <a:schemeClr val="tx1"/>
                </a:solidFill>
              </a:rPr>
              <a:t>American Society for Investigative Pathology</a:t>
            </a:r>
          </a:p>
          <a:p>
            <a:r>
              <a:rPr lang="en-US" sz="2400" b="1" dirty="0" smtClean="0">
                <a:solidFill>
                  <a:schemeClr val="tx1"/>
                </a:solidFill>
              </a:rPr>
              <a:t>mesobel@asip.org</a:t>
            </a:r>
          </a:p>
          <a:p>
            <a:r>
              <a:rPr lang="en-US" sz="2400" b="1" dirty="0" smtClean="0">
                <a:solidFill>
                  <a:schemeClr val="tx1"/>
                </a:solidFill>
              </a:rPr>
              <a:t> </a:t>
            </a:r>
            <a:endParaRPr lang="en-US" sz="2400" b="1" dirty="0">
              <a:solidFill>
                <a:schemeClr val="tx1"/>
              </a:solidFill>
            </a:endParaRPr>
          </a:p>
        </p:txBody>
      </p:sp>
      <p:sp>
        <p:nvSpPr>
          <p:cNvPr id="4" name="Line 4"/>
          <p:cNvSpPr>
            <a:spLocks noChangeShapeType="1"/>
          </p:cNvSpPr>
          <p:nvPr/>
        </p:nvSpPr>
        <p:spPr bwMode="auto">
          <a:xfrm>
            <a:off x="407193" y="1981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
        <p:nvSpPr>
          <p:cNvPr id="5" name="Rectangle 4"/>
          <p:cNvSpPr/>
          <p:nvPr/>
        </p:nvSpPr>
        <p:spPr>
          <a:xfrm>
            <a:off x="304800" y="2133600"/>
            <a:ext cx="8458199" cy="1107996"/>
          </a:xfrm>
          <a:prstGeom prst="rect">
            <a:avLst/>
          </a:prstGeom>
        </p:spPr>
        <p:txBody>
          <a:bodyPr wrap="square">
            <a:spAutoFit/>
          </a:bodyPr>
          <a:lstStyle/>
          <a:p>
            <a:pPr algn="ctr"/>
            <a:r>
              <a:rPr lang="en-US" sz="2400" b="1" dirty="0" smtClean="0">
                <a:solidFill>
                  <a:prstClr val="black"/>
                </a:solidFill>
              </a:rPr>
              <a:t>Secretary’s Advisory Committee on Human Research Protections</a:t>
            </a:r>
          </a:p>
          <a:p>
            <a:pPr algn="ctr"/>
            <a:r>
              <a:rPr lang="en-US" sz="2400" b="1" dirty="0" smtClean="0">
                <a:solidFill>
                  <a:prstClr val="black"/>
                </a:solidFill>
              </a:rPr>
              <a:t>July 22, 2015</a:t>
            </a:r>
            <a:endParaRPr lang="en-US" sz="2000" b="1" dirty="0" smtClean="0">
              <a:solidFill>
                <a:prstClr val="black"/>
              </a:solidFill>
            </a:endParaRPr>
          </a:p>
          <a:p>
            <a:endParaRPr lang="en-US" dirty="0">
              <a:solidFill>
                <a:prstClr val="black"/>
              </a:solidFill>
            </a:endParaRPr>
          </a:p>
        </p:txBody>
      </p:sp>
      <p:pic>
        <p:nvPicPr>
          <p:cNvPr id="6" name="Picture 5" descr="asiplog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5334000"/>
            <a:ext cx="1866900" cy="523875"/>
          </a:xfrm>
          <a:prstGeom prst="rect">
            <a:avLst/>
          </a:prstGeom>
          <a:noFill/>
          <a:ln>
            <a:noFill/>
          </a:ln>
        </p:spPr>
      </p:pic>
      <p:sp>
        <p:nvSpPr>
          <p:cNvPr id="8" name="Line 4"/>
          <p:cNvSpPr>
            <a:spLocks noChangeShapeType="1"/>
          </p:cNvSpPr>
          <p:nvPr/>
        </p:nvSpPr>
        <p:spPr bwMode="auto">
          <a:xfrm>
            <a:off x="509586" y="3124200"/>
            <a:ext cx="8253413" cy="0"/>
          </a:xfrm>
          <a:prstGeom prst="line">
            <a:avLst/>
          </a:prstGeom>
          <a:noFill/>
          <a:ln w="50800">
            <a:solidFill>
              <a:srgbClr val="33CCCC"/>
            </a:solidFill>
            <a:round/>
            <a:headEnd/>
            <a:tailEnd/>
          </a:ln>
          <a:effectLst/>
        </p:spPr>
        <p:txBody>
          <a:bodyPr wrap="none" lIns="91407" tIns="45704" rIns="91407" bIns="45704" anchor="ctr"/>
          <a:lstStyle/>
          <a:p>
            <a:endParaRPr lang="en-US">
              <a:solidFill>
                <a:prstClr val="black"/>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2_Blank Presentation">
  <a:themeElements>
    <a:clrScheme name="Custom 4">
      <a:dk1>
        <a:srgbClr val="003399"/>
      </a:dk1>
      <a:lt1>
        <a:srgbClr val="FFFFFF"/>
      </a:lt1>
      <a:dk2>
        <a:srgbClr val="000000"/>
      </a:dk2>
      <a:lt2>
        <a:srgbClr val="5C5D54"/>
      </a:lt2>
      <a:accent1>
        <a:srgbClr val="6DCFF6"/>
      </a:accent1>
      <a:accent2>
        <a:srgbClr val="B3D335"/>
      </a:accent2>
      <a:accent3>
        <a:srgbClr val="FFCB09"/>
      </a:accent3>
      <a:accent4>
        <a:srgbClr val="073281"/>
      </a:accent4>
      <a:accent5>
        <a:srgbClr val="86266A"/>
      </a:accent5>
      <a:accent6>
        <a:srgbClr val="DC681C"/>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6DCFF6"/>
        </a:solidFill>
        <a:ln>
          <a:noFill/>
          <a:headEnd type="none" w="med" len="med"/>
          <a:tailEnd type="none" w="med" len="med"/>
        </a:ln>
      </a:spPr>
      <a:bodyPr vert="horz" wrap="square" lIns="72000" tIns="108000" rIns="72000" bIns="144000" numCol="1" rtlCol="0" anchor="ctr" anchorCtr="1" compatLnSpc="1">
        <a:prstTxWarp prst="textNoShape">
          <a:avLst/>
        </a:prstTxWarp>
        <a:spAutoFit/>
      </a:bodyPr>
      <a:lstStyle>
        <a:defPPr marL="0" marR="0" indent="0" algn="l" defTabSz="914400" rtl="0" eaLnBrk="0" fontAlgn="base" latinLnBrk="0" hangingPunct="0">
          <a:spcBef>
            <a:spcPts val="600"/>
          </a:spcBef>
          <a:spcAft>
            <a:spcPct val="0"/>
          </a:spcAft>
          <a:buClrTx/>
          <a:buSzTx/>
          <a:buFontTx/>
          <a:buNone/>
          <a:tabLst/>
          <a:defRPr sz="1500" dirty="0" smtClean="0">
            <a:solidFill>
              <a:srgbClr val="003399"/>
            </a:solidFill>
          </a:defRPr>
        </a:defPPr>
      </a:lstStyle>
      <a:style>
        <a:lnRef idx="2">
          <a:schemeClr val="accent3"/>
        </a:lnRef>
        <a:fillRef idx="1">
          <a:schemeClr val="lt1"/>
        </a:fillRef>
        <a:effectRef idx="0">
          <a:schemeClr val="accent3"/>
        </a:effectRef>
        <a:fontRef idx="minor">
          <a:schemeClr val="dk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38" charset="-52"/>
            <a:ea typeface="ヒラギノ角ゴ Pro W3" pitchFamily="38" charset="-128"/>
            <a:cs typeface="ヒラギノ角ゴ Pro W3" pitchFamily="3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1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3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3500</Words>
  <Application>Microsoft Office PowerPoint</Application>
  <PresentationFormat>On-screen Show (4:3)</PresentationFormat>
  <Paragraphs>478</Paragraphs>
  <Slides>70</Slides>
  <Notes>6</Notes>
  <HiddenSlides>0</HiddenSlides>
  <MMClips>0</MMClips>
  <ScaleCrop>false</ScaleCrop>
  <HeadingPairs>
    <vt:vector size="4" baseType="variant">
      <vt:variant>
        <vt:lpstr>Theme</vt:lpstr>
      </vt:variant>
      <vt:variant>
        <vt:i4>14</vt:i4>
      </vt:variant>
      <vt:variant>
        <vt:lpstr>Slide Titles</vt:lpstr>
      </vt:variant>
      <vt:variant>
        <vt:i4>70</vt:i4>
      </vt:variant>
    </vt:vector>
  </HeadingPairs>
  <TitlesOfParts>
    <vt:vector size="84" baseType="lpstr">
      <vt:lpstr>Office Theme</vt:lpstr>
      <vt:lpstr>1_Office Theme</vt:lpstr>
      <vt:lpstr>2_Office Theme</vt:lpstr>
      <vt:lpstr>5_Office Theme</vt:lpstr>
      <vt:lpstr>6_Office Theme</vt:lpstr>
      <vt:lpstr>7_Office Theme</vt:lpstr>
      <vt:lpstr>10_Office Theme</vt:lpstr>
      <vt:lpstr>11_Office Theme</vt:lpstr>
      <vt:lpstr>14_Office Theme</vt:lpstr>
      <vt:lpstr>2_Blank Presentation</vt:lpstr>
      <vt:lpstr>16_Office Theme</vt:lpstr>
      <vt:lpstr>19_Office Theme</vt:lpstr>
      <vt:lpstr>31_Office Theme</vt:lpstr>
      <vt:lpstr>4_Office Theme</vt:lpstr>
      <vt:lpstr>Disruptive Influences on Research in Academic Pathology Departments</vt:lpstr>
      <vt:lpstr>Biospecimens and Consent and 2xR3, Oh My!</vt:lpstr>
      <vt:lpstr>Disclosure and Disclaimer</vt:lpstr>
      <vt:lpstr>Congratulations</vt:lpstr>
      <vt:lpstr>Disruptive Influences on Clinical Service</vt:lpstr>
      <vt:lpstr>Research Rigor and Reproducibility</vt:lpstr>
      <vt:lpstr>NIH Requirements</vt:lpstr>
      <vt:lpstr>Return of Research Results</vt:lpstr>
      <vt:lpstr>COMMENTS TO SACHRP:  LACK of HARMONY BETWEEN CLIA and HIPAA and RETURN of RESEARCH RESULTS</vt:lpstr>
      <vt:lpstr>The Path to Clinical Implementation from Translational Research</vt:lpstr>
      <vt:lpstr>Core Principles</vt:lpstr>
      <vt:lpstr>Core Principles</vt:lpstr>
      <vt:lpstr>Core Principles</vt:lpstr>
      <vt:lpstr>Core Principles</vt:lpstr>
      <vt:lpstr>Summary of HIPAA – CLIA Issue</vt:lpstr>
      <vt:lpstr>Biospecimens and Informed Consent</vt:lpstr>
      <vt:lpstr>A Primer on Ethical Considerations</vt:lpstr>
      <vt:lpstr>A Primer on Ethical Considerations</vt:lpstr>
      <vt:lpstr>The Common Rule</vt:lpstr>
      <vt:lpstr>The Common Rule</vt:lpstr>
      <vt:lpstr>The Common Rule</vt:lpstr>
      <vt:lpstr>Identification of Specimens </vt:lpstr>
      <vt:lpstr>Identification of Specimens (Current) </vt:lpstr>
      <vt:lpstr>Current Definition of a Human Subject  Does NOT Include:</vt:lpstr>
      <vt:lpstr>The Common Rule (Current)</vt:lpstr>
      <vt:lpstr>The Common Rule (Current)</vt:lpstr>
      <vt:lpstr>And then 12 years ago, along came HIPAA</vt:lpstr>
      <vt:lpstr>Biospecimens in a Human Biobank</vt:lpstr>
      <vt:lpstr>Biospecimens in a Human Biobank</vt:lpstr>
      <vt:lpstr>Types of Biobanks</vt:lpstr>
      <vt:lpstr>Confidentiality and Privacy</vt:lpstr>
      <vt:lpstr>Biomedical Research and Biobanks: Translational Research involves interactions between the laboratory bench and patient’s bed</vt:lpstr>
      <vt:lpstr>The Translational Research Cycle  The Biobank is Essential to Provide Solutions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American Society for Investigative Pathology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for Biobanking in the Era of Precision Medicine</dc:title>
  <dc:creator>Dr. Mark E. Sobel</dc:creator>
  <cp:lastModifiedBy>Mark E. Sobel</cp:lastModifiedBy>
  <cp:revision>72</cp:revision>
  <cp:lastPrinted>2015-11-15T00:09:26Z</cp:lastPrinted>
  <dcterms:created xsi:type="dcterms:W3CDTF">2012-10-21T20:30:41Z</dcterms:created>
  <dcterms:modified xsi:type="dcterms:W3CDTF">2015-11-18T15:41:27Z</dcterms:modified>
</cp:coreProperties>
</file>