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slideLayouts/slideLayout13.xml" ContentType="application/vnd.openxmlformats-officedocument.presentationml.slideLayout+xml"/>
  <Override PartName="/ppt/theme/theme3.xml" ContentType="application/vnd.openxmlformats-officedocument.theme+xml"/>
  <Override PartName="/ppt/slideLayouts/slideLayout14.xml" ContentType="application/vnd.openxmlformats-officedocument.presentationml.slideLayout+xml"/>
  <Override PartName="/ppt/theme/theme4.xml" ContentType="application/vnd.openxmlformats-officedocument.theme+xml"/>
  <Override PartName="/ppt/slideLayouts/slideLayout15.xml" ContentType="application/vnd.openxmlformats-officedocument.presentationml.slideLayout+xml"/>
  <Override PartName="/ppt/theme/theme5.xml" ContentType="application/vnd.openxmlformats-officedocument.theme+xml"/>
  <Override PartName="/ppt/slideLayouts/slideLayout16.xml" ContentType="application/vnd.openxmlformats-officedocument.presentationml.slideLayout+xml"/>
  <Override PartName="/ppt/theme/theme6.xml" ContentType="application/vnd.openxmlformats-officedocument.theme+xml"/>
  <Override PartName="/ppt/slideLayouts/slideLayout17.xml" ContentType="application/vnd.openxmlformats-officedocument.presentationml.slideLayout+xml"/>
  <Override PartName="/ppt/theme/theme7.xml" ContentType="application/vnd.openxmlformats-officedocument.theme+xml"/>
  <Override PartName="/ppt/slideLayouts/slideLayout18.xml" ContentType="application/vnd.openxmlformats-officedocument.presentationml.slideLayout+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65" r:id="rId3"/>
    <p:sldMasterId id="2147483683" r:id="rId4"/>
    <p:sldMasterId id="2147483691" r:id="rId5"/>
    <p:sldMasterId id="2147483709" r:id="rId6"/>
    <p:sldMasterId id="2147483733" r:id="rId7"/>
    <p:sldMasterId id="2147483749" r:id="rId8"/>
  </p:sldMasterIdLst>
  <p:notesMasterIdLst>
    <p:notesMasterId r:id="rId67"/>
  </p:notesMasterIdLst>
  <p:handoutMasterIdLst>
    <p:handoutMasterId r:id="rId68"/>
  </p:handoutMasterIdLst>
  <p:sldIdLst>
    <p:sldId id="414" r:id="rId9"/>
    <p:sldId id="415" r:id="rId10"/>
    <p:sldId id="418" r:id="rId11"/>
    <p:sldId id="265" r:id="rId12"/>
    <p:sldId id="384" r:id="rId13"/>
    <p:sldId id="400" r:id="rId14"/>
    <p:sldId id="401" r:id="rId15"/>
    <p:sldId id="403" r:id="rId16"/>
    <p:sldId id="275" r:id="rId17"/>
    <p:sldId id="397" r:id="rId18"/>
    <p:sldId id="398" r:id="rId19"/>
    <p:sldId id="405" r:id="rId20"/>
    <p:sldId id="406" r:id="rId21"/>
    <p:sldId id="407" r:id="rId22"/>
    <p:sldId id="280" r:id="rId23"/>
    <p:sldId id="319" r:id="rId24"/>
    <p:sldId id="392" r:id="rId25"/>
    <p:sldId id="304" r:id="rId26"/>
    <p:sldId id="431" r:id="rId27"/>
    <p:sldId id="433" r:id="rId28"/>
    <p:sldId id="435" r:id="rId29"/>
    <p:sldId id="436" r:id="rId30"/>
    <p:sldId id="437" r:id="rId31"/>
    <p:sldId id="438" r:id="rId32"/>
    <p:sldId id="439" r:id="rId33"/>
    <p:sldId id="440" r:id="rId34"/>
    <p:sldId id="441" r:id="rId35"/>
    <p:sldId id="442" r:id="rId36"/>
    <p:sldId id="444" r:id="rId37"/>
    <p:sldId id="445" r:id="rId38"/>
    <p:sldId id="446" r:id="rId39"/>
    <p:sldId id="448" r:id="rId40"/>
    <p:sldId id="449" r:id="rId41"/>
    <p:sldId id="469" r:id="rId42"/>
    <p:sldId id="432" r:id="rId43"/>
    <p:sldId id="450" r:id="rId44"/>
    <p:sldId id="454" r:id="rId45"/>
    <p:sldId id="455" r:id="rId46"/>
    <p:sldId id="456" r:id="rId47"/>
    <p:sldId id="457" r:id="rId48"/>
    <p:sldId id="459" r:id="rId49"/>
    <p:sldId id="460" r:id="rId50"/>
    <p:sldId id="461" r:id="rId51"/>
    <p:sldId id="462" r:id="rId52"/>
    <p:sldId id="490" r:id="rId53"/>
    <p:sldId id="491" r:id="rId54"/>
    <p:sldId id="492" r:id="rId55"/>
    <p:sldId id="498" r:id="rId56"/>
    <p:sldId id="499" r:id="rId57"/>
    <p:sldId id="493" r:id="rId58"/>
    <p:sldId id="494" r:id="rId59"/>
    <p:sldId id="495" r:id="rId60"/>
    <p:sldId id="496" r:id="rId61"/>
    <p:sldId id="500" r:id="rId62"/>
    <p:sldId id="480" r:id="rId63"/>
    <p:sldId id="489" r:id="rId64"/>
    <p:sldId id="501" r:id="rId65"/>
    <p:sldId id="497" r:id="rId66"/>
  </p:sldIdLst>
  <p:sldSz cx="9144000" cy="6858000" type="screen4x3"/>
  <p:notesSz cx="7010400" cy="9296400"/>
  <p:defaultTextStyle>
    <a:defPPr>
      <a:defRPr lang="en-US"/>
    </a:defPPr>
    <a:lvl1pPr marL="0" algn="l" defTabSz="914071" rtl="0" eaLnBrk="1" latinLnBrk="0" hangingPunct="1">
      <a:defRPr sz="1800" kern="1200">
        <a:solidFill>
          <a:schemeClr val="tx1"/>
        </a:solidFill>
        <a:latin typeface="+mn-lt"/>
        <a:ea typeface="+mn-ea"/>
        <a:cs typeface="+mn-cs"/>
      </a:defRPr>
    </a:lvl1pPr>
    <a:lvl2pPr marL="457035" algn="l" defTabSz="914071" rtl="0" eaLnBrk="1" latinLnBrk="0" hangingPunct="1">
      <a:defRPr sz="1800" kern="1200">
        <a:solidFill>
          <a:schemeClr val="tx1"/>
        </a:solidFill>
        <a:latin typeface="+mn-lt"/>
        <a:ea typeface="+mn-ea"/>
        <a:cs typeface="+mn-cs"/>
      </a:defRPr>
    </a:lvl2pPr>
    <a:lvl3pPr marL="914071" algn="l" defTabSz="914071" rtl="0" eaLnBrk="1" latinLnBrk="0" hangingPunct="1">
      <a:defRPr sz="1800" kern="1200">
        <a:solidFill>
          <a:schemeClr val="tx1"/>
        </a:solidFill>
        <a:latin typeface="+mn-lt"/>
        <a:ea typeface="+mn-ea"/>
        <a:cs typeface="+mn-cs"/>
      </a:defRPr>
    </a:lvl3pPr>
    <a:lvl4pPr marL="1371110" algn="l" defTabSz="914071" rtl="0" eaLnBrk="1" latinLnBrk="0" hangingPunct="1">
      <a:defRPr sz="1800" kern="1200">
        <a:solidFill>
          <a:schemeClr val="tx1"/>
        </a:solidFill>
        <a:latin typeface="+mn-lt"/>
        <a:ea typeface="+mn-ea"/>
        <a:cs typeface="+mn-cs"/>
      </a:defRPr>
    </a:lvl4pPr>
    <a:lvl5pPr marL="1828146" algn="l" defTabSz="914071" rtl="0" eaLnBrk="1" latinLnBrk="0" hangingPunct="1">
      <a:defRPr sz="1800" kern="1200">
        <a:solidFill>
          <a:schemeClr val="tx1"/>
        </a:solidFill>
        <a:latin typeface="+mn-lt"/>
        <a:ea typeface="+mn-ea"/>
        <a:cs typeface="+mn-cs"/>
      </a:defRPr>
    </a:lvl5pPr>
    <a:lvl6pPr marL="2285181" algn="l" defTabSz="914071" rtl="0" eaLnBrk="1" latinLnBrk="0" hangingPunct="1">
      <a:defRPr sz="1800" kern="1200">
        <a:solidFill>
          <a:schemeClr val="tx1"/>
        </a:solidFill>
        <a:latin typeface="+mn-lt"/>
        <a:ea typeface="+mn-ea"/>
        <a:cs typeface="+mn-cs"/>
      </a:defRPr>
    </a:lvl6pPr>
    <a:lvl7pPr marL="2742219" algn="l" defTabSz="914071" rtl="0" eaLnBrk="1" latinLnBrk="0" hangingPunct="1">
      <a:defRPr sz="1800" kern="1200">
        <a:solidFill>
          <a:schemeClr val="tx1"/>
        </a:solidFill>
        <a:latin typeface="+mn-lt"/>
        <a:ea typeface="+mn-ea"/>
        <a:cs typeface="+mn-cs"/>
      </a:defRPr>
    </a:lvl7pPr>
    <a:lvl8pPr marL="3199252" algn="l" defTabSz="914071" rtl="0" eaLnBrk="1" latinLnBrk="0" hangingPunct="1">
      <a:defRPr sz="1800" kern="1200">
        <a:solidFill>
          <a:schemeClr val="tx1"/>
        </a:solidFill>
        <a:latin typeface="+mn-lt"/>
        <a:ea typeface="+mn-ea"/>
        <a:cs typeface="+mn-cs"/>
      </a:defRPr>
    </a:lvl8pPr>
    <a:lvl9pPr marL="3656291" algn="l" defTabSz="914071"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94676" autoAdjust="0"/>
  </p:normalViewPr>
  <p:slideViewPr>
    <p:cSldViewPr>
      <p:cViewPr varScale="1">
        <p:scale>
          <a:sx n="66" d="100"/>
          <a:sy n="66" d="100"/>
        </p:scale>
        <p:origin x="-864"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65" d="100"/>
          <a:sy n="65" d="100"/>
        </p:scale>
        <p:origin x="-3294" y="-114"/>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5.xml"/><Relationship Id="rId18" Type="http://schemas.openxmlformats.org/officeDocument/2006/relationships/slide" Target="slides/slide10.xml"/><Relationship Id="rId26" Type="http://schemas.openxmlformats.org/officeDocument/2006/relationships/slide" Target="slides/slide18.xml"/><Relationship Id="rId39" Type="http://schemas.openxmlformats.org/officeDocument/2006/relationships/slide" Target="slides/slide31.xml"/><Relationship Id="rId21" Type="http://schemas.openxmlformats.org/officeDocument/2006/relationships/slide" Target="slides/slide13.xml"/><Relationship Id="rId34" Type="http://schemas.openxmlformats.org/officeDocument/2006/relationships/slide" Target="slides/slide26.xml"/><Relationship Id="rId42" Type="http://schemas.openxmlformats.org/officeDocument/2006/relationships/slide" Target="slides/slide34.xml"/><Relationship Id="rId47" Type="http://schemas.openxmlformats.org/officeDocument/2006/relationships/slide" Target="slides/slide39.xml"/><Relationship Id="rId50" Type="http://schemas.openxmlformats.org/officeDocument/2006/relationships/slide" Target="slides/slide42.xml"/><Relationship Id="rId55" Type="http://schemas.openxmlformats.org/officeDocument/2006/relationships/slide" Target="slides/slide47.xml"/><Relationship Id="rId63" Type="http://schemas.openxmlformats.org/officeDocument/2006/relationships/slide" Target="slides/slide55.xml"/><Relationship Id="rId68" Type="http://schemas.openxmlformats.org/officeDocument/2006/relationships/handoutMaster" Target="handoutMasters/handoutMaster1.xml"/><Relationship Id="rId7" Type="http://schemas.openxmlformats.org/officeDocument/2006/relationships/slideMaster" Target="slideMasters/slideMaster7.xml"/><Relationship Id="rId71"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8.xml"/><Relationship Id="rId29" Type="http://schemas.openxmlformats.org/officeDocument/2006/relationships/slide" Target="slides/slide2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3.xml"/><Relationship Id="rId24" Type="http://schemas.openxmlformats.org/officeDocument/2006/relationships/slide" Target="slides/slide16.xml"/><Relationship Id="rId32" Type="http://schemas.openxmlformats.org/officeDocument/2006/relationships/slide" Target="slides/slide24.xml"/><Relationship Id="rId37" Type="http://schemas.openxmlformats.org/officeDocument/2006/relationships/slide" Target="slides/slide29.xml"/><Relationship Id="rId40" Type="http://schemas.openxmlformats.org/officeDocument/2006/relationships/slide" Target="slides/slide32.xml"/><Relationship Id="rId45" Type="http://schemas.openxmlformats.org/officeDocument/2006/relationships/slide" Target="slides/slide37.xml"/><Relationship Id="rId53" Type="http://schemas.openxmlformats.org/officeDocument/2006/relationships/slide" Target="slides/slide45.xml"/><Relationship Id="rId58" Type="http://schemas.openxmlformats.org/officeDocument/2006/relationships/slide" Target="slides/slide50.xml"/><Relationship Id="rId66" Type="http://schemas.openxmlformats.org/officeDocument/2006/relationships/slide" Target="slides/slide58.xml"/><Relationship Id="rId5" Type="http://schemas.openxmlformats.org/officeDocument/2006/relationships/slideMaster" Target="slideMasters/slideMaster5.xml"/><Relationship Id="rId15" Type="http://schemas.openxmlformats.org/officeDocument/2006/relationships/slide" Target="slides/slide7.xml"/><Relationship Id="rId23" Type="http://schemas.openxmlformats.org/officeDocument/2006/relationships/slide" Target="slides/slide15.xml"/><Relationship Id="rId28" Type="http://schemas.openxmlformats.org/officeDocument/2006/relationships/slide" Target="slides/slide20.xml"/><Relationship Id="rId36" Type="http://schemas.openxmlformats.org/officeDocument/2006/relationships/slide" Target="slides/slide28.xml"/><Relationship Id="rId49" Type="http://schemas.openxmlformats.org/officeDocument/2006/relationships/slide" Target="slides/slide41.xml"/><Relationship Id="rId57" Type="http://schemas.openxmlformats.org/officeDocument/2006/relationships/slide" Target="slides/slide49.xml"/><Relationship Id="rId61" Type="http://schemas.openxmlformats.org/officeDocument/2006/relationships/slide" Target="slides/slide53.xml"/><Relationship Id="rId10" Type="http://schemas.openxmlformats.org/officeDocument/2006/relationships/slide" Target="slides/slide2.xml"/><Relationship Id="rId19" Type="http://schemas.openxmlformats.org/officeDocument/2006/relationships/slide" Target="slides/slide11.xml"/><Relationship Id="rId31" Type="http://schemas.openxmlformats.org/officeDocument/2006/relationships/slide" Target="slides/slide23.xml"/><Relationship Id="rId44" Type="http://schemas.openxmlformats.org/officeDocument/2006/relationships/slide" Target="slides/slide36.xml"/><Relationship Id="rId52" Type="http://schemas.openxmlformats.org/officeDocument/2006/relationships/slide" Target="slides/slide44.xml"/><Relationship Id="rId60" Type="http://schemas.openxmlformats.org/officeDocument/2006/relationships/slide" Target="slides/slide52.xml"/><Relationship Id="rId65" Type="http://schemas.openxmlformats.org/officeDocument/2006/relationships/slide" Target="slides/slide57.xml"/><Relationship Id="rId4" Type="http://schemas.openxmlformats.org/officeDocument/2006/relationships/slideMaster" Target="slideMasters/slideMaster4.xml"/><Relationship Id="rId9" Type="http://schemas.openxmlformats.org/officeDocument/2006/relationships/slide" Target="slides/slide1.xml"/><Relationship Id="rId14" Type="http://schemas.openxmlformats.org/officeDocument/2006/relationships/slide" Target="slides/slide6.xml"/><Relationship Id="rId22" Type="http://schemas.openxmlformats.org/officeDocument/2006/relationships/slide" Target="slides/slide14.xml"/><Relationship Id="rId27" Type="http://schemas.openxmlformats.org/officeDocument/2006/relationships/slide" Target="slides/slide19.xml"/><Relationship Id="rId30" Type="http://schemas.openxmlformats.org/officeDocument/2006/relationships/slide" Target="slides/slide22.xml"/><Relationship Id="rId35" Type="http://schemas.openxmlformats.org/officeDocument/2006/relationships/slide" Target="slides/slide27.xml"/><Relationship Id="rId43" Type="http://schemas.openxmlformats.org/officeDocument/2006/relationships/slide" Target="slides/slide35.xml"/><Relationship Id="rId48" Type="http://schemas.openxmlformats.org/officeDocument/2006/relationships/slide" Target="slides/slide40.xml"/><Relationship Id="rId56" Type="http://schemas.openxmlformats.org/officeDocument/2006/relationships/slide" Target="slides/slide48.xml"/><Relationship Id="rId64" Type="http://schemas.openxmlformats.org/officeDocument/2006/relationships/slide" Target="slides/slide56.xml"/><Relationship Id="rId69" Type="http://schemas.openxmlformats.org/officeDocument/2006/relationships/presProps" Target="presProps.xml"/><Relationship Id="rId8" Type="http://schemas.openxmlformats.org/officeDocument/2006/relationships/slideMaster" Target="slideMasters/slideMaster8.xml"/><Relationship Id="rId51" Type="http://schemas.openxmlformats.org/officeDocument/2006/relationships/slide" Target="slides/slide43.xml"/><Relationship Id="rId72" Type="http://schemas.openxmlformats.org/officeDocument/2006/relationships/tableStyles" Target="tableStyles.xml"/><Relationship Id="rId3" Type="http://schemas.openxmlformats.org/officeDocument/2006/relationships/slideMaster" Target="slideMasters/slideMaster3.xml"/><Relationship Id="rId12" Type="http://schemas.openxmlformats.org/officeDocument/2006/relationships/slide" Target="slides/slide4.xml"/><Relationship Id="rId17" Type="http://schemas.openxmlformats.org/officeDocument/2006/relationships/slide" Target="slides/slide9.xml"/><Relationship Id="rId25" Type="http://schemas.openxmlformats.org/officeDocument/2006/relationships/slide" Target="slides/slide17.xml"/><Relationship Id="rId33" Type="http://schemas.openxmlformats.org/officeDocument/2006/relationships/slide" Target="slides/slide25.xml"/><Relationship Id="rId38" Type="http://schemas.openxmlformats.org/officeDocument/2006/relationships/slide" Target="slides/slide30.xml"/><Relationship Id="rId46" Type="http://schemas.openxmlformats.org/officeDocument/2006/relationships/slide" Target="slides/slide38.xml"/><Relationship Id="rId59" Type="http://schemas.openxmlformats.org/officeDocument/2006/relationships/slide" Target="slides/slide51.xml"/><Relationship Id="rId67" Type="http://schemas.openxmlformats.org/officeDocument/2006/relationships/notesMaster" Target="notesMasters/notesMaster1.xml"/><Relationship Id="rId20" Type="http://schemas.openxmlformats.org/officeDocument/2006/relationships/slide" Target="slides/slide12.xml"/><Relationship Id="rId41" Type="http://schemas.openxmlformats.org/officeDocument/2006/relationships/slide" Target="slides/slide33.xml"/><Relationship Id="rId54" Type="http://schemas.openxmlformats.org/officeDocument/2006/relationships/slide" Target="slides/slide46.xml"/><Relationship Id="rId62" Type="http://schemas.openxmlformats.org/officeDocument/2006/relationships/slide" Target="slides/slide54.xml"/><Relationship Id="rId7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10.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endParaRPr lang="en-US" dirty="0"/>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149B4308-6D7B-47C6-A983-9FAFE7F41E33}" type="slidenum">
              <a:rPr lang="en-US" smtClean="0"/>
              <a:t>‹#›</a:t>
            </a:fld>
            <a:endParaRPr lang="en-US"/>
          </a:p>
        </p:txBody>
      </p:sp>
    </p:spTree>
    <p:extLst>
      <p:ext uri="{BB962C8B-B14F-4D97-AF65-F5344CB8AC3E}">
        <p14:creationId xmlns:p14="http://schemas.microsoft.com/office/powerpoint/2010/main" val="3219569953"/>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9.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5679282B-96BA-4911-AB1D-96F378EE80B3}" type="datetimeFigureOut">
              <a:rPr lang="en-US" smtClean="0"/>
              <a:t>7/12/2016</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31A50E0C-B156-4A41-823F-ECCD4A8E009D}" type="slidenum">
              <a:rPr lang="en-US" smtClean="0"/>
              <a:t>‹#›</a:t>
            </a:fld>
            <a:endParaRPr lang="en-US"/>
          </a:p>
        </p:txBody>
      </p:sp>
    </p:spTree>
    <p:extLst>
      <p:ext uri="{BB962C8B-B14F-4D97-AF65-F5344CB8AC3E}">
        <p14:creationId xmlns:p14="http://schemas.microsoft.com/office/powerpoint/2010/main" val="2470824409"/>
      </p:ext>
    </p:extLst>
  </p:cSld>
  <p:clrMap bg1="lt1" tx1="dk1" bg2="lt2" tx2="dk2" accent1="accent1" accent2="accent2" accent3="accent3" accent4="accent4" accent5="accent5" accent6="accent6" hlink="hlink" folHlink="folHlink"/>
  <p:hf sldNum="0" hdr="0" ftr="0" dt="0"/>
  <p:notesStyle>
    <a:lvl1pPr marL="0" algn="l" defTabSz="914071" rtl="0" eaLnBrk="1" latinLnBrk="0" hangingPunct="1">
      <a:defRPr sz="1200" kern="1200">
        <a:solidFill>
          <a:schemeClr val="tx1"/>
        </a:solidFill>
        <a:latin typeface="+mn-lt"/>
        <a:ea typeface="+mn-ea"/>
        <a:cs typeface="+mn-cs"/>
      </a:defRPr>
    </a:lvl1pPr>
    <a:lvl2pPr marL="457035" algn="l" defTabSz="914071" rtl="0" eaLnBrk="1" latinLnBrk="0" hangingPunct="1">
      <a:defRPr sz="1200" kern="1200">
        <a:solidFill>
          <a:schemeClr val="tx1"/>
        </a:solidFill>
        <a:latin typeface="+mn-lt"/>
        <a:ea typeface="+mn-ea"/>
        <a:cs typeface="+mn-cs"/>
      </a:defRPr>
    </a:lvl2pPr>
    <a:lvl3pPr marL="914071" algn="l" defTabSz="914071" rtl="0" eaLnBrk="1" latinLnBrk="0" hangingPunct="1">
      <a:defRPr sz="1200" kern="1200">
        <a:solidFill>
          <a:schemeClr val="tx1"/>
        </a:solidFill>
        <a:latin typeface="+mn-lt"/>
        <a:ea typeface="+mn-ea"/>
        <a:cs typeface="+mn-cs"/>
      </a:defRPr>
    </a:lvl3pPr>
    <a:lvl4pPr marL="1371110" algn="l" defTabSz="914071" rtl="0" eaLnBrk="1" latinLnBrk="0" hangingPunct="1">
      <a:defRPr sz="1200" kern="1200">
        <a:solidFill>
          <a:schemeClr val="tx1"/>
        </a:solidFill>
        <a:latin typeface="+mn-lt"/>
        <a:ea typeface="+mn-ea"/>
        <a:cs typeface="+mn-cs"/>
      </a:defRPr>
    </a:lvl4pPr>
    <a:lvl5pPr marL="1828146" algn="l" defTabSz="914071" rtl="0" eaLnBrk="1" latinLnBrk="0" hangingPunct="1">
      <a:defRPr sz="1200" kern="1200">
        <a:solidFill>
          <a:schemeClr val="tx1"/>
        </a:solidFill>
        <a:latin typeface="+mn-lt"/>
        <a:ea typeface="+mn-ea"/>
        <a:cs typeface="+mn-cs"/>
      </a:defRPr>
    </a:lvl5pPr>
    <a:lvl6pPr marL="2285181" algn="l" defTabSz="914071" rtl="0" eaLnBrk="1" latinLnBrk="0" hangingPunct="1">
      <a:defRPr sz="1200" kern="1200">
        <a:solidFill>
          <a:schemeClr val="tx1"/>
        </a:solidFill>
        <a:latin typeface="+mn-lt"/>
        <a:ea typeface="+mn-ea"/>
        <a:cs typeface="+mn-cs"/>
      </a:defRPr>
    </a:lvl6pPr>
    <a:lvl7pPr marL="2742219" algn="l" defTabSz="914071" rtl="0" eaLnBrk="1" latinLnBrk="0" hangingPunct="1">
      <a:defRPr sz="1200" kern="1200">
        <a:solidFill>
          <a:schemeClr val="tx1"/>
        </a:solidFill>
        <a:latin typeface="+mn-lt"/>
        <a:ea typeface="+mn-ea"/>
        <a:cs typeface="+mn-cs"/>
      </a:defRPr>
    </a:lvl7pPr>
    <a:lvl8pPr marL="3199252" algn="l" defTabSz="914071" rtl="0" eaLnBrk="1" latinLnBrk="0" hangingPunct="1">
      <a:defRPr sz="1200" kern="1200">
        <a:solidFill>
          <a:schemeClr val="tx1"/>
        </a:solidFill>
        <a:latin typeface="+mn-lt"/>
        <a:ea typeface="+mn-ea"/>
        <a:cs typeface="+mn-cs"/>
      </a:defRPr>
    </a:lvl8pPr>
    <a:lvl9pPr marL="3656291" algn="l" defTabSz="914071"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ChangeArrowheads="1"/>
          </p:cNvSpPr>
          <p:nvPr/>
        </p:nvSpPr>
        <p:spPr bwMode="auto">
          <a:xfrm>
            <a:off x="3971927" y="2"/>
            <a:ext cx="3038475" cy="465138"/>
          </a:xfrm>
          <a:prstGeom prst="rect">
            <a:avLst/>
          </a:prstGeom>
          <a:noFill/>
          <a:ln w="12700">
            <a:noFill/>
            <a:miter lim="800000"/>
            <a:headEnd/>
            <a:tailEnd/>
          </a:ln>
        </p:spPr>
        <p:txBody>
          <a:bodyPr wrap="none" lIns="92801" tIns="46400" rIns="92801" bIns="46400" anchor="ctr"/>
          <a:lstStyle/>
          <a:p>
            <a:endParaRPr lang="en-US">
              <a:solidFill>
                <a:prstClr val="black"/>
              </a:solidFill>
            </a:endParaRPr>
          </a:p>
        </p:txBody>
      </p:sp>
      <p:sp>
        <p:nvSpPr>
          <p:cNvPr id="32771" name="Rectangle 3"/>
          <p:cNvSpPr>
            <a:spLocks noChangeArrowheads="1"/>
          </p:cNvSpPr>
          <p:nvPr/>
        </p:nvSpPr>
        <p:spPr bwMode="auto">
          <a:xfrm>
            <a:off x="3971927" y="8831265"/>
            <a:ext cx="3038475" cy="465137"/>
          </a:xfrm>
          <a:prstGeom prst="rect">
            <a:avLst/>
          </a:prstGeom>
          <a:noFill/>
          <a:ln w="12700">
            <a:noFill/>
            <a:miter lim="800000"/>
            <a:headEnd/>
            <a:tailEnd/>
          </a:ln>
        </p:spPr>
        <p:txBody>
          <a:bodyPr lIns="91834" tIns="45111" rIns="91834" bIns="45111" anchor="b"/>
          <a:lstStyle/>
          <a:p>
            <a:pPr algn="r"/>
            <a:r>
              <a:rPr lang="en-US" sz="1200" dirty="0">
                <a:solidFill>
                  <a:prstClr val="black"/>
                </a:solidFill>
              </a:rPr>
              <a:t>3</a:t>
            </a:r>
          </a:p>
        </p:txBody>
      </p:sp>
      <p:sp>
        <p:nvSpPr>
          <p:cNvPr id="32772" name="Rectangle 4"/>
          <p:cNvSpPr>
            <a:spLocks noChangeArrowheads="1"/>
          </p:cNvSpPr>
          <p:nvPr/>
        </p:nvSpPr>
        <p:spPr bwMode="auto">
          <a:xfrm>
            <a:off x="2" y="8831265"/>
            <a:ext cx="3038475" cy="465137"/>
          </a:xfrm>
          <a:prstGeom prst="rect">
            <a:avLst/>
          </a:prstGeom>
          <a:noFill/>
          <a:ln w="12700">
            <a:noFill/>
            <a:miter lim="800000"/>
            <a:headEnd/>
            <a:tailEnd/>
          </a:ln>
        </p:spPr>
        <p:txBody>
          <a:bodyPr wrap="none" lIns="92801" tIns="46400" rIns="92801" bIns="46400" anchor="ctr"/>
          <a:lstStyle/>
          <a:p>
            <a:endParaRPr lang="en-US">
              <a:solidFill>
                <a:prstClr val="black"/>
              </a:solidFill>
            </a:endParaRPr>
          </a:p>
        </p:txBody>
      </p:sp>
      <p:sp>
        <p:nvSpPr>
          <p:cNvPr id="32773" name="Rectangle 5"/>
          <p:cNvSpPr>
            <a:spLocks noChangeArrowheads="1"/>
          </p:cNvSpPr>
          <p:nvPr/>
        </p:nvSpPr>
        <p:spPr bwMode="auto">
          <a:xfrm>
            <a:off x="2" y="2"/>
            <a:ext cx="3038475" cy="465138"/>
          </a:xfrm>
          <a:prstGeom prst="rect">
            <a:avLst/>
          </a:prstGeom>
          <a:noFill/>
          <a:ln w="12700">
            <a:noFill/>
            <a:miter lim="800000"/>
            <a:headEnd/>
            <a:tailEnd/>
          </a:ln>
        </p:spPr>
        <p:txBody>
          <a:bodyPr wrap="none" lIns="92801" tIns="46400" rIns="92801" bIns="46400" anchor="ctr"/>
          <a:lstStyle/>
          <a:p>
            <a:endParaRPr lang="en-US">
              <a:solidFill>
                <a:prstClr val="black"/>
              </a:solidFill>
            </a:endParaRPr>
          </a:p>
        </p:txBody>
      </p:sp>
      <p:sp>
        <p:nvSpPr>
          <p:cNvPr id="32774" name="Rectangle 6"/>
          <p:cNvSpPr>
            <a:spLocks noChangeArrowheads="1"/>
          </p:cNvSpPr>
          <p:nvPr/>
        </p:nvSpPr>
        <p:spPr bwMode="auto">
          <a:xfrm>
            <a:off x="3971927" y="2"/>
            <a:ext cx="3038475" cy="465138"/>
          </a:xfrm>
          <a:prstGeom prst="rect">
            <a:avLst/>
          </a:prstGeom>
          <a:noFill/>
          <a:ln w="12700">
            <a:noFill/>
            <a:miter lim="800000"/>
            <a:headEnd/>
            <a:tailEnd/>
          </a:ln>
        </p:spPr>
        <p:txBody>
          <a:bodyPr wrap="none" lIns="92801" tIns="46400" rIns="92801" bIns="46400" anchor="ctr"/>
          <a:lstStyle/>
          <a:p>
            <a:endParaRPr lang="en-US">
              <a:solidFill>
                <a:prstClr val="black"/>
              </a:solidFill>
            </a:endParaRPr>
          </a:p>
        </p:txBody>
      </p:sp>
      <p:sp>
        <p:nvSpPr>
          <p:cNvPr id="32775" name="Rectangle 7"/>
          <p:cNvSpPr>
            <a:spLocks noChangeArrowheads="1"/>
          </p:cNvSpPr>
          <p:nvPr/>
        </p:nvSpPr>
        <p:spPr bwMode="auto">
          <a:xfrm>
            <a:off x="3971927" y="8831265"/>
            <a:ext cx="3038475" cy="465137"/>
          </a:xfrm>
          <a:prstGeom prst="rect">
            <a:avLst/>
          </a:prstGeom>
          <a:noFill/>
          <a:ln w="12700">
            <a:noFill/>
            <a:miter lim="800000"/>
            <a:headEnd/>
            <a:tailEnd/>
          </a:ln>
        </p:spPr>
        <p:txBody>
          <a:bodyPr lIns="91834" tIns="45111" rIns="91834" bIns="45111" anchor="b"/>
          <a:lstStyle/>
          <a:p>
            <a:pPr algn="r"/>
            <a:r>
              <a:rPr lang="en-US" sz="1200" dirty="0">
                <a:solidFill>
                  <a:prstClr val="black"/>
                </a:solidFill>
              </a:rPr>
              <a:t>2</a:t>
            </a:r>
          </a:p>
        </p:txBody>
      </p:sp>
      <p:sp>
        <p:nvSpPr>
          <p:cNvPr id="32776" name="Rectangle 8"/>
          <p:cNvSpPr>
            <a:spLocks noChangeArrowheads="1"/>
          </p:cNvSpPr>
          <p:nvPr/>
        </p:nvSpPr>
        <p:spPr bwMode="auto">
          <a:xfrm>
            <a:off x="2" y="8831265"/>
            <a:ext cx="3038475" cy="465137"/>
          </a:xfrm>
          <a:prstGeom prst="rect">
            <a:avLst/>
          </a:prstGeom>
          <a:noFill/>
          <a:ln w="12700">
            <a:noFill/>
            <a:miter lim="800000"/>
            <a:headEnd/>
            <a:tailEnd/>
          </a:ln>
        </p:spPr>
        <p:txBody>
          <a:bodyPr wrap="none" lIns="92801" tIns="46400" rIns="92801" bIns="46400" anchor="ctr"/>
          <a:lstStyle/>
          <a:p>
            <a:endParaRPr lang="en-US">
              <a:solidFill>
                <a:prstClr val="black"/>
              </a:solidFill>
            </a:endParaRPr>
          </a:p>
        </p:txBody>
      </p:sp>
      <p:sp>
        <p:nvSpPr>
          <p:cNvPr id="32777" name="Rectangle 9"/>
          <p:cNvSpPr>
            <a:spLocks noChangeArrowheads="1"/>
          </p:cNvSpPr>
          <p:nvPr/>
        </p:nvSpPr>
        <p:spPr bwMode="auto">
          <a:xfrm>
            <a:off x="2" y="2"/>
            <a:ext cx="3038475" cy="465138"/>
          </a:xfrm>
          <a:prstGeom prst="rect">
            <a:avLst/>
          </a:prstGeom>
          <a:noFill/>
          <a:ln w="12700">
            <a:noFill/>
            <a:miter lim="800000"/>
            <a:headEnd/>
            <a:tailEnd/>
          </a:ln>
        </p:spPr>
        <p:txBody>
          <a:bodyPr wrap="none" lIns="92801" tIns="46400" rIns="92801" bIns="46400" anchor="ctr"/>
          <a:lstStyle/>
          <a:p>
            <a:endParaRPr lang="en-US">
              <a:solidFill>
                <a:prstClr val="black"/>
              </a:solidFill>
            </a:endParaRPr>
          </a:p>
        </p:txBody>
      </p:sp>
      <p:sp>
        <p:nvSpPr>
          <p:cNvPr id="32778" name="Rectangle 10"/>
          <p:cNvSpPr>
            <a:spLocks noGrp="1" noRot="1" noChangeAspect="1" noChangeArrowheads="1" noTextEdit="1"/>
          </p:cNvSpPr>
          <p:nvPr>
            <p:ph type="sldImg"/>
          </p:nvPr>
        </p:nvSpPr>
        <p:spPr>
          <a:solidFill>
            <a:srgbClr val="FFFFFF"/>
          </a:solidFill>
          <a:ln cap="flat"/>
        </p:spPr>
      </p:sp>
      <p:sp>
        <p:nvSpPr>
          <p:cNvPr id="32779" name="Rectangle 11"/>
          <p:cNvSpPr>
            <a:spLocks noGrp="1" noChangeArrowheads="1"/>
          </p:cNvSpPr>
          <p:nvPr>
            <p:ph type="body" idx="1"/>
          </p:nvPr>
        </p:nvSpPr>
        <p:spPr>
          <a:noFill/>
          <a:ln w="9525"/>
        </p:spPr>
        <p:txBody>
          <a:bodyPr/>
          <a:lstStyle/>
          <a:p>
            <a:r>
              <a:rPr lang="en-US" smtClean="0"/>
              <a:t>Click and type your text here</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ChangeArrowheads="1"/>
          </p:cNvSpPr>
          <p:nvPr/>
        </p:nvSpPr>
        <p:spPr bwMode="auto">
          <a:xfrm>
            <a:off x="3971927" y="2"/>
            <a:ext cx="3038475" cy="465138"/>
          </a:xfrm>
          <a:prstGeom prst="rect">
            <a:avLst/>
          </a:prstGeom>
          <a:noFill/>
          <a:ln w="12700">
            <a:noFill/>
            <a:miter lim="800000"/>
            <a:headEnd/>
            <a:tailEnd/>
          </a:ln>
        </p:spPr>
        <p:txBody>
          <a:bodyPr wrap="none" lIns="92801" tIns="46400" rIns="92801" bIns="46400" anchor="ctr"/>
          <a:lstStyle/>
          <a:p>
            <a:endParaRPr lang="en-US">
              <a:solidFill>
                <a:prstClr val="black"/>
              </a:solidFill>
            </a:endParaRPr>
          </a:p>
        </p:txBody>
      </p:sp>
      <p:sp>
        <p:nvSpPr>
          <p:cNvPr id="32771" name="Rectangle 3"/>
          <p:cNvSpPr>
            <a:spLocks noChangeArrowheads="1"/>
          </p:cNvSpPr>
          <p:nvPr/>
        </p:nvSpPr>
        <p:spPr bwMode="auto">
          <a:xfrm>
            <a:off x="3971927" y="8831265"/>
            <a:ext cx="3038475" cy="465137"/>
          </a:xfrm>
          <a:prstGeom prst="rect">
            <a:avLst/>
          </a:prstGeom>
          <a:noFill/>
          <a:ln w="12700">
            <a:noFill/>
            <a:miter lim="800000"/>
            <a:headEnd/>
            <a:tailEnd/>
          </a:ln>
        </p:spPr>
        <p:txBody>
          <a:bodyPr lIns="91834" tIns="45111" rIns="91834" bIns="45111" anchor="b"/>
          <a:lstStyle/>
          <a:p>
            <a:pPr algn="r"/>
            <a:r>
              <a:rPr lang="en-US" sz="1200" dirty="0">
                <a:solidFill>
                  <a:prstClr val="black"/>
                </a:solidFill>
              </a:rPr>
              <a:t>3</a:t>
            </a:r>
          </a:p>
        </p:txBody>
      </p:sp>
      <p:sp>
        <p:nvSpPr>
          <p:cNvPr id="32772" name="Rectangle 4"/>
          <p:cNvSpPr>
            <a:spLocks noChangeArrowheads="1"/>
          </p:cNvSpPr>
          <p:nvPr/>
        </p:nvSpPr>
        <p:spPr bwMode="auto">
          <a:xfrm>
            <a:off x="2" y="8831265"/>
            <a:ext cx="3038475" cy="465137"/>
          </a:xfrm>
          <a:prstGeom prst="rect">
            <a:avLst/>
          </a:prstGeom>
          <a:noFill/>
          <a:ln w="12700">
            <a:noFill/>
            <a:miter lim="800000"/>
            <a:headEnd/>
            <a:tailEnd/>
          </a:ln>
        </p:spPr>
        <p:txBody>
          <a:bodyPr wrap="none" lIns="92801" tIns="46400" rIns="92801" bIns="46400" anchor="ctr"/>
          <a:lstStyle/>
          <a:p>
            <a:endParaRPr lang="en-US">
              <a:solidFill>
                <a:prstClr val="black"/>
              </a:solidFill>
            </a:endParaRPr>
          </a:p>
        </p:txBody>
      </p:sp>
      <p:sp>
        <p:nvSpPr>
          <p:cNvPr id="32773" name="Rectangle 5"/>
          <p:cNvSpPr>
            <a:spLocks noChangeArrowheads="1"/>
          </p:cNvSpPr>
          <p:nvPr/>
        </p:nvSpPr>
        <p:spPr bwMode="auto">
          <a:xfrm>
            <a:off x="2" y="2"/>
            <a:ext cx="3038475" cy="465138"/>
          </a:xfrm>
          <a:prstGeom prst="rect">
            <a:avLst/>
          </a:prstGeom>
          <a:noFill/>
          <a:ln w="12700">
            <a:noFill/>
            <a:miter lim="800000"/>
            <a:headEnd/>
            <a:tailEnd/>
          </a:ln>
        </p:spPr>
        <p:txBody>
          <a:bodyPr wrap="none" lIns="92801" tIns="46400" rIns="92801" bIns="46400" anchor="ctr"/>
          <a:lstStyle/>
          <a:p>
            <a:endParaRPr lang="en-US">
              <a:solidFill>
                <a:prstClr val="black"/>
              </a:solidFill>
            </a:endParaRPr>
          </a:p>
        </p:txBody>
      </p:sp>
      <p:sp>
        <p:nvSpPr>
          <p:cNvPr id="32774" name="Rectangle 6"/>
          <p:cNvSpPr>
            <a:spLocks noChangeArrowheads="1"/>
          </p:cNvSpPr>
          <p:nvPr/>
        </p:nvSpPr>
        <p:spPr bwMode="auto">
          <a:xfrm>
            <a:off x="3971927" y="2"/>
            <a:ext cx="3038475" cy="465138"/>
          </a:xfrm>
          <a:prstGeom prst="rect">
            <a:avLst/>
          </a:prstGeom>
          <a:noFill/>
          <a:ln w="12700">
            <a:noFill/>
            <a:miter lim="800000"/>
            <a:headEnd/>
            <a:tailEnd/>
          </a:ln>
        </p:spPr>
        <p:txBody>
          <a:bodyPr wrap="none" lIns="92801" tIns="46400" rIns="92801" bIns="46400" anchor="ctr"/>
          <a:lstStyle/>
          <a:p>
            <a:endParaRPr lang="en-US">
              <a:solidFill>
                <a:prstClr val="black"/>
              </a:solidFill>
            </a:endParaRPr>
          </a:p>
        </p:txBody>
      </p:sp>
      <p:sp>
        <p:nvSpPr>
          <p:cNvPr id="32775" name="Rectangle 7"/>
          <p:cNvSpPr>
            <a:spLocks noChangeArrowheads="1"/>
          </p:cNvSpPr>
          <p:nvPr/>
        </p:nvSpPr>
        <p:spPr bwMode="auto">
          <a:xfrm>
            <a:off x="3971927" y="8831265"/>
            <a:ext cx="3038475" cy="465137"/>
          </a:xfrm>
          <a:prstGeom prst="rect">
            <a:avLst/>
          </a:prstGeom>
          <a:noFill/>
          <a:ln w="12700">
            <a:noFill/>
            <a:miter lim="800000"/>
            <a:headEnd/>
            <a:tailEnd/>
          </a:ln>
        </p:spPr>
        <p:txBody>
          <a:bodyPr lIns="91834" tIns="45111" rIns="91834" bIns="45111" anchor="b"/>
          <a:lstStyle/>
          <a:p>
            <a:pPr algn="r"/>
            <a:r>
              <a:rPr lang="en-US" sz="1200" dirty="0">
                <a:solidFill>
                  <a:prstClr val="black"/>
                </a:solidFill>
              </a:rPr>
              <a:t>2</a:t>
            </a:r>
          </a:p>
        </p:txBody>
      </p:sp>
      <p:sp>
        <p:nvSpPr>
          <p:cNvPr id="32776" name="Rectangle 8"/>
          <p:cNvSpPr>
            <a:spLocks noChangeArrowheads="1"/>
          </p:cNvSpPr>
          <p:nvPr/>
        </p:nvSpPr>
        <p:spPr bwMode="auto">
          <a:xfrm>
            <a:off x="2" y="8831265"/>
            <a:ext cx="3038475" cy="465137"/>
          </a:xfrm>
          <a:prstGeom prst="rect">
            <a:avLst/>
          </a:prstGeom>
          <a:noFill/>
          <a:ln w="12700">
            <a:noFill/>
            <a:miter lim="800000"/>
            <a:headEnd/>
            <a:tailEnd/>
          </a:ln>
        </p:spPr>
        <p:txBody>
          <a:bodyPr wrap="none" lIns="92801" tIns="46400" rIns="92801" bIns="46400" anchor="ctr"/>
          <a:lstStyle/>
          <a:p>
            <a:endParaRPr lang="en-US">
              <a:solidFill>
                <a:prstClr val="black"/>
              </a:solidFill>
            </a:endParaRPr>
          </a:p>
        </p:txBody>
      </p:sp>
      <p:sp>
        <p:nvSpPr>
          <p:cNvPr id="32777" name="Rectangle 9"/>
          <p:cNvSpPr>
            <a:spLocks noChangeArrowheads="1"/>
          </p:cNvSpPr>
          <p:nvPr/>
        </p:nvSpPr>
        <p:spPr bwMode="auto">
          <a:xfrm>
            <a:off x="2" y="2"/>
            <a:ext cx="3038475" cy="465138"/>
          </a:xfrm>
          <a:prstGeom prst="rect">
            <a:avLst/>
          </a:prstGeom>
          <a:noFill/>
          <a:ln w="12700">
            <a:noFill/>
            <a:miter lim="800000"/>
            <a:headEnd/>
            <a:tailEnd/>
          </a:ln>
        </p:spPr>
        <p:txBody>
          <a:bodyPr wrap="none" lIns="92801" tIns="46400" rIns="92801" bIns="46400" anchor="ctr"/>
          <a:lstStyle/>
          <a:p>
            <a:endParaRPr lang="en-US">
              <a:solidFill>
                <a:prstClr val="black"/>
              </a:solidFill>
            </a:endParaRPr>
          </a:p>
        </p:txBody>
      </p:sp>
      <p:sp>
        <p:nvSpPr>
          <p:cNvPr id="32778" name="Rectangle 10"/>
          <p:cNvSpPr>
            <a:spLocks noGrp="1" noRot="1" noChangeAspect="1" noChangeArrowheads="1" noTextEdit="1"/>
          </p:cNvSpPr>
          <p:nvPr>
            <p:ph type="sldImg"/>
          </p:nvPr>
        </p:nvSpPr>
        <p:spPr>
          <a:solidFill>
            <a:srgbClr val="FFFFFF"/>
          </a:solidFill>
          <a:ln cap="flat"/>
        </p:spPr>
      </p:sp>
      <p:sp>
        <p:nvSpPr>
          <p:cNvPr id="32779" name="Rectangle 11"/>
          <p:cNvSpPr>
            <a:spLocks noGrp="1" noChangeArrowheads="1"/>
          </p:cNvSpPr>
          <p:nvPr>
            <p:ph type="body" idx="1"/>
          </p:nvPr>
        </p:nvSpPr>
        <p:spPr>
          <a:noFill/>
          <a:ln w="9525"/>
        </p:spPr>
        <p:txBody>
          <a:bodyPr/>
          <a:lstStyle/>
          <a:p>
            <a:r>
              <a:rPr lang="en-US" smtClean="0"/>
              <a:t>Click and type your text here</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ChangeArrowheads="1"/>
          </p:cNvSpPr>
          <p:nvPr/>
        </p:nvSpPr>
        <p:spPr bwMode="auto">
          <a:xfrm>
            <a:off x="3971927" y="2"/>
            <a:ext cx="3038475" cy="465138"/>
          </a:xfrm>
          <a:prstGeom prst="rect">
            <a:avLst/>
          </a:prstGeom>
          <a:noFill/>
          <a:ln w="12700">
            <a:noFill/>
            <a:miter lim="800000"/>
            <a:headEnd/>
            <a:tailEnd/>
          </a:ln>
        </p:spPr>
        <p:txBody>
          <a:bodyPr wrap="none" lIns="92801" tIns="46400" rIns="92801" bIns="46400" anchor="ctr"/>
          <a:lstStyle/>
          <a:p>
            <a:endParaRPr lang="en-US">
              <a:solidFill>
                <a:prstClr val="black"/>
              </a:solidFill>
            </a:endParaRPr>
          </a:p>
        </p:txBody>
      </p:sp>
      <p:sp>
        <p:nvSpPr>
          <p:cNvPr id="32771" name="Rectangle 3"/>
          <p:cNvSpPr>
            <a:spLocks noChangeArrowheads="1"/>
          </p:cNvSpPr>
          <p:nvPr/>
        </p:nvSpPr>
        <p:spPr bwMode="auto">
          <a:xfrm>
            <a:off x="3971927" y="8831265"/>
            <a:ext cx="3038475" cy="465137"/>
          </a:xfrm>
          <a:prstGeom prst="rect">
            <a:avLst/>
          </a:prstGeom>
          <a:noFill/>
          <a:ln w="12700">
            <a:noFill/>
            <a:miter lim="800000"/>
            <a:headEnd/>
            <a:tailEnd/>
          </a:ln>
        </p:spPr>
        <p:txBody>
          <a:bodyPr lIns="91834" tIns="45111" rIns="91834" bIns="45111" anchor="b"/>
          <a:lstStyle/>
          <a:p>
            <a:pPr algn="r"/>
            <a:r>
              <a:rPr lang="en-US" sz="1200" dirty="0">
                <a:solidFill>
                  <a:prstClr val="black"/>
                </a:solidFill>
              </a:rPr>
              <a:t>3</a:t>
            </a:r>
          </a:p>
        </p:txBody>
      </p:sp>
      <p:sp>
        <p:nvSpPr>
          <p:cNvPr id="32772" name="Rectangle 4"/>
          <p:cNvSpPr>
            <a:spLocks noChangeArrowheads="1"/>
          </p:cNvSpPr>
          <p:nvPr/>
        </p:nvSpPr>
        <p:spPr bwMode="auto">
          <a:xfrm>
            <a:off x="2" y="8831265"/>
            <a:ext cx="3038475" cy="465137"/>
          </a:xfrm>
          <a:prstGeom prst="rect">
            <a:avLst/>
          </a:prstGeom>
          <a:noFill/>
          <a:ln w="12700">
            <a:noFill/>
            <a:miter lim="800000"/>
            <a:headEnd/>
            <a:tailEnd/>
          </a:ln>
        </p:spPr>
        <p:txBody>
          <a:bodyPr wrap="none" lIns="92801" tIns="46400" rIns="92801" bIns="46400" anchor="ctr"/>
          <a:lstStyle/>
          <a:p>
            <a:endParaRPr lang="en-US">
              <a:solidFill>
                <a:prstClr val="black"/>
              </a:solidFill>
            </a:endParaRPr>
          </a:p>
        </p:txBody>
      </p:sp>
      <p:sp>
        <p:nvSpPr>
          <p:cNvPr id="32773" name="Rectangle 5"/>
          <p:cNvSpPr>
            <a:spLocks noChangeArrowheads="1"/>
          </p:cNvSpPr>
          <p:nvPr/>
        </p:nvSpPr>
        <p:spPr bwMode="auto">
          <a:xfrm>
            <a:off x="2" y="2"/>
            <a:ext cx="3038475" cy="465138"/>
          </a:xfrm>
          <a:prstGeom prst="rect">
            <a:avLst/>
          </a:prstGeom>
          <a:noFill/>
          <a:ln w="12700">
            <a:noFill/>
            <a:miter lim="800000"/>
            <a:headEnd/>
            <a:tailEnd/>
          </a:ln>
        </p:spPr>
        <p:txBody>
          <a:bodyPr wrap="none" lIns="92801" tIns="46400" rIns="92801" bIns="46400" anchor="ctr"/>
          <a:lstStyle/>
          <a:p>
            <a:endParaRPr lang="en-US">
              <a:solidFill>
                <a:prstClr val="black"/>
              </a:solidFill>
            </a:endParaRPr>
          </a:p>
        </p:txBody>
      </p:sp>
      <p:sp>
        <p:nvSpPr>
          <p:cNvPr id="32774" name="Rectangle 6"/>
          <p:cNvSpPr>
            <a:spLocks noChangeArrowheads="1"/>
          </p:cNvSpPr>
          <p:nvPr/>
        </p:nvSpPr>
        <p:spPr bwMode="auto">
          <a:xfrm>
            <a:off x="3971927" y="2"/>
            <a:ext cx="3038475" cy="465138"/>
          </a:xfrm>
          <a:prstGeom prst="rect">
            <a:avLst/>
          </a:prstGeom>
          <a:noFill/>
          <a:ln w="12700">
            <a:noFill/>
            <a:miter lim="800000"/>
            <a:headEnd/>
            <a:tailEnd/>
          </a:ln>
        </p:spPr>
        <p:txBody>
          <a:bodyPr wrap="none" lIns="92801" tIns="46400" rIns="92801" bIns="46400" anchor="ctr"/>
          <a:lstStyle/>
          <a:p>
            <a:endParaRPr lang="en-US">
              <a:solidFill>
                <a:prstClr val="black"/>
              </a:solidFill>
            </a:endParaRPr>
          </a:p>
        </p:txBody>
      </p:sp>
      <p:sp>
        <p:nvSpPr>
          <p:cNvPr id="32775" name="Rectangle 7"/>
          <p:cNvSpPr>
            <a:spLocks noChangeArrowheads="1"/>
          </p:cNvSpPr>
          <p:nvPr/>
        </p:nvSpPr>
        <p:spPr bwMode="auto">
          <a:xfrm>
            <a:off x="3971927" y="8831265"/>
            <a:ext cx="3038475" cy="465137"/>
          </a:xfrm>
          <a:prstGeom prst="rect">
            <a:avLst/>
          </a:prstGeom>
          <a:noFill/>
          <a:ln w="12700">
            <a:noFill/>
            <a:miter lim="800000"/>
            <a:headEnd/>
            <a:tailEnd/>
          </a:ln>
        </p:spPr>
        <p:txBody>
          <a:bodyPr lIns="91834" tIns="45111" rIns="91834" bIns="45111" anchor="b"/>
          <a:lstStyle/>
          <a:p>
            <a:pPr algn="r"/>
            <a:r>
              <a:rPr lang="en-US" sz="1200" dirty="0">
                <a:solidFill>
                  <a:prstClr val="black"/>
                </a:solidFill>
              </a:rPr>
              <a:t>2</a:t>
            </a:r>
          </a:p>
        </p:txBody>
      </p:sp>
      <p:sp>
        <p:nvSpPr>
          <p:cNvPr id="32776" name="Rectangle 8"/>
          <p:cNvSpPr>
            <a:spLocks noChangeArrowheads="1"/>
          </p:cNvSpPr>
          <p:nvPr/>
        </p:nvSpPr>
        <p:spPr bwMode="auto">
          <a:xfrm>
            <a:off x="2" y="8831265"/>
            <a:ext cx="3038475" cy="465137"/>
          </a:xfrm>
          <a:prstGeom prst="rect">
            <a:avLst/>
          </a:prstGeom>
          <a:noFill/>
          <a:ln w="12700">
            <a:noFill/>
            <a:miter lim="800000"/>
            <a:headEnd/>
            <a:tailEnd/>
          </a:ln>
        </p:spPr>
        <p:txBody>
          <a:bodyPr wrap="none" lIns="92801" tIns="46400" rIns="92801" bIns="46400" anchor="ctr"/>
          <a:lstStyle/>
          <a:p>
            <a:endParaRPr lang="en-US">
              <a:solidFill>
                <a:prstClr val="black"/>
              </a:solidFill>
            </a:endParaRPr>
          </a:p>
        </p:txBody>
      </p:sp>
      <p:sp>
        <p:nvSpPr>
          <p:cNvPr id="32777" name="Rectangle 9"/>
          <p:cNvSpPr>
            <a:spLocks noChangeArrowheads="1"/>
          </p:cNvSpPr>
          <p:nvPr/>
        </p:nvSpPr>
        <p:spPr bwMode="auto">
          <a:xfrm>
            <a:off x="2" y="2"/>
            <a:ext cx="3038475" cy="465138"/>
          </a:xfrm>
          <a:prstGeom prst="rect">
            <a:avLst/>
          </a:prstGeom>
          <a:noFill/>
          <a:ln w="12700">
            <a:noFill/>
            <a:miter lim="800000"/>
            <a:headEnd/>
            <a:tailEnd/>
          </a:ln>
        </p:spPr>
        <p:txBody>
          <a:bodyPr wrap="none" lIns="92801" tIns="46400" rIns="92801" bIns="46400" anchor="ctr"/>
          <a:lstStyle/>
          <a:p>
            <a:endParaRPr lang="en-US">
              <a:solidFill>
                <a:prstClr val="black"/>
              </a:solidFill>
            </a:endParaRPr>
          </a:p>
        </p:txBody>
      </p:sp>
      <p:sp>
        <p:nvSpPr>
          <p:cNvPr id="32778" name="Rectangle 10"/>
          <p:cNvSpPr>
            <a:spLocks noGrp="1" noRot="1" noChangeAspect="1" noChangeArrowheads="1" noTextEdit="1"/>
          </p:cNvSpPr>
          <p:nvPr>
            <p:ph type="sldImg"/>
          </p:nvPr>
        </p:nvSpPr>
        <p:spPr>
          <a:solidFill>
            <a:srgbClr val="FFFFFF"/>
          </a:solidFill>
          <a:ln cap="flat"/>
        </p:spPr>
      </p:sp>
      <p:sp>
        <p:nvSpPr>
          <p:cNvPr id="32779" name="Rectangle 11"/>
          <p:cNvSpPr>
            <a:spLocks noGrp="1" noChangeArrowheads="1"/>
          </p:cNvSpPr>
          <p:nvPr>
            <p:ph type="body" idx="1"/>
          </p:nvPr>
        </p:nvSpPr>
        <p:spPr>
          <a:noFill/>
          <a:ln w="9525"/>
        </p:spPr>
        <p:txBody>
          <a:bodyPr/>
          <a:lstStyle/>
          <a:p>
            <a:r>
              <a:rPr lang="en-US" smtClean="0"/>
              <a:t>Click and type your text here</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035" indent="0" algn="ctr">
              <a:buNone/>
              <a:defRPr>
                <a:solidFill>
                  <a:schemeClr val="tx1">
                    <a:tint val="75000"/>
                  </a:schemeClr>
                </a:solidFill>
              </a:defRPr>
            </a:lvl2pPr>
            <a:lvl3pPr marL="914071" indent="0" algn="ctr">
              <a:buNone/>
              <a:defRPr>
                <a:solidFill>
                  <a:schemeClr val="tx1">
                    <a:tint val="75000"/>
                  </a:schemeClr>
                </a:solidFill>
              </a:defRPr>
            </a:lvl3pPr>
            <a:lvl4pPr marL="1371110" indent="0" algn="ctr">
              <a:buNone/>
              <a:defRPr>
                <a:solidFill>
                  <a:schemeClr val="tx1">
                    <a:tint val="75000"/>
                  </a:schemeClr>
                </a:solidFill>
              </a:defRPr>
            </a:lvl4pPr>
            <a:lvl5pPr marL="1828146" indent="0" algn="ctr">
              <a:buNone/>
              <a:defRPr>
                <a:solidFill>
                  <a:schemeClr val="tx1">
                    <a:tint val="75000"/>
                  </a:schemeClr>
                </a:solidFill>
              </a:defRPr>
            </a:lvl5pPr>
            <a:lvl6pPr marL="2285181" indent="0" algn="ctr">
              <a:buNone/>
              <a:defRPr>
                <a:solidFill>
                  <a:schemeClr val="tx1">
                    <a:tint val="75000"/>
                  </a:schemeClr>
                </a:solidFill>
              </a:defRPr>
            </a:lvl6pPr>
            <a:lvl7pPr marL="2742219" indent="0" algn="ctr">
              <a:buNone/>
              <a:defRPr>
                <a:solidFill>
                  <a:schemeClr val="tx1">
                    <a:tint val="75000"/>
                  </a:schemeClr>
                </a:solidFill>
              </a:defRPr>
            </a:lvl7pPr>
            <a:lvl8pPr marL="3199252" indent="0" algn="ctr">
              <a:buNone/>
              <a:defRPr>
                <a:solidFill>
                  <a:schemeClr val="tx1">
                    <a:tint val="75000"/>
                  </a:schemeClr>
                </a:solidFill>
              </a:defRPr>
            </a:lvl8pPr>
            <a:lvl9pPr marL="3656291"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C62791D-9081-478F-B84C-53043650B579}" type="datetimeFigureOut">
              <a:rPr lang="en-US" smtClean="0"/>
              <a:pPr/>
              <a:t>7/12/2016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67FE92-E3C6-4DF7-A389-2854940756A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C62791D-9081-478F-B84C-53043650B579}" type="datetimeFigureOut">
              <a:rPr lang="en-US" smtClean="0"/>
              <a:pPr/>
              <a:t>7/12/2016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67FE92-E3C6-4DF7-A389-2854940756A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5"/>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5"/>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C62791D-9081-478F-B84C-53043650B579}" type="datetimeFigureOut">
              <a:rPr lang="en-US" smtClean="0"/>
              <a:pPr/>
              <a:t>7/12/2016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67FE92-E3C6-4DF7-A389-2854940756A7}"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035" indent="0" algn="ctr">
              <a:buNone/>
              <a:defRPr>
                <a:solidFill>
                  <a:schemeClr val="tx1">
                    <a:tint val="75000"/>
                  </a:schemeClr>
                </a:solidFill>
              </a:defRPr>
            </a:lvl2pPr>
            <a:lvl3pPr marL="914071" indent="0" algn="ctr">
              <a:buNone/>
              <a:defRPr>
                <a:solidFill>
                  <a:schemeClr val="tx1">
                    <a:tint val="75000"/>
                  </a:schemeClr>
                </a:solidFill>
              </a:defRPr>
            </a:lvl3pPr>
            <a:lvl4pPr marL="1371110" indent="0" algn="ctr">
              <a:buNone/>
              <a:defRPr>
                <a:solidFill>
                  <a:schemeClr val="tx1">
                    <a:tint val="75000"/>
                  </a:schemeClr>
                </a:solidFill>
              </a:defRPr>
            </a:lvl4pPr>
            <a:lvl5pPr marL="1828146" indent="0" algn="ctr">
              <a:buNone/>
              <a:defRPr>
                <a:solidFill>
                  <a:schemeClr val="tx1">
                    <a:tint val="75000"/>
                  </a:schemeClr>
                </a:solidFill>
              </a:defRPr>
            </a:lvl5pPr>
            <a:lvl6pPr marL="2285181" indent="0" algn="ctr">
              <a:buNone/>
              <a:defRPr>
                <a:solidFill>
                  <a:schemeClr val="tx1">
                    <a:tint val="75000"/>
                  </a:schemeClr>
                </a:solidFill>
              </a:defRPr>
            </a:lvl6pPr>
            <a:lvl7pPr marL="2742219" indent="0" algn="ctr">
              <a:buNone/>
              <a:defRPr>
                <a:solidFill>
                  <a:schemeClr val="tx1">
                    <a:tint val="75000"/>
                  </a:schemeClr>
                </a:solidFill>
              </a:defRPr>
            </a:lvl7pPr>
            <a:lvl8pPr marL="3199252" indent="0" algn="ctr">
              <a:buNone/>
              <a:defRPr>
                <a:solidFill>
                  <a:schemeClr val="tx1">
                    <a:tint val="75000"/>
                  </a:schemeClr>
                </a:solidFill>
              </a:defRPr>
            </a:lvl8pPr>
            <a:lvl9pPr marL="3656291"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FF0AA4A-7FAD-446F-8D4A-20F7D51506FD}" type="datetimeFigureOut">
              <a:rPr lang="en-US" smtClean="0">
                <a:solidFill>
                  <a:prstClr val="black">
                    <a:tint val="75000"/>
                  </a:prstClr>
                </a:solidFill>
              </a:rPr>
              <a:pPr/>
              <a:t>7/12/2016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676D0257-AACC-4BB8-9411-E7781C3EA6B1}" type="slidenum">
              <a:rPr lang="en-US" smtClean="0">
                <a:solidFill>
                  <a:prstClr val="black">
                    <a:tint val="75000"/>
                  </a:prstClr>
                </a:solidFill>
              </a:rPr>
              <a:pPr/>
              <a:t>‹#›</a:t>
            </a:fld>
            <a:endParaRPr lang="en-US">
              <a:solidFill>
                <a:prstClr val="black">
                  <a:tint val="75000"/>
                </a:prstClr>
              </a:solidFil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035" indent="0" algn="ctr">
              <a:buNone/>
              <a:defRPr>
                <a:solidFill>
                  <a:schemeClr val="tx1">
                    <a:tint val="75000"/>
                  </a:schemeClr>
                </a:solidFill>
              </a:defRPr>
            </a:lvl2pPr>
            <a:lvl3pPr marL="914071" indent="0" algn="ctr">
              <a:buNone/>
              <a:defRPr>
                <a:solidFill>
                  <a:schemeClr val="tx1">
                    <a:tint val="75000"/>
                  </a:schemeClr>
                </a:solidFill>
              </a:defRPr>
            </a:lvl3pPr>
            <a:lvl4pPr marL="1371110" indent="0" algn="ctr">
              <a:buNone/>
              <a:defRPr>
                <a:solidFill>
                  <a:schemeClr val="tx1">
                    <a:tint val="75000"/>
                  </a:schemeClr>
                </a:solidFill>
              </a:defRPr>
            </a:lvl4pPr>
            <a:lvl5pPr marL="1828146" indent="0" algn="ctr">
              <a:buNone/>
              <a:defRPr>
                <a:solidFill>
                  <a:schemeClr val="tx1">
                    <a:tint val="75000"/>
                  </a:schemeClr>
                </a:solidFill>
              </a:defRPr>
            </a:lvl5pPr>
            <a:lvl6pPr marL="2285181" indent="0" algn="ctr">
              <a:buNone/>
              <a:defRPr>
                <a:solidFill>
                  <a:schemeClr val="tx1">
                    <a:tint val="75000"/>
                  </a:schemeClr>
                </a:solidFill>
              </a:defRPr>
            </a:lvl6pPr>
            <a:lvl7pPr marL="2742219" indent="0" algn="ctr">
              <a:buNone/>
              <a:defRPr>
                <a:solidFill>
                  <a:schemeClr val="tx1">
                    <a:tint val="75000"/>
                  </a:schemeClr>
                </a:solidFill>
              </a:defRPr>
            </a:lvl7pPr>
            <a:lvl8pPr marL="3199252" indent="0" algn="ctr">
              <a:buNone/>
              <a:defRPr>
                <a:solidFill>
                  <a:schemeClr val="tx1">
                    <a:tint val="75000"/>
                  </a:schemeClr>
                </a:solidFill>
              </a:defRPr>
            </a:lvl8pPr>
            <a:lvl9pPr marL="3656291"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FF0AA4A-7FAD-446F-8D4A-20F7D51506FD}" type="datetimeFigureOut">
              <a:rPr lang="en-US" smtClean="0">
                <a:solidFill>
                  <a:prstClr val="black">
                    <a:tint val="75000"/>
                  </a:prstClr>
                </a:solidFill>
              </a:rPr>
              <a:pPr/>
              <a:t>7/12/2016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676D0257-AACC-4BB8-9411-E7781C3EA6B1}" type="slidenum">
              <a:rPr lang="en-US" smtClean="0">
                <a:solidFill>
                  <a:prstClr val="black">
                    <a:tint val="75000"/>
                  </a:prstClr>
                </a:solidFill>
              </a:rPr>
              <a:pPr/>
              <a:t>‹#›</a:t>
            </a:fld>
            <a:endParaRPr lang="en-US">
              <a:solidFill>
                <a:prstClr val="black">
                  <a:tint val="75000"/>
                </a:prstClr>
              </a:solidFill>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FF0AA4A-7FAD-446F-8D4A-20F7D51506FD}" type="datetimeFigureOut">
              <a:rPr lang="en-US" smtClean="0">
                <a:solidFill>
                  <a:prstClr val="black">
                    <a:tint val="75000"/>
                  </a:prstClr>
                </a:solidFill>
              </a:rPr>
              <a:pPr/>
              <a:t>7/12/2016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676D0257-AACC-4BB8-9411-E7781C3EA6B1}" type="slidenum">
              <a:rPr lang="en-US" smtClean="0">
                <a:solidFill>
                  <a:prstClr val="black">
                    <a:tint val="75000"/>
                  </a:prstClr>
                </a:solidFill>
              </a:rPr>
              <a:pPr/>
              <a:t>‹#›</a:t>
            </a:fld>
            <a:endParaRPr lang="en-US">
              <a:solidFill>
                <a:prstClr val="black">
                  <a:tint val="75000"/>
                </a:prstClr>
              </a:solidFil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75198" y="278344"/>
            <a:ext cx="7610184" cy="914400"/>
          </a:xfrm>
        </p:spPr>
        <p:txBody>
          <a:bodyPr/>
          <a:lstStyle/>
          <a:p>
            <a:r>
              <a:rPr lang="en-US" dirty="0" smtClean="0"/>
              <a:t>Click to edit Master title style</a:t>
            </a:r>
            <a:endParaRPr lang="en-US" dirty="0"/>
          </a:p>
        </p:txBody>
      </p:sp>
      <p:sp>
        <p:nvSpPr>
          <p:cNvPr id="3" name="Slide Number Placeholder 9"/>
          <p:cNvSpPr>
            <a:spLocks noGrp="1"/>
          </p:cNvSpPr>
          <p:nvPr>
            <p:ph type="sldNum" sz="quarter" idx="10"/>
          </p:nvPr>
        </p:nvSpPr>
        <p:spPr/>
        <p:txBody>
          <a:bodyPr/>
          <a:lstStyle>
            <a:lvl1pPr>
              <a:defRPr/>
            </a:lvl1pPr>
          </a:lstStyle>
          <a:p>
            <a:fld id="{2E1007EE-FC3C-4BEE-B732-08880EA6211A}" type="slidenum">
              <a:rPr lang="en-US">
                <a:solidFill>
                  <a:srgbClr val="000000">
                    <a:lumMod val="65000"/>
                    <a:lumOff val="35000"/>
                  </a:srgbClr>
                </a:solidFill>
              </a:rPr>
              <a:pPr/>
              <a:t>‹#›</a:t>
            </a:fld>
            <a:endParaRPr lang="en-US">
              <a:solidFill>
                <a:srgbClr val="000000">
                  <a:lumMod val="65000"/>
                  <a:lumOff val="35000"/>
                </a:srgbClr>
              </a:solidFill>
            </a:endParaRPr>
          </a:p>
        </p:txBody>
      </p:sp>
    </p:spTree>
  </p:cSld>
  <p:clrMapOvr>
    <a:masterClrMapping/>
  </p:clrMapOvr>
  <p:transition spd="med">
    <p:fade/>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C30DA0-0FB6-4E32-ACE0-EFBD957965C6}" type="datetimeFigureOut">
              <a:rPr lang="en-US" smtClean="0">
                <a:solidFill>
                  <a:prstClr val="black">
                    <a:tint val="75000"/>
                  </a:prstClr>
                </a:solidFill>
              </a:rPr>
              <a:pPr/>
              <a:t>7/12/2016</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85BB38A2-585C-4FF7-9DBC-3E49753907CF}" type="slidenum">
              <a:rPr lang="en-US" smtClean="0">
                <a:solidFill>
                  <a:prstClr val="black">
                    <a:tint val="75000"/>
                  </a:prstClr>
                </a:solidFill>
              </a:rPr>
              <a:pPr/>
              <a:t>‹#›</a:t>
            </a:fld>
            <a:endParaRPr lang="en-US">
              <a:solidFill>
                <a:prstClr val="black">
                  <a:tint val="75000"/>
                </a:prstClr>
              </a:solidFil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C30DA0-0FB6-4E32-ACE0-EFBD957965C6}" type="datetimeFigureOut">
              <a:rPr lang="en-US" smtClean="0">
                <a:solidFill>
                  <a:prstClr val="black">
                    <a:tint val="75000"/>
                  </a:prstClr>
                </a:solidFill>
              </a:rPr>
              <a:pPr/>
              <a:t>7/12/2016</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85BB38A2-585C-4FF7-9DBC-3E49753907CF}" type="slidenum">
              <a:rPr lang="en-US" smtClean="0">
                <a:solidFill>
                  <a:prstClr val="black">
                    <a:tint val="75000"/>
                  </a:prstClr>
                </a:solidFill>
              </a:rPr>
              <a:pPr/>
              <a:t>‹#›</a:t>
            </a:fld>
            <a:endParaRPr lang="en-US">
              <a:solidFill>
                <a:prstClr val="black">
                  <a:tint val="75000"/>
                </a:prstClr>
              </a:solidFil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035" indent="0" algn="ctr">
              <a:buNone/>
              <a:defRPr>
                <a:solidFill>
                  <a:schemeClr val="tx1">
                    <a:tint val="75000"/>
                  </a:schemeClr>
                </a:solidFill>
              </a:defRPr>
            </a:lvl2pPr>
            <a:lvl3pPr marL="914071" indent="0" algn="ctr">
              <a:buNone/>
              <a:defRPr>
                <a:solidFill>
                  <a:schemeClr val="tx1">
                    <a:tint val="75000"/>
                  </a:schemeClr>
                </a:solidFill>
              </a:defRPr>
            </a:lvl3pPr>
            <a:lvl4pPr marL="1371110" indent="0" algn="ctr">
              <a:buNone/>
              <a:defRPr>
                <a:solidFill>
                  <a:schemeClr val="tx1">
                    <a:tint val="75000"/>
                  </a:schemeClr>
                </a:solidFill>
              </a:defRPr>
            </a:lvl4pPr>
            <a:lvl5pPr marL="1828146" indent="0" algn="ctr">
              <a:buNone/>
              <a:defRPr>
                <a:solidFill>
                  <a:schemeClr val="tx1">
                    <a:tint val="75000"/>
                  </a:schemeClr>
                </a:solidFill>
              </a:defRPr>
            </a:lvl5pPr>
            <a:lvl6pPr marL="2285181" indent="0" algn="ctr">
              <a:buNone/>
              <a:defRPr>
                <a:solidFill>
                  <a:schemeClr val="tx1">
                    <a:tint val="75000"/>
                  </a:schemeClr>
                </a:solidFill>
              </a:defRPr>
            </a:lvl6pPr>
            <a:lvl7pPr marL="2742219" indent="0" algn="ctr">
              <a:buNone/>
              <a:defRPr>
                <a:solidFill>
                  <a:schemeClr val="tx1">
                    <a:tint val="75000"/>
                  </a:schemeClr>
                </a:solidFill>
              </a:defRPr>
            </a:lvl7pPr>
            <a:lvl8pPr marL="3199252" indent="0" algn="ctr">
              <a:buNone/>
              <a:defRPr>
                <a:solidFill>
                  <a:schemeClr val="tx1">
                    <a:tint val="75000"/>
                  </a:schemeClr>
                </a:solidFill>
              </a:defRPr>
            </a:lvl8pPr>
            <a:lvl9pPr marL="3656291"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C62791D-9081-478F-B84C-53043650B579}" type="datetimeFigureOut">
              <a:rPr lang="en-US" smtClean="0">
                <a:solidFill>
                  <a:prstClr val="black">
                    <a:tint val="75000"/>
                  </a:prstClr>
                </a:solidFill>
              </a:rPr>
              <a:pPr/>
              <a:t>7/12/2016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B67FE92-E3C6-4DF7-A389-2854940756A7}" type="slidenum">
              <a:rPr lang="en-US" smtClean="0">
                <a:solidFill>
                  <a:prstClr val="black">
                    <a:tint val="75000"/>
                  </a:prstClr>
                </a:solidFill>
              </a:rPr>
              <a:pPr/>
              <a:t>‹#›</a:t>
            </a:fld>
            <a:endParaRPr lang="en-US">
              <a:solidFill>
                <a:prstClr val="black">
                  <a:tint val="75000"/>
                </a:prstClr>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C62791D-9081-478F-B84C-53043650B579}" type="datetimeFigureOut">
              <a:rPr lang="en-US" smtClean="0"/>
              <a:pPr/>
              <a:t>7/12/2016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67FE92-E3C6-4DF7-A389-2854940756A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7"/>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20"/>
            <a:ext cx="7772400" cy="1500187"/>
          </a:xfrm>
        </p:spPr>
        <p:txBody>
          <a:bodyPr anchor="b"/>
          <a:lstStyle>
            <a:lvl1pPr marL="0" indent="0">
              <a:buNone/>
              <a:defRPr sz="2000">
                <a:solidFill>
                  <a:schemeClr val="tx1">
                    <a:tint val="75000"/>
                  </a:schemeClr>
                </a:solidFill>
              </a:defRPr>
            </a:lvl1pPr>
            <a:lvl2pPr marL="457035" indent="0">
              <a:buNone/>
              <a:defRPr sz="1800">
                <a:solidFill>
                  <a:schemeClr val="tx1">
                    <a:tint val="75000"/>
                  </a:schemeClr>
                </a:solidFill>
              </a:defRPr>
            </a:lvl2pPr>
            <a:lvl3pPr marL="914071" indent="0">
              <a:buNone/>
              <a:defRPr sz="1600">
                <a:solidFill>
                  <a:schemeClr val="tx1">
                    <a:tint val="75000"/>
                  </a:schemeClr>
                </a:solidFill>
              </a:defRPr>
            </a:lvl3pPr>
            <a:lvl4pPr marL="1371110" indent="0">
              <a:buNone/>
              <a:defRPr sz="1400">
                <a:solidFill>
                  <a:schemeClr val="tx1">
                    <a:tint val="75000"/>
                  </a:schemeClr>
                </a:solidFill>
              </a:defRPr>
            </a:lvl4pPr>
            <a:lvl5pPr marL="1828146" indent="0">
              <a:buNone/>
              <a:defRPr sz="1400">
                <a:solidFill>
                  <a:schemeClr val="tx1">
                    <a:tint val="75000"/>
                  </a:schemeClr>
                </a:solidFill>
              </a:defRPr>
            </a:lvl5pPr>
            <a:lvl6pPr marL="2285181" indent="0">
              <a:buNone/>
              <a:defRPr sz="1400">
                <a:solidFill>
                  <a:schemeClr val="tx1">
                    <a:tint val="75000"/>
                  </a:schemeClr>
                </a:solidFill>
              </a:defRPr>
            </a:lvl6pPr>
            <a:lvl7pPr marL="2742219" indent="0">
              <a:buNone/>
              <a:defRPr sz="1400">
                <a:solidFill>
                  <a:schemeClr val="tx1">
                    <a:tint val="75000"/>
                  </a:schemeClr>
                </a:solidFill>
              </a:defRPr>
            </a:lvl7pPr>
            <a:lvl8pPr marL="3199252" indent="0">
              <a:buNone/>
              <a:defRPr sz="1400">
                <a:solidFill>
                  <a:schemeClr val="tx1">
                    <a:tint val="75000"/>
                  </a:schemeClr>
                </a:solidFill>
              </a:defRPr>
            </a:lvl8pPr>
            <a:lvl9pPr marL="3656291"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C62791D-9081-478F-B84C-53043650B579}" type="datetimeFigureOut">
              <a:rPr lang="en-US" smtClean="0"/>
              <a:pPr/>
              <a:t>7/12/2016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67FE92-E3C6-4DF7-A389-2854940756A7}"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7"/>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7"/>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C62791D-9081-478F-B84C-53043650B579}" type="datetimeFigureOut">
              <a:rPr lang="en-US" smtClean="0"/>
              <a:pPr/>
              <a:t>7/12/2016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B67FE92-E3C6-4DF7-A389-2854940756A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035" indent="0">
              <a:buNone/>
              <a:defRPr sz="2000" b="1"/>
            </a:lvl2pPr>
            <a:lvl3pPr marL="914071" indent="0">
              <a:buNone/>
              <a:defRPr sz="1800" b="1"/>
            </a:lvl3pPr>
            <a:lvl4pPr marL="1371110" indent="0">
              <a:buNone/>
              <a:defRPr sz="1600" b="1"/>
            </a:lvl4pPr>
            <a:lvl5pPr marL="1828146" indent="0">
              <a:buNone/>
              <a:defRPr sz="1600" b="1"/>
            </a:lvl5pPr>
            <a:lvl6pPr marL="2285181" indent="0">
              <a:buNone/>
              <a:defRPr sz="1600" b="1"/>
            </a:lvl6pPr>
            <a:lvl7pPr marL="2742219" indent="0">
              <a:buNone/>
              <a:defRPr sz="1600" b="1"/>
            </a:lvl7pPr>
            <a:lvl8pPr marL="3199252" indent="0">
              <a:buNone/>
              <a:defRPr sz="1600" b="1"/>
            </a:lvl8pPr>
            <a:lvl9pPr marL="3656291"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035" indent="0">
              <a:buNone/>
              <a:defRPr sz="2000" b="1"/>
            </a:lvl2pPr>
            <a:lvl3pPr marL="914071" indent="0">
              <a:buNone/>
              <a:defRPr sz="1800" b="1"/>
            </a:lvl3pPr>
            <a:lvl4pPr marL="1371110" indent="0">
              <a:buNone/>
              <a:defRPr sz="1600" b="1"/>
            </a:lvl4pPr>
            <a:lvl5pPr marL="1828146" indent="0">
              <a:buNone/>
              <a:defRPr sz="1600" b="1"/>
            </a:lvl5pPr>
            <a:lvl6pPr marL="2285181" indent="0">
              <a:buNone/>
              <a:defRPr sz="1600" b="1"/>
            </a:lvl6pPr>
            <a:lvl7pPr marL="2742219" indent="0">
              <a:buNone/>
              <a:defRPr sz="1600" b="1"/>
            </a:lvl7pPr>
            <a:lvl8pPr marL="3199252" indent="0">
              <a:buNone/>
              <a:defRPr sz="1600" b="1"/>
            </a:lvl8pPr>
            <a:lvl9pPr marL="3656291"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C62791D-9081-478F-B84C-53043650B579}" type="datetimeFigureOut">
              <a:rPr lang="en-US" smtClean="0"/>
              <a:pPr/>
              <a:t>7/12/2016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B67FE92-E3C6-4DF7-A389-2854940756A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C62791D-9081-478F-B84C-53043650B579}" type="datetimeFigureOut">
              <a:rPr lang="en-US" smtClean="0"/>
              <a:pPr/>
              <a:t>7/12/2016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B67FE92-E3C6-4DF7-A389-2854940756A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C62791D-9081-478F-B84C-53043650B579}" type="datetimeFigureOut">
              <a:rPr lang="en-US" smtClean="0"/>
              <a:pPr/>
              <a:t>7/12/2016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B67FE92-E3C6-4DF7-A389-2854940756A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7"/>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2" y="1435101"/>
            <a:ext cx="3008313" cy="4691063"/>
          </a:xfrm>
        </p:spPr>
        <p:txBody>
          <a:bodyPr/>
          <a:lstStyle>
            <a:lvl1pPr marL="0" indent="0">
              <a:buNone/>
              <a:defRPr sz="1400"/>
            </a:lvl1pPr>
            <a:lvl2pPr marL="457035" indent="0">
              <a:buNone/>
              <a:defRPr sz="1200"/>
            </a:lvl2pPr>
            <a:lvl3pPr marL="914071" indent="0">
              <a:buNone/>
              <a:defRPr sz="1000"/>
            </a:lvl3pPr>
            <a:lvl4pPr marL="1371110" indent="0">
              <a:buNone/>
              <a:defRPr sz="900"/>
            </a:lvl4pPr>
            <a:lvl5pPr marL="1828146" indent="0">
              <a:buNone/>
              <a:defRPr sz="900"/>
            </a:lvl5pPr>
            <a:lvl6pPr marL="2285181" indent="0">
              <a:buNone/>
              <a:defRPr sz="900"/>
            </a:lvl6pPr>
            <a:lvl7pPr marL="2742219" indent="0">
              <a:buNone/>
              <a:defRPr sz="900"/>
            </a:lvl7pPr>
            <a:lvl8pPr marL="3199252" indent="0">
              <a:buNone/>
              <a:defRPr sz="900"/>
            </a:lvl8pPr>
            <a:lvl9pPr marL="3656291"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C62791D-9081-478F-B84C-53043650B579}" type="datetimeFigureOut">
              <a:rPr lang="en-US" smtClean="0"/>
              <a:pPr/>
              <a:t>7/12/2016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B67FE92-E3C6-4DF7-A389-2854940756A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035" indent="0">
              <a:buNone/>
              <a:defRPr sz="2800"/>
            </a:lvl2pPr>
            <a:lvl3pPr marL="914071" indent="0">
              <a:buNone/>
              <a:defRPr sz="2400"/>
            </a:lvl3pPr>
            <a:lvl4pPr marL="1371110" indent="0">
              <a:buNone/>
              <a:defRPr sz="2000"/>
            </a:lvl4pPr>
            <a:lvl5pPr marL="1828146" indent="0">
              <a:buNone/>
              <a:defRPr sz="2000"/>
            </a:lvl5pPr>
            <a:lvl6pPr marL="2285181" indent="0">
              <a:buNone/>
              <a:defRPr sz="2000"/>
            </a:lvl6pPr>
            <a:lvl7pPr marL="2742219" indent="0">
              <a:buNone/>
              <a:defRPr sz="2000"/>
            </a:lvl7pPr>
            <a:lvl8pPr marL="3199252" indent="0">
              <a:buNone/>
              <a:defRPr sz="2000"/>
            </a:lvl8pPr>
            <a:lvl9pPr marL="3656291"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035" indent="0">
              <a:buNone/>
              <a:defRPr sz="1200"/>
            </a:lvl2pPr>
            <a:lvl3pPr marL="914071" indent="0">
              <a:buNone/>
              <a:defRPr sz="1000"/>
            </a:lvl3pPr>
            <a:lvl4pPr marL="1371110" indent="0">
              <a:buNone/>
              <a:defRPr sz="900"/>
            </a:lvl4pPr>
            <a:lvl5pPr marL="1828146" indent="0">
              <a:buNone/>
              <a:defRPr sz="900"/>
            </a:lvl5pPr>
            <a:lvl6pPr marL="2285181" indent="0">
              <a:buNone/>
              <a:defRPr sz="900"/>
            </a:lvl6pPr>
            <a:lvl7pPr marL="2742219" indent="0">
              <a:buNone/>
              <a:defRPr sz="900"/>
            </a:lvl7pPr>
            <a:lvl8pPr marL="3199252" indent="0">
              <a:buNone/>
              <a:defRPr sz="900"/>
            </a:lvl8pPr>
            <a:lvl9pPr marL="3656291"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C62791D-9081-478F-B84C-53043650B579}" type="datetimeFigureOut">
              <a:rPr lang="en-US" smtClean="0"/>
              <a:pPr/>
              <a:t>7/12/2016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B67FE92-E3C6-4DF7-A389-2854940756A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3.xml"/></Relationships>
</file>

<file path=ppt/slideMasters/_rels/slideMaster4.xml.rels><?xml version="1.0" encoding="UTF-8" standalone="yes"?>
<Relationships xmlns="http://schemas.openxmlformats.org/package/2006/relationships"><Relationship Id="rId2" Type="http://schemas.openxmlformats.org/officeDocument/2006/relationships/theme" Target="../theme/theme4.xml"/><Relationship Id="rId1" Type="http://schemas.openxmlformats.org/officeDocument/2006/relationships/slideLayout" Target="../slideLayouts/slideLayout14.xml"/></Relationships>
</file>

<file path=ppt/slideMasters/_rels/slideMaster5.xml.rels><?xml version="1.0" encoding="UTF-8" standalone="yes"?>
<Relationships xmlns="http://schemas.openxmlformats.org/package/2006/relationships"><Relationship Id="rId2" Type="http://schemas.openxmlformats.org/officeDocument/2006/relationships/theme" Target="../theme/theme5.xml"/><Relationship Id="rId1" Type="http://schemas.openxmlformats.org/officeDocument/2006/relationships/slideLayout" Target="../slideLayouts/slideLayout15.xml"/></Relationships>
</file>

<file path=ppt/slideMasters/_rels/slideMaster6.xml.rels><?xml version="1.0" encoding="UTF-8" standalone="yes"?>
<Relationships xmlns="http://schemas.openxmlformats.org/package/2006/relationships"><Relationship Id="rId2" Type="http://schemas.openxmlformats.org/officeDocument/2006/relationships/theme" Target="../theme/theme6.xml"/><Relationship Id="rId1" Type="http://schemas.openxmlformats.org/officeDocument/2006/relationships/slideLayout" Target="../slideLayouts/slideLayout16.xml"/></Relationships>
</file>

<file path=ppt/slideMasters/_rels/slideMaster7.xml.rels><?xml version="1.0" encoding="UTF-8" standalone="yes"?>
<Relationships xmlns="http://schemas.openxmlformats.org/package/2006/relationships"><Relationship Id="rId2" Type="http://schemas.openxmlformats.org/officeDocument/2006/relationships/theme" Target="../theme/theme7.xml"/><Relationship Id="rId1" Type="http://schemas.openxmlformats.org/officeDocument/2006/relationships/slideLayout" Target="../slideLayouts/slideLayout17.xml"/></Relationships>
</file>

<file path=ppt/slideMasters/_rels/slideMaster8.xml.rels><?xml version="1.0" encoding="UTF-8" standalone="yes"?>
<Relationships xmlns="http://schemas.openxmlformats.org/package/2006/relationships"><Relationship Id="rId2" Type="http://schemas.openxmlformats.org/officeDocument/2006/relationships/theme" Target="../theme/theme8.xml"/><Relationship Id="rId1"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07" tIns="45704" rIns="91407" bIns="45704"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7"/>
            <a:ext cx="8229600" cy="4525963"/>
          </a:xfrm>
          <a:prstGeom prst="rect">
            <a:avLst/>
          </a:prstGeom>
        </p:spPr>
        <p:txBody>
          <a:bodyPr vert="horz" lIns="91407" tIns="45704" rIns="91407" bIns="45704"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7"/>
            <a:ext cx="2133600" cy="365125"/>
          </a:xfrm>
          <a:prstGeom prst="rect">
            <a:avLst/>
          </a:prstGeom>
        </p:spPr>
        <p:txBody>
          <a:bodyPr vert="horz" lIns="91407" tIns="45704" rIns="91407" bIns="45704" rtlCol="0" anchor="ctr"/>
          <a:lstStyle>
            <a:lvl1pPr algn="l">
              <a:defRPr sz="1200">
                <a:solidFill>
                  <a:schemeClr val="tx1">
                    <a:tint val="75000"/>
                  </a:schemeClr>
                </a:solidFill>
              </a:defRPr>
            </a:lvl1pPr>
          </a:lstStyle>
          <a:p>
            <a:fld id="{0C62791D-9081-478F-B84C-53043650B579}" type="datetimeFigureOut">
              <a:rPr lang="en-US" smtClean="0"/>
              <a:pPr/>
              <a:t>7/12/2016</a:t>
            </a:fld>
            <a:endParaRPr lang="en-US"/>
          </a:p>
        </p:txBody>
      </p:sp>
      <p:sp>
        <p:nvSpPr>
          <p:cNvPr id="5" name="Footer Placeholder 4"/>
          <p:cNvSpPr>
            <a:spLocks noGrp="1"/>
          </p:cNvSpPr>
          <p:nvPr>
            <p:ph type="ftr" sz="quarter" idx="3"/>
          </p:nvPr>
        </p:nvSpPr>
        <p:spPr>
          <a:xfrm>
            <a:off x="3124201" y="6356357"/>
            <a:ext cx="2895600" cy="365125"/>
          </a:xfrm>
          <a:prstGeom prst="rect">
            <a:avLst/>
          </a:prstGeom>
        </p:spPr>
        <p:txBody>
          <a:bodyPr vert="horz" lIns="91407" tIns="45704" rIns="91407" bIns="45704"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7"/>
            <a:ext cx="2133600" cy="365125"/>
          </a:xfrm>
          <a:prstGeom prst="rect">
            <a:avLst/>
          </a:prstGeom>
        </p:spPr>
        <p:txBody>
          <a:bodyPr vert="horz" lIns="91407" tIns="45704" rIns="91407" bIns="45704" rtlCol="0" anchor="ctr"/>
          <a:lstStyle>
            <a:lvl1pPr algn="r">
              <a:defRPr sz="1200">
                <a:solidFill>
                  <a:schemeClr val="tx1">
                    <a:tint val="75000"/>
                  </a:schemeClr>
                </a:solidFill>
              </a:defRPr>
            </a:lvl1pPr>
          </a:lstStyle>
          <a:p>
            <a:fld id="{7B67FE92-E3C6-4DF7-A389-2854940756A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071" rtl="0" eaLnBrk="1" latinLnBrk="0" hangingPunct="1">
        <a:spcBef>
          <a:spcPct val="0"/>
        </a:spcBef>
        <a:buNone/>
        <a:defRPr sz="4400" kern="1200">
          <a:solidFill>
            <a:schemeClr val="tx1"/>
          </a:solidFill>
          <a:latin typeface="+mj-lt"/>
          <a:ea typeface="+mj-ea"/>
          <a:cs typeface="+mj-cs"/>
        </a:defRPr>
      </a:lvl1pPr>
    </p:titleStyle>
    <p:bodyStyle>
      <a:lvl1pPr marL="342778" indent="-342778" algn="l" defTabSz="914071"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684" indent="-285647" algn="l" defTabSz="914071"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2589" indent="-228517" algn="l" defTabSz="914071"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599626" indent="-228517" algn="l" defTabSz="914071"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6665" indent="-228517" algn="l" defTabSz="914071"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3701" indent="-228517" algn="l" defTabSz="914071"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0736" indent="-228517" algn="l" defTabSz="914071"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7774" indent="-228517" algn="l" defTabSz="914071"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4807" indent="-228517" algn="l" defTabSz="914071"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071" rtl="0" eaLnBrk="1" latinLnBrk="0" hangingPunct="1">
        <a:defRPr sz="1800" kern="1200">
          <a:solidFill>
            <a:schemeClr val="tx1"/>
          </a:solidFill>
          <a:latin typeface="+mn-lt"/>
          <a:ea typeface="+mn-ea"/>
          <a:cs typeface="+mn-cs"/>
        </a:defRPr>
      </a:lvl1pPr>
      <a:lvl2pPr marL="457035" algn="l" defTabSz="914071" rtl="0" eaLnBrk="1" latinLnBrk="0" hangingPunct="1">
        <a:defRPr sz="1800" kern="1200">
          <a:solidFill>
            <a:schemeClr val="tx1"/>
          </a:solidFill>
          <a:latin typeface="+mn-lt"/>
          <a:ea typeface="+mn-ea"/>
          <a:cs typeface="+mn-cs"/>
        </a:defRPr>
      </a:lvl2pPr>
      <a:lvl3pPr marL="914071" algn="l" defTabSz="914071" rtl="0" eaLnBrk="1" latinLnBrk="0" hangingPunct="1">
        <a:defRPr sz="1800" kern="1200">
          <a:solidFill>
            <a:schemeClr val="tx1"/>
          </a:solidFill>
          <a:latin typeface="+mn-lt"/>
          <a:ea typeface="+mn-ea"/>
          <a:cs typeface="+mn-cs"/>
        </a:defRPr>
      </a:lvl3pPr>
      <a:lvl4pPr marL="1371110" algn="l" defTabSz="914071" rtl="0" eaLnBrk="1" latinLnBrk="0" hangingPunct="1">
        <a:defRPr sz="1800" kern="1200">
          <a:solidFill>
            <a:schemeClr val="tx1"/>
          </a:solidFill>
          <a:latin typeface="+mn-lt"/>
          <a:ea typeface="+mn-ea"/>
          <a:cs typeface="+mn-cs"/>
        </a:defRPr>
      </a:lvl4pPr>
      <a:lvl5pPr marL="1828146" algn="l" defTabSz="914071" rtl="0" eaLnBrk="1" latinLnBrk="0" hangingPunct="1">
        <a:defRPr sz="1800" kern="1200">
          <a:solidFill>
            <a:schemeClr val="tx1"/>
          </a:solidFill>
          <a:latin typeface="+mn-lt"/>
          <a:ea typeface="+mn-ea"/>
          <a:cs typeface="+mn-cs"/>
        </a:defRPr>
      </a:lvl5pPr>
      <a:lvl6pPr marL="2285181" algn="l" defTabSz="914071" rtl="0" eaLnBrk="1" latinLnBrk="0" hangingPunct="1">
        <a:defRPr sz="1800" kern="1200">
          <a:solidFill>
            <a:schemeClr val="tx1"/>
          </a:solidFill>
          <a:latin typeface="+mn-lt"/>
          <a:ea typeface="+mn-ea"/>
          <a:cs typeface="+mn-cs"/>
        </a:defRPr>
      </a:lvl6pPr>
      <a:lvl7pPr marL="2742219" algn="l" defTabSz="914071" rtl="0" eaLnBrk="1" latinLnBrk="0" hangingPunct="1">
        <a:defRPr sz="1800" kern="1200">
          <a:solidFill>
            <a:schemeClr val="tx1"/>
          </a:solidFill>
          <a:latin typeface="+mn-lt"/>
          <a:ea typeface="+mn-ea"/>
          <a:cs typeface="+mn-cs"/>
        </a:defRPr>
      </a:lvl7pPr>
      <a:lvl8pPr marL="3199252" algn="l" defTabSz="914071" rtl="0" eaLnBrk="1" latinLnBrk="0" hangingPunct="1">
        <a:defRPr sz="1800" kern="1200">
          <a:solidFill>
            <a:schemeClr val="tx1"/>
          </a:solidFill>
          <a:latin typeface="+mn-lt"/>
          <a:ea typeface="+mn-ea"/>
          <a:cs typeface="+mn-cs"/>
        </a:defRPr>
      </a:lvl8pPr>
      <a:lvl9pPr marL="3656291" algn="l" defTabSz="914071"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07" tIns="45704" rIns="91407" bIns="45704"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7"/>
            <a:ext cx="8229600" cy="4525963"/>
          </a:xfrm>
          <a:prstGeom prst="rect">
            <a:avLst/>
          </a:prstGeom>
        </p:spPr>
        <p:txBody>
          <a:bodyPr vert="horz" lIns="91407" tIns="45704" rIns="91407" bIns="45704"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7"/>
            <a:ext cx="2133600" cy="365125"/>
          </a:xfrm>
          <a:prstGeom prst="rect">
            <a:avLst/>
          </a:prstGeom>
        </p:spPr>
        <p:txBody>
          <a:bodyPr vert="horz" lIns="91407" tIns="45704" rIns="91407" bIns="45704" rtlCol="0" anchor="ctr"/>
          <a:lstStyle>
            <a:lvl1pPr algn="l">
              <a:defRPr sz="1200">
                <a:solidFill>
                  <a:schemeClr val="tx1">
                    <a:tint val="75000"/>
                  </a:schemeClr>
                </a:solidFill>
              </a:defRPr>
            </a:lvl1pPr>
          </a:lstStyle>
          <a:p>
            <a:fld id="{9FF0AA4A-7FAD-446F-8D4A-20F7D51506FD}" type="datetimeFigureOut">
              <a:rPr lang="en-US" smtClean="0">
                <a:solidFill>
                  <a:prstClr val="black">
                    <a:tint val="75000"/>
                  </a:prstClr>
                </a:solidFill>
              </a:rPr>
              <a:pPr/>
              <a:t>7/12/2016</a:t>
            </a:fld>
            <a:endParaRPr lang="en-US">
              <a:solidFill>
                <a:prstClr val="black">
                  <a:tint val="75000"/>
                </a:prstClr>
              </a:solidFill>
            </a:endParaRPr>
          </a:p>
        </p:txBody>
      </p:sp>
      <p:sp>
        <p:nvSpPr>
          <p:cNvPr id="5" name="Footer Placeholder 4"/>
          <p:cNvSpPr>
            <a:spLocks noGrp="1"/>
          </p:cNvSpPr>
          <p:nvPr>
            <p:ph type="ftr" sz="quarter" idx="3"/>
          </p:nvPr>
        </p:nvSpPr>
        <p:spPr>
          <a:xfrm>
            <a:off x="3124201" y="6356357"/>
            <a:ext cx="2895600" cy="365125"/>
          </a:xfrm>
          <a:prstGeom prst="rect">
            <a:avLst/>
          </a:prstGeom>
        </p:spPr>
        <p:txBody>
          <a:bodyPr vert="horz" lIns="91407" tIns="45704" rIns="91407" bIns="45704"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7"/>
            <a:ext cx="2133600" cy="365125"/>
          </a:xfrm>
          <a:prstGeom prst="rect">
            <a:avLst/>
          </a:prstGeom>
        </p:spPr>
        <p:txBody>
          <a:bodyPr vert="horz" lIns="91407" tIns="45704" rIns="91407" bIns="45704" rtlCol="0" anchor="ctr"/>
          <a:lstStyle>
            <a:lvl1pPr algn="r">
              <a:defRPr sz="1200">
                <a:solidFill>
                  <a:schemeClr val="tx1">
                    <a:tint val="75000"/>
                  </a:schemeClr>
                </a:solidFill>
              </a:defRPr>
            </a:lvl1pPr>
          </a:lstStyle>
          <a:p>
            <a:fld id="{676D0257-AACC-4BB8-9411-E7781C3EA6B1}" type="slidenum">
              <a:rPr lang="en-US" smtClean="0">
                <a:solidFill>
                  <a:prstClr val="black">
                    <a:tint val="75000"/>
                  </a:prstClr>
                </a:solidFill>
              </a:rPr>
              <a:pPr/>
              <a:t>‹#›</a:t>
            </a:fld>
            <a:endParaRPr lang="en-US">
              <a:solidFill>
                <a:prstClr val="black">
                  <a:tint val="75000"/>
                </a:prstClr>
              </a:solidFill>
            </a:endParaRPr>
          </a:p>
        </p:txBody>
      </p:sp>
    </p:spTree>
  </p:cSld>
  <p:clrMap bg1="lt1" tx1="dk1" bg2="lt2" tx2="dk2" accent1="accent1" accent2="accent2" accent3="accent3" accent4="accent4" accent5="accent5" accent6="accent6" hlink="hlink" folHlink="folHlink"/>
  <p:sldLayoutIdLst>
    <p:sldLayoutId id="2147483661" r:id="rId1"/>
  </p:sldLayoutIdLst>
  <p:txStyles>
    <p:titleStyle>
      <a:lvl1pPr algn="ctr" defTabSz="914071" rtl="0" eaLnBrk="1" latinLnBrk="0" hangingPunct="1">
        <a:spcBef>
          <a:spcPct val="0"/>
        </a:spcBef>
        <a:buNone/>
        <a:defRPr sz="4400" kern="1200">
          <a:solidFill>
            <a:schemeClr val="tx1"/>
          </a:solidFill>
          <a:latin typeface="+mj-lt"/>
          <a:ea typeface="+mj-ea"/>
          <a:cs typeface="+mj-cs"/>
        </a:defRPr>
      </a:lvl1pPr>
    </p:titleStyle>
    <p:bodyStyle>
      <a:lvl1pPr marL="342778" indent="-342778" algn="l" defTabSz="914071"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684" indent="-285647" algn="l" defTabSz="914071"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2589" indent="-228517" algn="l" defTabSz="914071"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599626" indent="-228517" algn="l" defTabSz="914071"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6665" indent="-228517" algn="l" defTabSz="914071"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3701" indent="-228517" algn="l" defTabSz="914071"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0736" indent="-228517" algn="l" defTabSz="914071"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7774" indent="-228517" algn="l" defTabSz="914071"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4807" indent="-228517" algn="l" defTabSz="914071"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071" rtl="0" eaLnBrk="1" latinLnBrk="0" hangingPunct="1">
        <a:defRPr sz="1800" kern="1200">
          <a:solidFill>
            <a:schemeClr val="tx1"/>
          </a:solidFill>
          <a:latin typeface="+mn-lt"/>
          <a:ea typeface="+mn-ea"/>
          <a:cs typeface="+mn-cs"/>
        </a:defRPr>
      </a:lvl1pPr>
      <a:lvl2pPr marL="457035" algn="l" defTabSz="914071" rtl="0" eaLnBrk="1" latinLnBrk="0" hangingPunct="1">
        <a:defRPr sz="1800" kern="1200">
          <a:solidFill>
            <a:schemeClr val="tx1"/>
          </a:solidFill>
          <a:latin typeface="+mn-lt"/>
          <a:ea typeface="+mn-ea"/>
          <a:cs typeface="+mn-cs"/>
        </a:defRPr>
      </a:lvl2pPr>
      <a:lvl3pPr marL="914071" algn="l" defTabSz="914071" rtl="0" eaLnBrk="1" latinLnBrk="0" hangingPunct="1">
        <a:defRPr sz="1800" kern="1200">
          <a:solidFill>
            <a:schemeClr val="tx1"/>
          </a:solidFill>
          <a:latin typeface="+mn-lt"/>
          <a:ea typeface="+mn-ea"/>
          <a:cs typeface="+mn-cs"/>
        </a:defRPr>
      </a:lvl3pPr>
      <a:lvl4pPr marL="1371110" algn="l" defTabSz="914071" rtl="0" eaLnBrk="1" latinLnBrk="0" hangingPunct="1">
        <a:defRPr sz="1800" kern="1200">
          <a:solidFill>
            <a:schemeClr val="tx1"/>
          </a:solidFill>
          <a:latin typeface="+mn-lt"/>
          <a:ea typeface="+mn-ea"/>
          <a:cs typeface="+mn-cs"/>
        </a:defRPr>
      </a:lvl4pPr>
      <a:lvl5pPr marL="1828146" algn="l" defTabSz="914071" rtl="0" eaLnBrk="1" latinLnBrk="0" hangingPunct="1">
        <a:defRPr sz="1800" kern="1200">
          <a:solidFill>
            <a:schemeClr val="tx1"/>
          </a:solidFill>
          <a:latin typeface="+mn-lt"/>
          <a:ea typeface="+mn-ea"/>
          <a:cs typeface="+mn-cs"/>
        </a:defRPr>
      </a:lvl5pPr>
      <a:lvl6pPr marL="2285181" algn="l" defTabSz="914071" rtl="0" eaLnBrk="1" latinLnBrk="0" hangingPunct="1">
        <a:defRPr sz="1800" kern="1200">
          <a:solidFill>
            <a:schemeClr val="tx1"/>
          </a:solidFill>
          <a:latin typeface="+mn-lt"/>
          <a:ea typeface="+mn-ea"/>
          <a:cs typeface="+mn-cs"/>
        </a:defRPr>
      </a:lvl6pPr>
      <a:lvl7pPr marL="2742219" algn="l" defTabSz="914071" rtl="0" eaLnBrk="1" latinLnBrk="0" hangingPunct="1">
        <a:defRPr sz="1800" kern="1200">
          <a:solidFill>
            <a:schemeClr val="tx1"/>
          </a:solidFill>
          <a:latin typeface="+mn-lt"/>
          <a:ea typeface="+mn-ea"/>
          <a:cs typeface="+mn-cs"/>
        </a:defRPr>
      </a:lvl7pPr>
      <a:lvl8pPr marL="3199252" algn="l" defTabSz="914071" rtl="0" eaLnBrk="1" latinLnBrk="0" hangingPunct="1">
        <a:defRPr sz="1800" kern="1200">
          <a:solidFill>
            <a:schemeClr val="tx1"/>
          </a:solidFill>
          <a:latin typeface="+mn-lt"/>
          <a:ea typeface="+mn-ea"/>
          <a:cs typeface="+mn-cs"/>
        </a:defRPr>
      </a:lvl8pPr>
      <a:lvl9pPr marL="3656291" algn="l" defTabSz="914071"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07" tIns="45704" rIns="91407" bIns="45704"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7"/>
            <a:ext cx="8229600" cy="4525963"/>
          </a:xfrm>
          <a:prstGeom prst="rect">
            <a:avLst/>
          </a:prstGeom>
        </p:spPr>
        <p:txBody>
          <a:bodyPr vert="horz" lIns="91407" tIns="45704" rIns="91407" bIns="45704"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7"/>
            <a:ext cx="2133600" cy="365125"/>
          </a:xfrm>
          <a:prstGeom prst="rect">
            <a:avLst/>
          </a:prstGeom>
        </p:spPr>
        <p:txBody>
          <a:bodyPr vert="horz" lIns="91407" tIns="45704" rIns="91407" bIns="45704" rtlCol="0" anchor="ctr"/>
          <a:lstStyle>
            <a:lvl1pPr algn="l">
              <a:defRPr sz="1200">
                <a:solidFill>
                  <a:schemeClr val="tx1">
                    <a:tint val="75000"/>
                  </a:schemeClr>
                </a:solidFill>
              </a:defRPr>
            </a:lvl1pPr>
          </a:lstStyle>
          <a:p>
            <a:fld id="{9FF0AA4A-7FAD-446F-8D4A-20F7D51506FD}" type="datetimeFigureOut">
              <a:rPr lang="en-US" smtClean="0">
                <a:solidFill>
                  <a:prstClr val="black">
                    <a:tint val="75000"/>
                  </a:prstClr>
                </a:solidFill>
              </a:rPr>
              <a:pPr/>
              <a:t>7/12/2016</a:t>
            </a:fld>
            <a:endParaRPr lang="en-US">
              <a:solidFill>
                <a:prstClr val="black">
                  <a:tint val="75000"/>
                </a:prstClr>
              </a:solidFill>
            </a:endParaRPr>
          </a:p>
        </p:txBody>
      </p:sp>
      <p:sp>
        <p:nvSpPr>
          <p:cNvPr id="5" name="Footer Placeholder 4"/>
          <p:cNvSpPr>
            <a:spLocks noGrp="1"/>
          </p:cNvSpPr>
          <p:nvPr>
            <p:ph type="ftr" sz="quarter" idx="3"/>
          </p:nvPr>
        </p:nvSpPr>
        <p:spPr>
          <a:xfrm>
            <a:off x="3124201" y="6356357"/>
            <a:ext cx="2895600" cy="365125"/>
          </a:xfrm>
          <a:prstGeom prst="rect">
            <a:avLst/>
          </a:prstGeom>
        </p:spPr>
        <p:txBody>
          <a:bodyPr vert="horz" lIns="91407" tIns="45704" rIns="91407" bIns="45704"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7"/>
            <a:ext cx="2133600" cy="365125"/>
          </a:xfrm>
          <a:prstGeom prst="rect">
            <a:avLst/>
          </a:prstGeom>
        </p:spPr>
        <p:txBody>
          <a:bodyPr vert="horz" lIns="91407" tIns="45704" rIns="91407" bIns="45704" rtlCol="0" anchor="ctr"/>
          <a:lstStyle>
            <a:lvl1pPr algn="r">
              <a:defRPr sz="1200">
                <a:solidFill>
                  <a:schemeClr val="tx1">
                    <a:tint val="75000"/>
                  </a:schemeClr>
                </a:solidFill>
              </a:defRPr>
            </a:lvl1pPr>
          </a:lstStyle>
          <a:p>
            <a:fld id="{676D0257-AACC-4BB8-9411-E7781C3EA6B1}" type="slidenum">
              <a:rPr lang="en-US" smtClean="0">
                <a:solidFill>
                  <a:prstClr val="black">
                    <a:tint val="75000"/>
                  </a:prstClr>
                </a:solidFill>
              </a:rPr>
              <a:pPr/>
              <a:t>‹#›</a:t>
            </a:fld>
            <a:endParaRPr lang="en-US">
              <a:solidFill>
                <a:prstClr val="black">
                  <a:tint val="75000"/>
                </a:prstClr>
              </a:solidFill>
            </a:endParaRPr>
          </a:p>
        </p:txBody>
      </p:sp>
    </p:spTree>
  </p:cSld>
  <p:clrMap bg1="lt1" tx1="dk1" bg2="lt2" tx2="dk2" accent1="accent1" accent2="accent2" accent3="accent3" accent4="accent4" accent5="accent5" accent6="accent6" hlink="hlink" folHlink="folHlink"/>
  <p:sldLayoutIdLst>
    <p:sldLayoutId id="2147483666" r:id="rId1"/>
  </p:sldLayoutIdLst>
  <p:txStyles>
    <p:titleStyle>
      <a:lvl1pPr algn="ctr" defTabSz="914071" rtl="0" eaLnBrk="1" latinLnBrk="0" hangingPunct="1">
        <a:spcBef>
          <a:spcPct val="0"/>
        </a:spcBef>
        <a:buNone/>
        <a:defRPr sz="4400" kern="1200">
          <a:solidFill>
            <a:schemeClr val="tx1"/>
          </a:solidFill>
          <a:latin typeface="+mj-lt"/>
          <a:ea typeface="+mj-ea"/>
          <a:cs typeface="+mj-cs"/>
        </a:defRPr>
      </a:lvl1pPr>
    </p:titleStyle>
    <p:bodyStyle>
      <a:lvl1pPr marL="342778" indent="-342778" algn="l" defTabSz="914071"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684" indent="-285647" algn="l" defTabSz="914071"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2589" indent="-228517" algn="l" defTabSz="914071"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599626" indent="-228517" algn="l" defTabSz="914071"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6665" indent="-228517" algn="l" defTabSz="914071"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3701" indent="-228517" algn="l" defTabSz="914071"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0736" indent="-228517" algn="l" defTabSz="914071"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7774" indent="-228517" algn="l" defTabSz="914071"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4807" indent="-228517" algn="l" defTabSz="914071"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071" rtl="0" eaLnBrk="1" latinLnBrk="0" hangingPunct="1">
        <a:defRPr sz="1800" kern="1200">
          <a:solidFill>
            <a:schemeClr val="tx1"/>
          </a:solidFill>
          <a:latin typeface="+mn-lt"/>
          <a:ea typeface="+mn-ea"/>
          <a:cs typeface="+mn-cs"/>
        </a:defRPr>
      </a:lvl1pPr>
      <a:lvl2pPr marL="457035" algn="l" defTabSz="914071" rtl="0" eaLnBrk="1" latinLnBrk="0" hangingPunct="1">
        <a:defRPr sz="1800" kern="1200">
          <a:solidFill>
            <a:schemeClr val="tx1"/>
          </a:solidFill>
          <a:latin typeface="+mn-lt"/>
          <a:ea typeface="+mn-ea"/>
          <a:cs typeface="+mn-cs"/>
        </a:defRPr>
      </a:lvl2pPr>
      <a:lvl3pPr marL="914071" algn="l" defTabSz="914071" rtl="0" eaLnBrk="1" latinLnBrk="0" hangingPunct="1">
        <a:defRPr sz="1800" kern="1200">
          <a:solidFill>
            <a:schemeClr val="tx1"/>
          </a:solidFill>
          <a:latin typeface="+mn-lt"/>
          <a:ea typeface="+mn-ea"/>
          <a:cs typeface="+mn-cs"/>
        </a:defRPr>
      </a:lvl3pPr>
      <a:lvl4pPr marL="1371110" algn="l" defTabSz="914071" rtl="0" eaLnBrk="1" latinLnBrk="0" hangingPunct="1">
        <a:defRPr sz="1800" kern="1200">
          <a:solidFill>
            <a:schemeClr val="tx1"/>
          </a:solidFill>
          <a:latin typeface="+mn-lt"/>
          <a:ea typeface="+mn-ea"/>
          <a:cs typeface="+mn-cs"/>
        </a:defRPr>
      </a:lvl4pPr>
      <a:lvl5pPr marL="1828146" algn="l" defTabSz="914071" rtl="0" eaLnBrk="1" latinLnBrk="0" hangingPunct="1">
        <a:defRPr sz="1800" kern="1200">
          <a:solidFill>
            <a:schemeClr val="tx1"/>
          </a:solidFill>
          <a:latin typeface="+mn-lt"/>
          <a:ea typeface="+mn-ea"/>
          <a:cs typeface="+mn-cs"/>
        </a:defRPr>
      </a:lvl5pPr>
      <a:lvl6pPr marL="2285181" algn="l" defTabSz="914071" rtl="0" eaLnBrk="1" latinLnBrk="0" hangingPunct="1">
        <a:defRPr sz="1800" kern="1200">
          <a:solidFill>
            <a:schemeClr val="tx1"/>
          </a:solidFill>
          <a:latin typeface="+mn-lt"/>
          <a:ea typeface="+mn-ea"/>
          <a:cs typeface="+mn-cs"/>
        </a:defRPr>
      </a:lvl6pPr>
      <a:lvl7pPr marL="2742219" algn="l" defTabSz="914071" rtl="0" eaLnBrk="1" latinLnBrk="0" hangingPunct="1">
        <a:defRPr sz="1800" kern="1200">
          <a:solidFill>
            <a:schemeClr val="tx1"/>
          </a:solidFill>
          <a:latin typeface="+mn-lt"/>
          <a:ea typeface="+mn-ea"/>
          <a:cs typeface="+mn-cs"/>
        </a:defRPr>
      </a:lvl7pPr>
      <a:lvl8pPr marL="3199252" algn="l" defTabSz="914071" rtl="0" eaLnBrk="1" latinLnBrk="0" hangingPunct="1">
        <a:defRPr sz="1800" kern="1200">
          <a:solidFill>
            <a:schemeClr val="tx1"/>
          </a:solidFill>
          <a:latin typeface="+mn-lt"/>
          <a:ea typeface="+mn-ea"/>
          <a:cs typeface="+mn-cs"/>
        </a:defRPr>
      </a:lvl8pPr>
      <a:lvl9pPr marL="3656291" algn="l" defTabSz="914071"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07" tIns="45704" rIns="91407" bIns="45704"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7"/>
            <a:ext cx="8229600" cy="4525963"/>
          </a:xfrm>
          <a:prstGeom prst="rect">
            <a:avLst/>
          </a:prstGeom>
        </p:spPr>
        <p:txBody>
          <a:bodyPr vert="horz" lIns="91407" tIns="45704" rIns="91407" bIns="45704"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7"/>
            <a:ext cx="2133600" cy="365125"/>
          </a:xfrm>
          <a:prstGeom prst="rect">
            <a:avLst/>
          </a:prstGeom>
        </p:spPr>
        <p:txBody>
          <a:bodyPr vert="horz" lIns="91407" tIns="45704" rIns="91407" bIns="45704" rtlCol="0" anchor="ctr"/>
          <a:lstStyle>
            <a:lvl1pPr algn="l">
              <a:defRPr sz="1200">
                <a:solidFill>
                  <a:schemeClr val="tx1">
                    <a:tint val="75000"/>
                  </a:schemeClr>
                </a:solidFill>
              </a:defRPr>
            </a:lvl1pPr>
          </a:lstStyle>
          <a:p>
            <a:fld id="{9FF0AA4A-7FAD-446F-8D4A-20F7D51506FD}" type="datetimeFigureOut">
              <a:rPr lang="en-US" smtClean="0">
                <a:solidFill>
                  <a:prstClr val="black">
                    <a:tint val="75000"/>
                  </a:prstClr>
                </a:solidFill>
              </a:rPr>
              <a:pPr/>
              <a:t>7/12/2016</a:t>
            </a:fld>
            <a:endParaRPr lang="en-US">
              <a:solidFill>
                <a:prstClr val="black">
                  <a:tint val="75000"/>
                </a:prstClr>
              </a:solidFill>
            </a:endParaRPr>
          </a:p>
        </p:txBody>
      </p:sp>
      <p:sp>
        <p:nvSpPr>
          <p:cNvPr id="5" name="Footer Placeholder 4"/>
          <p:cNvSpPr>
            <a:spLocks noGrp="1"/>
          </p:cNvSpPr>
          <p:nvPr>
            <p:ph type="ftr" sz="quarter" idx="3"/>
          </p:nvPr>
        </p:nvSpPr>
        <p:spPr>
          <a:xfrm>
            <a:off x="3124201" y="6356357"/>
            <a:ext cx="2895600" cy="365125"/>
          </a:xfrm>
          <a:prstGeom prst="rect">
            <a:avLst/>
          </a:prstGeom>
        </p:spPr>
        <p:txBody>
          <a:bodyPr vert="horz" lIns="91407" tIns="45704" rIns="91407" bIns="45704"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7"/>
            <a:ext cx="2133600" cy="365125"/>
          </a:xfrm>
          <a:prstGeom prst="rect">
            <a:avLst/>
          </a:prstGeom>
        </p:spPr>
        <p:txBody>
          <a:bodyPr vert="horz" lIns="91407" tIns="45704" rIns="91407" bIns="45704" rtlCol="0" anchor="ctr"/>
          <a:lstStyle>
            <a:lvl1pPr algn="r">
              <a:defRPr sz="1200">
                <a:solidFill>
                  <a:schemeClr val="tx1">
                    <a:tint val="75000"/>
                  </a:schemeClr>
                </a:solidFill>
              </a:defRPr>
            </a:lvl1pPr>
          </a:lstStyle>
          <a:p>
            <a:fld id="{676D0257-AACC-4BB8-9411-E7781C3EA6B1}" type="slidenum">
              <a:rPr lang="en-US" smtClean="0">
                <a:solidFill>
                  <a:prstClr val="black">
                    <a:tint val="75000"/>
                  </a:prstClr>
                </a:solidFill>
              </a:rPr>
              <a:pPr/>
              <a:t>‹#›</a:t>
            </a:fld>
            <a:endParaRPr lang="en-US">
              <a:solidFill>
                <a:prstClr val="black">
                  <a:tint val="75000"/>
                </a:prstClr>
              </a:solidFill>
            </a:endParaRPr>
          </a:p>
        </p:txBody>
      </p:sp>
    </p:spTree>
  </p:cSld>
  <p:clrMap bg1="lt1" tx1="dk1" bg2="lt2" tx2="dk2" accent1="accent1" accent2="accent2" accent3="accent3" accent4="accent4" accent5="accent5" accent6="accent6" hlink="hlink" folHlink="folHlink"/>
  <p:sldLayoutIdLst>
    <p:sldLayoutId id="2147483684" r:id="rId1"/>
  </p:sldLayoutIdLst>
  <p:txStyles>
    <p:titleStyle>
      <a:lvl1pPr algn="ctr" defTabSz="914071" rtl="0" eaLnBrk="1" latinLnBrk="0" hangingPunct="1">
        <a:spcBef>
          <a:spcPct val="0"/>
        </a:spcBef>
        <a:buNone/>
        <a:defRPr sz="4400" kern="1200">
          <a:solidFill>
            <a:schemeClr val="tx1"/>
          </a:solidFill>
          <a:latin typeface="+mj-lt"/>
          <a:ea typeface="+mj-ea"/>
          <a:cs typeface="+mj-cs"/>
        </a:defRPr>
      </a:lvl1pPr>
    </p:titleStyle>
    <p:bodyStyle>
      <a:lvl1pPr marL="342778" indent="-342778" algn="l" defTabSz="914071"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684" indent="-285647" algn="l" defTabSz="914071"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2589" indent="-228517" algn="l" defTabSz="914071"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599626" indent="-228517" algn="l" defTabSz="914071"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6665" indent="-228517" algn="l" defTabSz="914071"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3701" indent="-228517" algn="l" defTabSz="914071"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0736" indent="-228517" algn="l" defTabSz="914071"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7774" indent="-228517" algn="l" defTabSz="914071"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4807" indent="-228517" algn="l" defTabSz="914071"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071" rtl="0" eaLnBrk="1" latinLnBrk="0" hangingPunct="1">
        <a:defRPr sz="1800" kern="1200">
          <a:solidFill>
            <a:schemeClr val="tx1"/>
          </a:solidFill>
          <a:latin typeface="+mn-lt"/>
          <a:ea typeface="+mn-ea"/>
          <a:cs typeface="+mn-cs"/>
        </a:defRPr>
      </a:lvl1pPr>
      <a:lvl2pPr marL="457035" algn="l" defTabSz="914071" rtl="0" eaLnBrk="1" latinLnBrk="0" hangingPunct="1">
        <a:defRPr sz="1800" kern="1200">
          <a:solidFill>
            <a:schemeClr val="tx1"/>
          </a:solidFill>
          <a:latin typeface="+mn-lt"/>
          <a:ea typeface="+mn-ea"/>
          <a:cs typeface="+mn-cs"/>
        </a:defRPr>
      </a:lvl2pPr>
      <a:lvl3pPr marL="914071" algn="l" defTabSz="914071" rtl="0" eaLnBrk="1" latinLnBrk="0" hangingPunct="1">
        <a:defRPr sz="1800" kern="1200">
          <a:solidFill>
            <a:schemeClr val="tx1"/>
          </a:solidFill>
          <a:latin typeface="+mn-lt"/>
          <a:ea typeface="+mn-ea"/>
          <a:cs typeface="+mn-cs"/>
        </a:defRPr>
      </a:lvl3pPr>
      <a:lvl4pPr marL="1371110" algn="l" defTabSz="914071" rtl="0" eaLnBrk="1" latinLnBrk="0" hangingPunct="1">
        <a:defRPr sz="1800" kern="1200">
          <a:solidFill>
            <a:schemeClr val="tx1"/>
          </a:solidFill>
          <a:latin typeface="+mn-lt"/>
          <a:ea typeface="+mn-ea"/>
          <a:cs typeface="+mn-cs"/>
        </a:defRPr>
      </a:lvl4pPr>
      <a:lvl5pPr marL="1828146" algn="l" defTabSz="914071" rtl="0" eaLnBrk="1" latinLnBrk="0" hangingPunct="1">
        <a:defRPr sz="1800" kern="1200">
          <a:solidFill>
            <a:schemeClr val="tx1"/>
          </a:solidFill>
          <a:latin typeface="+mn-lt"/>
          <a:ea typeface="+mn-ea"/>
          <a:cs typeface="+mn-cs"/>
        </a:defRPr>
      </a:lvl5pPr>
      <a:lvl6pPr marL="2285181" algn="l" defTabSz="914071" rtl="0" eaLnBrk="1" latinLnBrk="0" hangingPunct="1">
        <a:defRPr sz="1800" kern="1200">
          <a:solidFill>
            <a:schemeClr val="tx1"/>
          </a:solidFill>
          <a:latin typeface="+mn-lt"/>
          <a:ea typeface="+mn-ea"/>
          <a:cs typeface="+mn-cs"/>
        </a:defRPr>
      </a:lvl6pPr>
      <a:lvl7pPr marL="2742219" algn="l" defTabSz="914071" rtl="0" eaLnBrk="1" latinLnBrk="0" hangingPunct="1">
        <a:defRPr sz="1800" kern="1200">
          <a:solidFill>
            <a:schemeClr val="tx1"/>
          </a:solidFill>
          <a:latin typeface="+mn-lt"/>
          <a:ea typeface="+mn-ea"/>
          <a:cs typeface="+mn-cs"/>
        </a:defRPr>
      </a:lvl7pPr>
      <a:lvl8pPr marL="3199252" algn="l" defTabSz="914071" rtl="0" eaLnBrk="1" latinLnBrk="0" hangingPunct="1">
        <a:defRPr sz="1800" kern="1200">
          <a:solidFill>
            <a:schemeClr val="tx1"/>
          </a:solidFill>
          <a:latin typeface="+mn-lt"/>
          <a:ea typeface="+mn-ea"/>
          <a:cs typeface="+mn-cs"/>
        </a:defRPr>
      </a:lvl8pPr>
      <a:lvl9pPr marL="3656291" algn="l" defTabSz="914071"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961625" y="289908"/>
            <a:ext cx="7525869" cy="914400"/>
          </a:xfrm>
          <a:prstGeom prst="rect">
            <a:avLst/>
          </a:prstGeom>
          <a:noFill/>
          <a:ln w="9525">
            <a:noFill/>
            <a:miter lim="800000"/>
            <a:headEnd/>
            <a:tailEnd/>
          </a:ln>
        </p:spPr>
        <p:txBody>
          <a:bodyPr vert="horz" wrap="square" lIns="91407" tIns="45704" rIns="91407" bIns="45704" numCol="1" anchor="t" anchorCtr="0" compatLnSpc="1">
            <a:prstTxWarp prst="textNoShape">
              <a:avLst/>
            </a:prstTxWarp>
          </a:bodyPr>
          <a:lstStyle/>
          <a:p>
            <a:pPr lvl="0"/>
            <a:r>
              <a:rPr lang="en-US" dirty="0" smtClean="0"/>
              <a:t>Click to edit Master title style</a:t>
            </a:r>
            <a:br>
              <a:rPr lang="en-US" dirty="0" smtClean="0"/>
            </a:br>
            <a:endParaRPr lang="en-US" dirty="0" smtClean="0"/>
          </a:p>
        </p:txBody>
      </p:sp>
      <p:sp>
        <p:nvSpPr>
          <p:cNvPr id="1027" name="Rectangle 3"/>
          <p:cNvSpPr>
            <a:spLocks noGrp="1" noChangeArrowheads="1"/>
          </p:cNvSpPr>
          <p:nvPr>
            <p:ph type="body" idx="1"/>
          </p:nvPr>
        </p:nvSpPr>
        <p:spPr bwMode="auto">
          <a:xfrm>
            <a:off x="1067546" y="1801907"/>
            <a:ext cx="7315692" cy="3810000"/>
          </a:xfrm>
          <a:prstGeom prst="rect">
            <a:avLst/>
          </a:prstGeom>
          <a:noFill/>
          <a:ln w="9525">
            <a:noFill/>
            <a:miter lim="800000"/>
            <a:headEnd/>
            <a:tailEnd/>
          </a:ln>
        </p:spPr>
        <p:txBody>
          <a:bodyPr vert="horz" wrap="square" lIns="91407" tIns="45704" rIns="91407" bIns="45704"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10" name="Slide Number Placeholder 9"/>
          <p:cNvSpPr>
            <a:spLocks noGrp="1"/>
          </p:cNvSpPr>
          <p:nvPr>
            <p:ph type="sldNum" sz="quarter" idx="4"/>
          </p:nvPr>
        </p:nvSpPr>
        <p:spPr>
          <a:xfrm>
            <a:off x="8779247" y="6427795"/>
            <a:ext cx="347662" cy="365125"/>
          </a:xfrm>
          <a:prstGeom prst="rect">
            <a:avLst/>
          </a:prstGeom>
        </p:spPr>
        <p:txBody>
          <a:bodyPr vert="horz" wrap="square" lIns="0" tIns="0" rIns="0" bIns="0" numCol="1" anchor="ctr" anchorCtr="1" compatLnSpc="1">
            <a:prstTxWarp prst="textNoShape">
              <a:avLst/>
            </a:prstTxWarp>
          </a:bodyPr>
          <a:lstStyle>
            <a:lvl1pPr algn="ctr">
              <a:defRPr sz="900">
                <a:solidFill>
                  <a:schemeClr val="tx2">
                    <a:lumMod val="65000"/>
                    <a:lumOff val="35000"/>
                  </a:schemeClr>
                </a:solidFill>
                <a:latin typeface="Calibri" pitchFamily="34" charset="0"/>
              </a:defRPr>
            </a:lvl1pPr>
          </a:lstStyle>
          <a:p>
            <a:pPr eaLnBrk="0" fontAlgn="base" hangingPunct="0">
              <a:spcBef>
                <a:spcPct val="0"/>
              </a:spcBef>
              <a:spcAft>
                <a:spcPct val="0"/>
              </a:spcAft>
            </a:pPr>
            <a:fld id="{6A9FB87D-F0FB-48B9-B4FB-651C5E43DB34}" type="slidenum">
              <a:rPr lang="en-US" smtClean="0">
                <a:solidFill>
                  <a:srgbClr val="000000">
                    <a:lumMod val="65000"/>
                    <a:lumOff val="35000"/>
                  </a:srgbClr>
                </a:solidFill>
              </a:rPr>
              <a:pPr eaLnBrk="0" fontAlgn="base" hangingPunct="0">
                <a:spcBef>
                  <a:spcPct val="0"/>
                </a:spcBef>
                <a:spcAft>
                  <a:spcPct val="0"/>
                </a:spcAft>
              </a:pPr>
              <a:t>‹#›</a:t>
            </a:fld>
            <a:endParaRPr lang="en-US" dirty="0">
              <a:solidFill>
                <a:srgbClr val="000000">
                  <a:lumMod val="65000"/>
                  <a:lumOff val="35000"/>
                </a:srgbClr>
              </a:solidFill>
            </a:endParaRPr>
          </a:p>
        </p:txBody>
      </p:sp>
    </p:spTree>
  </p:cSld>
  <p:clrMap bg1="lt1" tx1="dk1" bg2="lt2" tx2="dk2" accent1="accent1" accent2="accent2" accent3="accent3" accent4="accent4" accent5="accent5" accent6="accent6" hlink="hlink" folHlink="folHlink"/>
  <p:sldLayoutIdLst>
    <p:sldLayoutId id="2147483692" r:id="rId1"/>
  </p:sldLayoutIdLst>
  <p:transition spd="med">
    <p:fade/>
  </p:transition>
  <p:timing>
    <p:tnLst>
      <p:par>
        <p:cTn id="1" dur="indefinite" restart="never" nodeType="tmRoot"/>
      </p:par>
    </p:tnLst>
  </p:timing>
  <p:hf hdr="0" ftr="0" dt="0"/>
  <p:txStyles>
    <p:titleStyle>
      <a:lvl1pPr algn="l" rtl="0" eaLnBrk="0" fontAlgn="base" hangingPunct="0">
        <a:spcBef>
          <a:spcPct val="0"/>
        </a:spcBef>
        <a:spcAft>
          <a:spcPct val="0"/>
        </a:spcAft>
        <a:defRPr sz="3600" b="1">
          <a:solidFill>
            <a:srgbClr val="003399"/>
          </a:solidFill>
          <a:latin typeface="Calibri" pitchFamily="34" charset="0"/>
          <a:ea typeface="+mj-ea"/>
          <a:cs typeface="Calibri" pitchFamily="34" charset="0"/>
        </a:defRPr>
      </a:lvl1pPr>
      <a:lvl2pPr algn="l" rtl="0" eaLnBrk="0" fontAlgn="base" hangingPunct="0">
        <a:spcBef>
          <a:spcPct val="0"/>
        </a:spcBef>
        <a:spcAft>
          <a:spcPct val="0"/>
        </a:spcAft>
        <a:defRPr sz="2400" b="1">
          <a:solidFill>
            <a:srgbClr val="003399"/>
          </a:solidFill>
          <a:latin typeface="Arial (Headings)" charset="0"/>
          <a:ea typeface="ヒラギノ角ゴ Pro W3" pitchFamily="38" charset="-128"/>
          <a:cs typeface="ヒラギノ角ゴ Pro W3" pitchFamily="38" charset="-128"/>
        </a:defRPr>
      </a:lvl2pPr>
      <a:lvl3pPr algn="l" rtl="0" eaLnBrk="0" fontAlgn="base" hangingPunct="0">
        <a:spcBef>
          <a:spcPct val="0"/>
        </a:spcBef>
        <a:spcAft>
          <a:spcPct val="0"/>
        </a:spcAft>
        <a:defRPr sz="2400" b="1">
          <a:solidFill>
            <a:srgbClr val="003399"/>
          </a:solidFill>
          <a:latin typeface="Arial (Headings)" charset="0"/>
          <a:ea typeface="ヒラギノ角ゴ Pro W3" pitchFamily="38" charset="-128"/>
          <a:cs typeface="ヒラギノ角ゴ Pro W3" pitchFamily="38" charset="-128"/>
        </a:defRPr>
      </a:lvl3pPr>
      <a:lvl4pPr algn="l" rtl="0" eaLnBrk="0" fontAlgn="base" hangingPunct="0">
        <a:spcBef>
          <a:spcPct val="0"/>
        </a:spcBef>
        <a:spcAft>
          <a:spcPct val="0"/>
        </a:spcAft>
        <a:defRPr sz="2400" b="1">
          <a:solidFill>
            <a:srgbClr val="003399"/>
          </a:solidFill>
          <a:latin typeface="Arial (Headings)" charset="0"/>
          <a:ea typeface="ヒラギノ角ゴ Pro W3" pitchFamily="38" charset="-128"/>
          <a:cs typeface="ヒラギノ角ゴ Pro W3" pitchFamily="38" charset="-128"/>
        </a:defRPr>
      </a:lvl4pPr>
      <a:lvl5pPr algn="l" rtl="0" eaLnBrk="0" fontAlgn="base" hangingPunct="0">
        <a:spcBef>
          <a:spcPct val="0"/>
        </a:spcBef>
        <a:spcAft>
          <a:spcPct val="0"/>
        </a:spcAft>
        <a:defRPr sz="2400" b="1">
          <a:solidFill>
            <a:srgbClr val="003399"/>
          </a:solidFill>
          <a:latin typeface="Arial (Headings)" charset="0"/>
          <a:ea typeface="ヒラギノ角ゴ Pro W3" pitchFamily="38" charset="-128"/>
          <a:cs typeface="ヒラギノ角ゴ Pro W3" pitchFamily="38" charset="-128"/>
        </a:defRPr>
      </a:lvl5pPr>
      <a:lvl6pPr marL="457035" algn="l" rtl="0" fontAlgn="base">
        <a:spcBef>
          <a:spcPct val="0"/>
        </a:spcBef>
        <a:spcAft>
          <a:spcPct val="0"/>
        </a:spcAft>
        <a:defRPr sz="2400" b="1">
          <a:solidFill>
            <a:srgbClr val="003399"/>
          </a:solidFill>
          <a:latin typeface="Arial" pitchFamily="38" charset="-52"/>
          <a:ea typeface="ヒラギノ角ゴ Pro W3" pitchFamily="38" charset="-128"/>
          <a:cs typeface="ヒラギノ角ゴ Pro W3" pitchFamily="38" charset="-128"/>
        </a:defRPr>
      </a:lvl6pPr>
      <a:lvl7pPr marL="914071" algn="l" rtl="0" fontAlgn="base">
        <a:spcBef>
          <a:spcPct val="0"/>
        </a:spcBef>
        <a:spcAft>
          <a:spcPct val="0"/>
        </a:spcAft>
        <a:defRPr sz="2400" b="1">
          <a:solidFill>
            <a:srgbClr val="003399"/>
          </a:solidFill>
          <a:latin typeface="Arial" pitchFamily="38" charset="-52"/>
          <a:ea typeface="ヒラギノ角ゴ Pro W3" pitchFamily="38" charset="-128"/>
          <a:cs typeface="ヒラギノ角ゴ Pro W3" pitchFamily="38" charset="-128"/>
        </a:defRPr>
      </a:lvl7pPr>
      <a:lvl8pPr marL="1371110" algn="l" rtl="0" fontAlgn="base">
        <a:spcBef>
          <a:spcPct val="0"/>
        </a:spcBef>
        <a:spcAft>
          <a:spcPct val="0"/>
        </a:spcAft>
        <a:defRPr sz="2400" b="1">
          <a:solidFill>
            <a:srgbClr val="003399"/>
          </a:solidFill>
          <a:latin typeface="Arial" pitchFamily="38" charset="-52"/>
          <a:ea typeface="ヒラギノ角ゴ Pro W3" pitchFamily="38" charset="-128"/>
          <a:cs typeface="ヒラギノ角ゴ Pro W3" pitchFamily="38" charset="-128"/>
        </a:defRPr>
      </a:lvl8pPr>
      <a:lvl9pPr marL="1828146" algn="l" rtl="0" fontAlgn="base">
        <a:spcBef>
          <a:spcPct val="0"/>
        </a:spcBef>
        <a:spcAft>
          <a:spcPct val="0"/>
        </a:spcAft>
        <a:defRPr sz="2400" b="1">
          <a:solidFill>
            <a:srgbClr val="003399"/>
          </a:solidFill>
          <a:latin typeface="Arial" pitchFamily="38" charset="-52"/>
          <a:ea typeface="ヒラギノ角ゴ Pro W3" pitchFamily="38" charset="-128"/>
          <a:cs typeface="ヒラギノ角ゴ Pro W3" pitchFamily="38" charset="-128"/>
        </a:defRPr>
      </a:lvl9pPr>
    </p:titleStyle>
    <p:bodyStyle>
      <a:lvl1pPr marL="342778" indent="-342778" algn="l" rtl="0" eaLnBrk="0" fontAlgn="base" hangingPunct="0">
        <a:lnSpc>
          <a:spcPct val="100000"/>
        </a:lnSpc>
        <a:spcBef>
          <a:spcPts val="600"/>
        </a:spcBef>
        <a:spcAft>
          <a:spcPct val="0"/>
        </a:spcAft>
        <a:buClr>
          <a:srgbClr val="3AC5FF"/>
        </a:buClr>
        <a:buFont typeface="Wingdings" pitchFamily="2" charset="2"/>
        <a:buChar char="§"/>
        <a:defRPr sz="2800">
          <a:solidFill>
            <a:schemeClr val="tx2">
              <a:lumMod val="75000"/>
              <a:lumOff val="25000"/>
            </a:schemeClr>
          </a:solidFill>
          <a:latin typeface="Calibri" pitchFamily="34" charset="0"/>
          <a:ea typeface="+mn-ea"/>
          <a:cs typeface="+mn-cs"/>
        </a:defRPr>
      </a:lvl1pPr>
      <a:lvl2pPr marL="742684" indent="-285647" algn="l" rtl="0" eaLnBrk="0" fontAlgn="base" hangingPunct="0">
        <a:lnSpc>
          <a:spcPct val="100000"/>
        </a:lnSpc>
        <a:spcBef>
          <a:spcPts val="600"/>
        </a:spcBef>
        <a:spcAft>
          <a:spcPct val="0"/>
        </a:spcAft>
        <a:buClr>
          <a:srgbClr val="009BDB"/>
        </a:buClr>
        <a:buChar char="–"/>
        <a:defRPr sz="2800">
          <a:solidFill>
            <a:schemeClr val="tx2">
              <a:lumMod val="75000"/>
              <a:lumOff val="25000"/>
            </a:schemeClr>
          </a:solidFill>
          <a:latin typeface="Calibri" pitchFamily="34" charset="0"/>
          <a:ea typeface="+mn-ea"/>
          <a:cs typeface="+mn-cs"/>
        </a:defRPr>
      </a:lvl2pPr>
      <a:lvl3pPr marL="1142589" indent="-228517" algn="l" rtl="0" eaLnBrk="0" fontAlgn="base" hangingPunct="0">
        <a:lnSpc>
          <a:spcPct val="100000"/>
        </a:lnSpc>
        <a:spcBef>
          <a:spcPts val="600"/>
        </a:spcBef>
        <a:spcAft>
          <a:spcPct val="0"/>
        </a:spcAft>
        <a:buClr>
          <a:srgbClr val="009BDB"/>
        </a:buClr>
        <a:buChar char="–"/>
        <a:defRPr sz="2800">
          <a:solidFill>
            <a:schemeClr val="tx2">
              <a:lumMod val="75000"/>
              <a:lumOff val="25000"/>
            </a:schemeClr>
          </a:solidFill>
          <a:latin typeface="Calibri" pitchFamily="34" charset="0"/>
          <a:ea typeface="+mn-ea"/>
          <a:cs typeface="+mn-cs"/>
        </a:defRPr>
      </a:lvl3pPr>
      <a:lvl4pPr marL="1599626" indent="-228517" algn="l" rtl="0" eaLnBrk="0" fontAlgn="base" hangingPunct="0">
        <a:lnSpc>
          <a:spcPct val="100000"/>
        </a:lnSpc>
        <a:spcBef>
          <a:spcPts val="600"/>
        </a:spcBef>
        <a:spcAft>
          <a:spcPct val="0"/>
        </a:spcAft>
        <a:buClr>
          <a:srgbClr val="009BDB"/>
        </a:buClr>
        <a:buChar char="–"/>
        <a:defRPr sz="2800">
          <a:solidFill>
            <a:schemeClr val="tx2">
              <a:lumMod val="75000"/>
              <a:lumOff val="25000"/>
            </a:schemeClr>
          </a:solidFill>
          <a:latin typeface="Calibri" pitchFamily="34" charset="0"/>
          <a:ea typeface="+mn-ea"/>
          <a:cs typeface="+mn-cs"/>
        </a:defRPr>
      </a:lvl4pPr>
      <a:lvl5pPr marL="2056665" indent="-228517" algn="l" rtl="0" eaLnBrk="0" fontAlgn="base" hangingPunct="0">
        <a:lnSpc>
          <a:spcPct val="100000"/>
        </a:lnSpc>
        <a:spcBef>
          <a:spcPts val="600"/>
        </a:spcBef>
        <a:spcAft>
          <a:spcPct val="0"/>
        </a:spcAft>
        <a:buClr>
          <a:srgbClr val="009BDB"/>
        </a:buClr>
        <a:buChar char="–"/>
        <a:defRPr sz="2800">
          <a:solidFill>
            <a:schemeClr val="tx2">
              <a:lumMod val="75000"/>
              <a:lumOff val="25000"/>
            </a:schemeClr>
          </a:solidFill>
          <a:latin typeface="Calibri" pitchFamily="34" charset="0"/>
          <a:ea typeface="+mn-ea"/>
          <a:cs typeface="+mn-cs"/>
        </a:defRPr>
      </a:lvl5pPr>
      <a:lvl6pPr marL="2513701" indent="-228517" algn="l" rtl="0" fontAlgn="base">
        <a:lnSpc>
          <a:spcPts val="2500"/>
        </a:lnSpc>
        <a:spcBef>
          <a:spcPct val="0"/>
        </a:spcBef>
        <a:spcAft>
          <a:spcPct val="0"/>
        </a:spcAft>
        <a:buChar char="–"/>
        <a:defRPr sz="2000">
          <a:solidFill>
            <a:srgbClr val="009BDB"/>
          </a:solidFill>
          <a:latin typeface="+mn-lt"/>
          <a:ea typeface="+mn-ea"/>
          <a:cs typeface="+mn-cs"/>
        </a:defRPr>
      </a:lvl6pPr>
      <a:lvl7pPr marL="2970736" indent="-228517" algn="l" rtl="0" fontAlgn="base">
        <a:lnSpc>
          <a:spcPts val="2500"/>
        </a:lnSpc>
        <a:spcBef>
          <a:spcPct val="0"/>
        </a:spcBef>
        <a:spcAft>
          <a:spcPct val="0"/>
        </a:spcAft>
        <a:buChar char="–"/>
        <a:defRPr sz="2000">
          <a:solidFill>
            <a:srgbClr val="009BDB"/>
          </a:solidFill>
          <a:latin typeface="+mn-lt"/>
          <a:ea typeface="+mn-ea"/>
          <a:cs typeface="+mn-cs"/>
        </a:defRPr>
      </a:lvl7pPr>
      <a:lvl8pPr marL="3427774" indent="-228517" algn="l" rtl="0" fontAlgn="base">
        <a:lnSpc>
          <a:spcPts val="2500"/>
        </a:lnSpc>
        <a:spcBef>
          <a:spcPct val="0"/>
        </a:spcBef>
        <a:spcAft>
          <a:spcPct val="0"/>
        </a:spcAft>
        <a:buChar char="–"/>
        <a:defRPr sz="2000">
          <a:solidFill>
            <a:srgbClr val="009BDB"/>
          </a:solidFill>
          <a:latin typeface="+mn-lt"/>
          <a:ea typeface="+mn-ea"/>
          <a:cs typeface="+mn-cs"/>
        </a:defRPr>
      </a:lvl8pPr>
      <a:lvl9pPr marL="3884807" indent="-228517" algn="l" rtl="0" fontAlgn="base">
        <a:lnSpc>
          <a:spcPts val="2500"/>
        </a:lnSpc>
        <a:spcBef>
          <a:spcPct val="0"/>
        </a:spcBef>
        <a:spcAft>
          <a:spcPct val="0"/>
        </a:spcAft>
        <a:buChar char="–"/>
        <a:defRPr sz="2000">
          <a:solidFill>
            <a:srgbClr val="009BDB"/>
          </a:solidFill>
          <a:latin typeface="+mn-lt"/>
          <a:ea typeface="+mn-ea"/>
          <a:cs typeface="+mn-cs"/>
        </a:defRPr>
      </a:lvl9pPr>
    </p:bodyStyle>
    <p:otherStyle>
      <a:defPPr>
        <a:defRPr lang="en-US"/>
      </a:defPPr>
      <a:lvl1pPr marL="0" algn="l" defTabSz="457035" rtl="0" eaLnBrk="1" latinLnBrk="0" hangingPunct="1">
        <a:defRPr sz="1800" kern="1200">
          <a:solidFill>
            <a:schemeClr val="tx1"/>
          </a:solidFill>
          <a:latin typeface="+mn-lt"/>
          <a:ea typeface="+mn-ea"/>
          <a:cs typeface="+mn-cs"/>
        </a:defRPr>
      </a:lvl1pPr>
      <a:lvl2pPr marL="457035" algn="l" defTabSz="457035" rtl="0" eaLnBrk="1" latinLnBrk="0" hangingPunct="1">
        <a:defRPr sz="1800" kern="1200">
          <a:solidFill>
            <a:schemeClr val="tx1"/>
          </a:solidFill>
          <a:latin typeface="+mn-lt"/>
          <a:ea typeface="+mn-ea"/>
          <a:cs typeface="+mn-cs"/>
        </a:defRPr>
      </a:lvl2pPr>
      <a:lvl3pPr marL="914071" algn="l" defTabSz="457035" rtl="0" eaLnBrk="1" latinLnBrk="0" hangingPunct="1">
        <a:defRPr sz="1800" kern="1200">
          <a:solidFill>
            <a:schemeClr val="tx1"/>
          </a:solidFill>
          <a:latin typeface="+mn-lt"/>
          <a:ea typeface="+mn-ea"/>
          <a:cs typeface="+mn-cs"/>
        </a:defRPr>
      </a:lvl3pPr>
      <a:lvl4pPr marL="1371110" algn="l" defTabSz="457035" rtl="0" eaLnBrk="1" latinLnBrk="0" hangingPunct="1">
        <a:defRPr sz="1800" kern="1200">
          <a:solidFill>
            <a:schemeClr val="tx1"/>
          </a:solidFill>
          <a:latin typeface="+mn-lt"/>
          <a:ea typeface="+mn-ea"/>
          <a:cs typeface="+mn-cs"/>
        </a:defRPr>
      </a:lvl4pPr>
      <a:lvl5pPr marL="1828146" algn="l" defTabSz="457035" rtl="0" eaLnBrk="1" latinLnBrk="0" hangingPunct="1">
        <a:defRPr sz="1800" kern="1200">
          <a:solidFill>
            <a:schemeClr val="tx1"/>
          </a:solidFill>
          <a:latin typeface="+mn-lt"/>
          <a:ea typeface="+mn-ea"/>
          <a:cs typeface="+mn-cs"/>
        </a:defRPr>
      </a:lvl5pPr>
      <a:lvl6pPr marL="2285181" algn="l" defTabSz="457035" rtl="0" eaLnBrk="1" latinLnBrk="0" hangingPunct="1">
        <a:defRPr sz="1800" kern="1200">
          <a:solidFill>
            <a:schemeClr val="tx1"/>
          </a:solidFill>
          <a:latin typeface="+mn-lt"/>
          <a:ea typeface="+mn-ea"/>
          <a:cs typeface="+mn-cs"/>
        </a:defRPr>
      </a:lvl6pPr>
      <a:lvl7pPr marL="2742219" algn="l" defTabSz="457035" rtl="0" eaLnBrk="1" latinLnBrk="0" hangingPunct="1">
        <a:defRPr sz="1800" kern="1200">
          <a:solidFill>
            <a:schemeClr val="tx1"/>
          </a:solidFill>
          <a:latin typeface="+mn-lt"/>
          <a:ea typeface="+mn-ea"/>
          <a:cs typeface="+mn-cs"/>
        </a:defRPr>
      </a:lvl7pPr>
      <a:lvl8pPr marL="3199252" algn="l" defTabSz="457035" rtl="0" eaLnBrk="1" latinLnBrk="0" hangingPunct="1">
        <a:defRPr sz="1800" kern="1200">
          <a:solidFill>
            <a:schemeClr val="tx1"/>
          </a:solidFill>
          <a:latin typeface="+mn-lt"/>
          <a:ea typeface="+mn-ea"/>
          <a:cs typeface="+mn-cs"/>
        </a:defRPr>
      </a:lvl8pPr>
      <a:lvl9pPr marL="3656291" algn="l" defTabSz="457035"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07" tIns="45704" rIns="91407" bIns="45704"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7"/>
            <a:ext cx="8229600" cy="4525963"/>
          </a:xfrm>
          <a:prstGeom prst="rect">
            <a:avLst/>
          </a:prstGeom>
        </p:spPr>
        <p:txBody>
          <a:bodyPr vert="horz" lIns="91407" tIns="45704" rIns="91407" bIns="45704"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7"/>
            <a:ext cx="2133600" cy="365125"/>
          </a:xfrm>
          <a:prstGeom prst="rect">
            <a:avLst/>
          </a:prstGeom>
        </p:spPr>
        <p:txBody>
          <a:bodyPr vert="horz" lIns="91407" tIns="45704" rIns="91407" bIns="45704" rtlCol="0" anchor="ctr"/>
          <a:lstStyle>
            <a:lvl1pPr algn="l">
              <a:defRPr sz="1200">
                <a:solidFill>
                  <a:schemeClr val="tx1">
                    <a:tint val="75000"/>
                  </a:schemeClr>
                </a:solidFill>
              </a:defRPr>
            </a:lvl1pPr>
          </a:lstStyle>
          <a:p>
            <a:fld id="{B4C30DA0-0FB6-4E32-ACE0-EFBD957965C6}" type="datetimeFigureOut">
              <a:rPr lang="en-US" smtClean="0">
                <a:solidFill>
                  <a:prstClr val="black">
                    <a:tint val="75000"/>
                  </a:prstClr>
                </a:solidFill>
              </a:rPr>
              <a:pPr/>
              <a:t>7/12/2016</a:t>
            </a:fld>
            <a:endParaRPr lang="en-US">
              <a:solidFill>
                <a:prstClr val="black">
                  <a:tint val="75000"/>
                </a:prstClr>
              </a:solidFill>
            </a:endParaRPr>
          </a:p>
        </p:txBody>
      </p:sp>
      <p:sp>
        <p:nvSpPr>
          <p:cNvPr id="5" name="Footer Placeholder 4"/>
          <p:cNvSpPr>
            <a:spLocks noGrp="1"/>
          </p:cNvSpPr>
          <p:nvPr>
            <p:ph type="ftr" sz="quarter" idx="3"/>
          </p:nvPr>
        </p:nvSpPr>
        <p:spPr>
          <a:xfrm>
            <a:off x="3124201" y="6356357"/>
            <a:ext cx="2895600" cy="365125"/>
          </a:xfrm>
          <a:prstGeom prst="rect">
            <a:avLst/>
          </a:prstGeom>
        </p:spPr>
        <p:txBody>
          <a:bodyPr vert="horz" lIns="91407" tIns="45704" rIns="91407" bIns="45704"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7"/>
            <a:ext cx="2133600" cy="365125"/>
          </a:xfrm>
          <a:prstGeom prst="rect">
            <a:avLst/>
          </a:prstGeom>
        </p:spPr>
        <p:txBody>
          <a:bodyPr vert="horz" lIns="91407" tIns="45704" rIns="91407" bIns="45704" rtlCol="0" anchor="ctr"/>
          <a:lstStyle>
            <a:lvl1pPr algn="r">
              <a:defRPr sz="1200">
                <a:solidFill>
                  <a:schemeClr val="tx1">
                    <a:tint val="75000"/>
                  </a:schemeClr>
                </a:solidFill>
              </a:defRPr>
            </a:lvl1pPr>
          </a:lstStyle>
          <a:p>
            <a:fld id="{85BB38A2-585C-4FF7-9DBC-3E49753907CF}" type="slidenum">
              <a:rPr lang="en-US" smtClean="0">
                <a:solidFill>
                  <a:prstClr val="black">
                    <a:tint val="75000"/>
                  </a:prstClr>
                </a:solidFill>
              </a:rPr>
              <a:pPr/>
              <a:t>‹#›</a:t>
            </a:fld>
            <a:endParaRPr lang="en-US">
              <a:solidFill>
                <a:prstClr val="black">
                  <a:tint val="75000"/>
                </a:prstClr>
              </a:solidFill>
            </a:endParaRPr>
          </a:p>
        </p:txBody>
      </p:sp>
    </p:spTree>
  </p:cSld>
  <p:clrMap bg1="lt1" tx1="dk1" bg2="lt2" tx2="dk2" accent1="accent1" accent2="accent2" accent3="accent3" accent4="accent4" accent5="accent5" accent6="accent6" hlink="hlink" folHlink="folHlink"/>
  <p:sldLayoutIdLst>
    <p:sldLayoutId id="2147483710" r:id="rId1"/>
  </p:sldLayoutIdLst>
  <p:txStyles>
    <p:titleStyle>
      <a:lvl1pPr algn="ctr" defTabSz="914071" rtl="0" eaLnBrk="1" latinLnBrk="0" hangingPunct="1">
        <a:spcBef>
          <a:spcPct val="0"/>
        </a:spcBef>
        <a:buNone/>
        <a:defRPr sz="4400" kern="1200">
          <a:solidFill>
            <a:schemeClr val="tx1"/>
          </a:solidFill>
          <a:latin typeface="+mj-lt"/>
          <a:ea typeface="+mj-ea"/>
          <a:cs typeface="+mj-cs"/>
        </a:defRPr>
      </a:lvl1pPr>
    </p:titleStyle>
    <p:bodyStyle>
      <a:lvl1pPr marL="342778" indent="-342778" algn="l" defTabSz="914071"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684" indent="-285647" algn="l" defTabSz="914071"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2589" indent="-228517" algn="l" defTabSz="914071"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599626" indent="-228517" algn="l" defTabSz="914071"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6665" indent="-228517" algn="l" defTabSz="914071"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3701" indent="-228517" algn="l" defTabSz="914071"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0736" indent="-228517" algn="l" defTabSz="914071"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7774" indent="-228517" algn="l" defTabSz="914071"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4807" indent="-228517" algn="l" defTabSz="914071"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071" rtl="0" eaLnBrk="1" latinLnBrk="0" hangingPunct="1">
        <a:defRPr sz="1800" kern="1200">
          <a:solidFill>
            <a:schemeClr val="tx1"/>
          </a:solidFill>
          <a:latin typeface="+mn-lt"/>
          <a:ea typeface="+mn-ea"/>
          <a:cs typeface="+mn-cs"/>
        </a:defRPr>
      </a:lvl1pPr>
      <a:lvl2pPr marL="457035" algn="l" defTabSz="914071" rtl="0" eaLnBrk="1" latinLnBrk="0" hangingPunct="1">
        <a:defRPr sz="1800" kern="1200">
          <a:solidFill>
            <a:schemeClr val="tx1"/>
          </a:solidFill>
          <a:latin typeface="+mn-lt"/>
          <a:ea typeface="+mn-ea"/>
          <a:cs typeface="+mn-cs"/>
        </a:defRPr>
      </a:lvl2pPr>
      <a:lvl3pPr marL="914071" algn="l" defTabSz="914071" rtl="0" eaLnBrk="1" latinLnBrk="0" hangingPunct="1">
        <a:defRPr sz="1800" kern="1200">
          <a:solidFill>
            <a:schemeClr val="tx1"/>
          </a:solidFill>
          <a:latin typeface="+mn-lt"/>
          <a:ea typeface="+mn-ea"/>
          <a:cs typeface="+mn-cs"/>
        </a:defRPr>
      </a:lvl3pPr>
      <a:lvl4pPr marL="1371110" algn="l" defTabSz="914071" rtl="0" eaLnBrk="1" latinLnBrk="0" hangingPunct="1">
        <a:defRPr sz="1800" kern="1200">
          <a:solidFill>
            <a:schemeClr val="tx1"/>
          </a:solidFill>
          <a:latin typeface="+mn-lt"/>
          <a:ea typeface="+mn-ea"/>
          <a:cs typeface="+mn-cs"/>
        </a:defRPr>
      </a:lvl4pPr>
      <a:lvl5pPr marL="1828146" algn="l" defTabSz="914071" rtl="0" eaLnBrk="1" latinLnBrk="0" hangingPunct="1">
        <a:defRPr sz="1800" kern="1200">
          <a:solidFill>
            <a:schemeClr val="tx1"/>
          </a:solidFill>
          <a:latin typeface="+mn-lt"/>
          <a:ea typeface="+mn-ea"/>
          <a:cs typeface="+mn-cs"/>
        </a:defRPr>
      </a:lvl5pPr>
      <a:lvl6pPr marL="2285181" algn="l" defTabSz="914071" rtl="0" eaLnBrk="1" latinLnBrk="0" hangingPunct="1">
        <a:defRPr sz="1800" kern="1200">
          <a:solidFill>
            <a:schemeClr val="tx1"/>
          </a:solidFill>
          <a:latin typeface="+mn-lt"/>
          <a:ea typeface="+mn-ea"/>
          <a:cs typeface="+mn-cs"/>
        </a:defRPr>
      </a:lvl6pPr>
      <a:lvl7pPr marL="2742219" algn="l" defTabSz="914071" rtl="0" eaLnBrk="1" latinLnBrk="0" hangingPunct="1">
        <a:defRPr sz="1800" kern="1200">
          <a:solidFill>
            <a:schemeClr val="tx1"/>
          </a:solidFill>
          <a:latin typeface="+mn-lt"/>
          <a:ea typeface="+mn-ea"/>
          <a:cs typeface="+mn-cs"/>
        </a:defRPr>
      </a:lvl7pPr>
      <a:lvl8pPr marL="3199252" algn="l" defTabSz="914071" rtl="0" eaLnBrk="1" latinLnBrk="0" hangingPunct="1">
        <a:defRPr sz="1800" kern="1200">
          <a:solidFill>
            <a:schemeClr val="tx1"/>
          </a:solidFill>
          <a:latin typeface="+mn-lt"/>
          <a:ea typeface="+mn-ea"/>
          <a:cs typeface="+mn-cs"/>
        </a:defRPr>
      </a:lvl8pPr>
      <a:lvl9pPr marL="3656291" algn="l" defTabSz="914071"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07" tIns="45704" rIns="91407" bIns="45704"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7"/>
            <a:ext cx="8229600" cy="4525963"/>
          </a:xfrm>
          <a:prstGeom prst="rect">
            <a:avLst/>
          </a:prstGeom>
        </p:spPr>
        <p:txBody>
          <a:bodyPr vert="horz" lIns="91407" tIns="45704" rIns="91407" bIns="45704"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7"/>
            <a:ext cx="2133600" cy="365125"/>
          </a:xfrm>
          <a:prstGeom prst="rect">
            <a:avLst/>
          </a:prstGeom>
        </p:spPr>
        <p:txBody>
          <a:bodyPr vert="horz" lIns="91407" tIns="45704" rIns="91407" bIns="45704" rtlCol="0" anchor="ctr"/>
          <a:lstStyle>
            <a:lvl1pPr algn="l">
              <a:defRPr sz="1200">
                <a:solidFill>
                  <a:schemeClr val="tx1">
                    <a:tint val="75000"/>
                  </a:schemeClr>
                </a:solidFill>
              </a:defRPr>
            </a:lvl1pPr>
          </a:lstStyle>
          <a:p>
            <a:fld id="{B4C30DA0-0FB6-4E32-ACE0-EFBD957965C6}" type="datetimeFigureOut">
              <a:rPr lang="en-US" smtClean="0">
                <a:solidFill>
                  <a:prstClr val="black">
                    <a:tint val="75000"/>
                  </a:prstClr>
                </a:solidFill>
              </a:rPr>
              <a:pPr/>
              <a:t>7/12/2016</a:t>
            </a:fld>
            <a:endParaRPr lang="en-US">
              <a:solidFill>
                <a:prstClr val="black">
                  <a:tint val="75000"/>
                </a:prstClr>
              </a:solidFill>
            </a:endParaRPr>
          </a:p>
        </p:txBody>
      </p:sp>
      <p:sp>
        <p:nvSpPr>
          <p:cNvPr id="5" name="Footer Placeholder 4"/>
          <p:cNvSpPr>
            <a:spLocks noGrp="1"/>
          </p:cNvSpPr>
          <p:nvPr>
            <p:ph type="ftr" sz="quarter" idx="3"/>
          </p:nvPr>
        </p:nvSpPr>
        <p:spPr>
          <a:xfrm>
            <a:off x="3124201" y="6356357"/>
            <a:ext cx="2895600" cy="365125"/>
          </a:xfrm>
          <a:prstGeom prst="rect">
            <a:avLst/>
          </a:prstGeom>
        </p:spPr>
        <p:txBody>
          <a:bodyPr vert="horz" lIns="91407" tIns="45704" rIns="91407" bIns="45704"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7"/>
            <a:ext cx="2133600" cy="365125"/>
          </a:xfrm>
          <a:prstGeom prst="rect">
            <a:avLst/>
          </a:prstGeom>
        </p:spPr>
        <p:txBody>
          <a:bodyPr vert="horz" lIns="91407" tIns="45704" rIns="91407" bIns="45704" rtlCol="0" anchor="ctr"/>
          <a:lstStyle>
            <a:lvl1pPr algn="r">
              <a:defRPr sz="1200">
                <a:solidFill>
                  <a:schemeClr val="tx1">
                    <a:tint val="75000"/>
                  </a:schemeClr>
                </a:solidFill>
              </a:defRPr>
            </a:lvl1pPr>
          </a:lstStyle>
          <a:p>
            <a:fld id="{85BB38A2-585C-4FF7-9DBC-3E49753907CF}" type="slidenum">
              <a:rPr lang="en-US" smtClean="0">
                <a:solidFill>
                  <a:prstClr val="black">
                    <a:tint val="75000"/>
                  </a:prstClr>
                </a:solidFill>
              </a:rPr>
              <a:pPr/>
              <a:t>‹#›</a:t>
            </a:fld>
            <a:endParaRPr lang="en-US">
              <a:solidFill>
                <a:prstClr val="black">
                  <a:tint val="75000"/>
                </a:prstClr>
              </a:solidFill>
            </a:endParaRPr>
          </a:p>
        </p:txBody>
      </p:sp>
    </p:spTree>
  </p:cSld>
  <p:clrMap bg1="lt1" tx1="dk1" bg2="lt2" tx2="dk2" accent1="accent1" accent2="accent2" accent3="accent3" accent4="accent4" accent5="accent5" accent6="accent6" hlink="hlink" folHlink="folHlink"/>
  <p:sldLayoutIdLst>
    <p:sldLayoutId id="2147483734" r:id="rId1"/>
  </p:sldLayoutIdLst>
  <p:txStyles>
    <p:titleStyle>
      <a:lvl1pPr algn="ctr" defTabSz="914071" rtl="0" eaLnBrk="1" latinLnBrk="0" hangingPunct="1">
        <a:spcBef>
          <a:spcPct val="0"/>
        </a:spcBef>
        <a:buNone/>
        <a:defRPr sz="4400" kern="1200">
          <a:solidFill>
            <a:schemeClr val="tx1"/>
          </a:solidFill>
          <a:latin typeface="+mj-lt"/>
          <a:ea typeface="+mj-ea"/>
          <a:cs typeface="+mj-cs"/>
        </a:defRPr>
      </a:lvl1pPr>
    </p:titleStyle>
    <p:bodyStyle>
      <a:lvl1pPr marL="342778" indent="-342778" algn="l" defTabSz="914071"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684" indent="-285647" algn="l" defTabSz="914071"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2589" indent="-228517" algn="l" defTabSz="914071"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599626" indent="-228517" algn="l" defTabSz="914071"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6665" indent="-228517" algn="l" defTabSz="914071"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3701" indent="-228517" algn="l" defTabSz="914071"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0736" indent="-228517" algn="l" defTabSz="914071"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7774" indent="-228517" algn="l" defTabSz="914071"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4807" indent="-228517" algn="l" defTabSz="914071"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071" rtl="0" eaLnBrk="1" latinLnBrk="0" hangingPunct="1">
        <a:defRPr sz="1800" kern="1200">
          <a:solidFill>
            <a:schemeClr val="tx1"/>
          </a:solidFill>
          <a:latin typeface="+mn-lt"/>
          <a:ea typeface="+mn-ea"/>
          <a:cs typeface="+mn-cs"/>
        </a:defRPr>
      </a:lvl1pPr>
      <a:lvl2pPr marL="457035" algn="l" defTabSz="914071" rtl="0" eaLnBrk="1" latinLnBrk="0" hangingPunct="1">
        <a:defRPr sz="1800" kern="1200">
          <a:solidFill>
            <a:schemeClr val="tx1"/>
          </a:solidFill>
          <a:latin typeface="+mn-lt"/>
          <a:ea typeface="+mn-ea"/>
          <a:cs typeface="+mn-cs"/>
        </a:defRPr>
      </a:lvl2pPr>
      <a:lvl3pPr marL="914071" algn="l" defTabSz="914071" rtl="0" eaLnBrk="1" latinLnBrk="0" hangingPunct="1">
        <a:defRPr sz="1800" kern="1200">
          <a:solidFill>
            <a:schemeClr val="tx1"/>
          </a:solidFill>
          <a:latin typeface="+mn-lt"/>
          <a:ea typeface="+mn-ea"/>
          <a:cs typeface="+mn-cs"/>
        </a:defRPr>
      </a:lvl3pPr>
      <a:lvl4pPr marL="1371110" algn="l" defTabSz="914071" rtl="0" eaLnBrk="1" latinLnBrk="0" hangingPunct="1">
        <a:defRPr sz="1800" kern="1200">
          <a:solidFill>
            <a:schemeClr val="tx1"/>
          </a:solidFill>
          <a:latin typeface="+mn-lt"/>
          <a:ea typeface="+mn-ea"/>
          <a:cs typeface="+mn-cs"/>
        </a:defRPr>
      </a:lvl4pPr>
      <a:lvl5pPr marL="1828146" algn="l" defTabSz="914071" rtl="0" eaLnBrk="1" latinLnBrk="0" hangingPunct="1">
        <a:defRPr sz="1800" kern="1200">
          <a:solidFill>
            <a:schemeClr val="tx1"/>
          </a:solidFill>
          <a:latin typeface="+mn-lt"/>
          <a:ea typeface="+mn-ea"/>
          <a:cs typeface="+mn-cs"/>
        </a:defRPr>
      </a:lvl5pPr>
      <a:lvl6pPr marL="2285181" algn="l" defTabSz="914071" rtl="0" eaLnBrk="1" latinLnBrk="0" hangingPunct="1">
        <a:defRPr sz="1800" kern="1200">
          <a:solidFill>
            <a:schemeClr val="tx1"/>
          </a:solidFill>
          <a:latin typeface="+mn-lt"/>
          <a:ea typeface="+mn-ea"/>
          <a:cs typeface="+mn-cs"/>
        </a:defRPr>
      </a:lvl6pPr>
      <a:lvl7pPr marL="2742219" algn="l" defTabSz="914071" rtl="0" eaLnBrk="1" latinLnBrk="0" hangingPunct="1">
        <a:defRPr sz="1800" kern="1200">
          <a:solidFill>
            <a:schemeClr val="tx1"/>
          </a:solidFill>
          <a:latin typeface="+mn-lt"/>
          <a:ea typeface="+mn-ea"/>
          <a:cs typeface="+mn-cs"/>
        </a:defRPr>
      </a:lvl7pPr>
      <a:lvl8pPr marL="3199252" algn="l" defTabSz="914071" rtl="0" eaLnBrk="1" latinLnBrk="0" hangingPunct="1">
        <a:defRPr sz="1800" kern="1200">
          <a:solidFill>
            <a:schemeClr val="tx1"/>
          </a:solidFill>
          <a:latin typeface="+mn-lt"/>
          <a:ea typeface="+mn-ea"/>
          <a:cs typeface="+mn-cs"/>
        </a:defRPr>
      </a:lvl8pPr>
      <a:lvl9pPr marL="3656291" algn="l" defTabSz="914071"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07" tIns="45704" rIns="91407" bIns="45704"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7"/>
            <a:ext cx="8229600" cy="4525963"/>
          </a:xfrm>
          <a:prstGeom prst="rect">
            <a:avLst/>
          </a:prstGeom>
        </p:spPr>
        <p:txBody>
          <a:bodyPr vert="horz" lIns="91407" tIns="45704" rIns="91407" bIns="45704"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7"/>
            <a:ext cx="2133600" cy="365125"/>
          </a:xfrm>
          <a:prstGeom prst="rect">
            <a:avLst/>
          </a:prstGeom>
        </p:spPr>
        <p:txBody>
          <a:bodyPr vert="horz" lIns="91407" tIns="45704" rIns="91407" bIns="45704" rtlCol="0" anchor="ctr"/>
          <a:lstStyle>
            <a:lvl1pPr algn="l">
              <a:defRPr sz="1200">
                <a:solidFill>
                  <a:schemeClr val="tx1">
                    <a:tint val="75000"/>
                  </a:schemeClr>
                </a:solidFill>
              </a:defRPr>
            </a:lvl1pPr>
          </a:lstStyle>
          <a:p>
            <a:fld id="{0C62791D-9081-478F-B84C-53043650B579}" type="datetimeFigureOut">
              <a:rPr lang="en-US" smtClean="0">
                <a:solidFill>
                  <a:prstClr val="black">
                    <a:tint val="75000"/>
                  </a:prstClr>
                </a:solidFill>
              </a:rPr>
              <a:pPr/>
              <a:t>7/12/2016</a:t>
            </a:fld>
            <a:endParaRPr lang="en-US">
              <a:solidFill>
                <a:prstClr val="black">
                  <a:tint val="75000"/>
                </a:prstClr>
              </a:solidFill>
            </a:endParaRPr>
          </a:p>
        </p:txBody>
      </p:sp>
      <p:sp>
        <p:nvSpPr>
          <p:cNvPr id="5" name="Footer Placeholder 4"/>
          <p:cNvSpPr>
            <a:spLocks noGrp="1"/>
          </p:cNvSpPr>
          <p:nvPr>
            <p:ph type="ftr" sz="quarter" idx="3"/>
          </p:nvPr>
        </p:nvSpPr>
        <p:spPr>
          <a:xfrm>
            <a:off x="3124201" y="6356357"/>
            <a:ext cx="2895600" cy="365125"/>
          </a:xfrm>
          <a:prstGeom prst="rect">
            <a:avLst/>
          </a:prstGeom>
        </p:spPr>
        <p:txBody>
          <a:bodyPr vert="horz" lIns="91407" tIns="45704" rIns="91407" bIns="45704"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7"/>
            <a:ext cx="2133600" cy="365125"/>
          </a:xfrm>
          <a:prstGeom prst="rect">
            <a:avLst/>
          </a:prstGeom>
        </p:spPr>
        <p:txBody>
          <a:bodyPr vert="horz" lIns="91407" tIns="45704" rIns="91407" bIns="45704" rtlCol="0" anchor="ctr"/>
          <a:lstStyle>
            <a:lvl1pPr algn="r">
              <a:defRPr sz="1200">
                <a:solidFill>
                  <a:schemeClr val="tx1">
                    <a:tint val="75000"/>
                  </a:schemeClr>
                </a:solidFill>
              </a:defRPr>
            </a:lvl1pPr>
          </a:lstStyle>
          <a:p>
            <a:fld id="{7B67FE92-E3C6-4DF7-A389-2854940756A7}" type="slidenum">
              <a:rPr lang="en-US" smtClean="0">
                <a:solidFill>
                  <a:prstClr val="black">
                    <a:tint val="75000"/>
                  </a:prstClr>
                </a:solidFill>
              </a:rPr>
              <a:pPr/>
              <a:t>‹#›</a:t>
            </a:fld>
            <a:endParaRPr lang="en-US">
              <a:solidFill>
                <a:prstClr val="black">
                  <a:tint val="75000"/>
                </a:prstClr>
              </a:solidFill>
            </a:endParaRPr>
          </a:p>
        </p:txBody>
      </p:sp>
    </p:spTree>
  </p:cSld>
  <p:clrMap bg1="lt1" tx1="dk1" bg2="lt2" tx2="dk2" accent1="accent1" accent2="accent2" accent3="accent3" accent4="accent4" accent5="accent5" accent6="accent6" hlink="hlink" folHlink="folHlink"/>
  <p:sldLayoutIdLst>
    <p:sldLayoutId id="2147483750" r:id="rId1"/>
  </p:sldLayoutIdLst>
  <p:txStyles>
    <p:titleStyle>
      <a:lvl1pPr algn="ctr" defTabSz="914071" rtl="0" eaLnBrk="1" latinLnBrk="0" hangingPunct="1">
        <a:spcBef>
          <a:spcPct val="0"/>
        </a:spcBef>
        <a:buNone/>
        <a:defRPr sz="4400" kern="1200">
          <a:solidFill>
            <a:schemeClr val="tx1"/>
          </a:solidFill>
          <a:latin typeface="+mj-lt"/>
          <a:ea typeface="+mj-ea"/>
          <a:cs typeface="+mj-cs"/>
        </a:defRPr>
      </a:lvl1pPr>
    </p:titleStyle>
    <p:bodyStyle>
      <a:lvl1pPr marL="342778" indent="-342778" algn="l" defTabSz="914071"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684" indent="-285647" algn="l" defTabSz="914071"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2589" indent="-228517" algn="l" defTabSz="914071"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599626" indent="-228517" algn="l" defTabSz="914071"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6665" indent="-228517" algn="l" defTabSz="914071"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3701" indent="-228517" algn="l" defTabSz="914071"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0736" indent="-228517" algn="l" defTabSz="914071"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7774" indent="-228517" algn="l" defTabSz="914071"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4807" indent="-228517" algn="l" defTabSz="914071"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071" rtl="0" eaLnBrk="1" latinLnBrk="0" hangingPunct="1">
        <a:defRPr sz="1800" kern="1200">
          <a:solidFill>
            <a:schemeClr val="tx1"/>
          </a:solidFill>
          <a:latin typeface="+mn-lt"/>
          <a:ea typeface="+mn-ea"/>
          <a:cs typeface="+mn-cs"/>
        </a:defRPr>
      </a:lvl1pPr>
      <a:lvl2pPr marL="457035" algn="l" defTabSz="914071" rtl="0" eaLnBrk="1" latinLnBrk="0" hangingPunct="1">
        <a:defRPr sz="1800" kern="1200">
          <a:solidFill>
            <a:schemeClr val="tx1"/>
          </a:solidFill>
          <a:latin typeface="+mn-lt"/>
          <a:ea typeface="+mn-ea"/>
          <a:cs typeface="+mn-cs"/>
        </a:defRPr>
      </a:lvl2pPr>
      <a:lvl3pPr marL="914071" algn="l" defTabSz="914071" rtl="0" eaLnBrk="1" latinLnBrk="0" hangingPunct="1">
        <a:defRPr sz="1800" kern="1200">
          <a:solidFill>
            <a:schemeClr val="tx1"/>
          </a:solidFill>
          <a:latin typeface="+mn-lt"/>
          <a:ea typeface="+mn-ea"/>
          <a:cs typeface="+mn-cs"/>
        </a:defRPr>
      </a:lvl3pPr>
      <a:lvl4pPr marL="1371110" algn="l" defTabSz="914071" rtl="0" eaLnBrk="1" latinLnBrk="0" hangingPunct="1">
        <a:defRPr sz="1800" kern="1200">
          <a:solidFill>
            <a:schemeClr val="tx1"/>
          </a:solidFill>
          <a:latin typeface="+mn-lt"/>
          <a:ea typeface="+mn-ea"/>
          <a:cs typeface="+mn-cs"/>
        </a:defRPr>
      </a:lvl4pPr>
      <a:lvl5pPr marL="1828146" algn="l" defTabSz="914071" rtl="0" eaLnBrk="1" latinLnBrk="0" hangingPunct="1">
        <a:defRPr sz="1800" kern="1200">
          <a:solidFill>
            <a:schemeClr val="tx1"/>
          </a:solidFill>
          <a:latin typeface="+mn-lt"/>
          <a:ea typeface="+mn-ea"/>
          <a:cs typeface="+mn-cs"/>
        </a:defRPr>
      </a:lvl5pPr>
      <a:lvl6pPr marL="2285181" algn="l" defTabSz="914071" rtl="0" eaLnBrk="1" latinLnBrk="0" hangingPunct="1">
        <a:defRPr sz="1800" kern="1200">
          <a:solidFill>
            <a:schemeClr val="tx1"/>
          </a:solidFill>
          <a:latin typeface="+mn-lt"/>
          <a:ea typeface="+mn-ea"/>
          <a:cs typeface="+mn-cs"/>
        </a:defRPr>
      </a:lvl6pPr>
      <a:lvl7pPr marL="2742219" algn="l" defTabSz="914071" rtl="0" eaLnBrk="1" latinLnBrk="0" hangingPunct="1">
        <a:defRPr sz="1800" kern="1200">
          <a:solidFill>
            <a:schemeClr val="tx1"/>
          </a:solidFill>
          <a:latin typeface="+mn-lt"/>
          <a:ea typeface="+mn-ea"/>
          <a:cs typeface="+mn-cs"/>
        </a:defRPr>
      </a:lvl7pPr>
      <a:lvl8pPr marL="3199252" algn="l" defTabSz="914071" rtl="0" eaLnBrk="1" latinLnBrk="0" hangingPunct="1">
        <a:defRPr sz="1800" kern="1200">
          <a:solidFill>
            <a:schemeClr val="tx1"/>
          </a:solidFill>
          <a:latin typeface="+mn-lt"/>
          <a:ea typeface="+mn-ea"/>
          <a:cs typeface="+mn-cs"/>
        </a:defRPr>
      </a:lvl8pPr>
      <a:lvl9pPr marL="3656291" algn="l" defTabSz="914071"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mesobel@asip.org"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7.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6.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6.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6.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6.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6.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6.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6.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6.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6.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6.xml"/></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6.xml"/></Relationships>
</file>

<file path=ppt/slides/_rels/slide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6.xml"/></Relationships>
</file>

<file path=ppt/slides/_rels/slide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6.xml"/></Relationships>
</file>

<file path=ppt/slides/_rels/slide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6.xml"/></Relationships>
</file>

<file path=ppt/slides/_rels/slide3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6.xml"/></Relationships>
</file>

<file path=ppt/slides/_rels/slide3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6.xml"/></Relationships>
</file>

<file path=ppt/slides/_rels/slide3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6.xml"/></Relationships>
</file>

<file path=ppt/slides/_rels/slide3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6.xml"/></Relationships>
</file>

<file path=ppt/slides/_rels/slide3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6.xml"/></Relationships>
</file>

<file path=ppt/slides/_rels/slide3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6.xml"/></Relationships>
</file>

<file path=ppt/slides/_rels/slide4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6.xml"/></Relationships>
</file>

<file path=ppt/slides/_rels/slide4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6.xml"/></Relationships>
</file>

<file path=ppt/slides/_rels/slide4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6.xml"/></Relationships>
</file>

<file path=ppt/slides/_rels/slide4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6.xml"/></Relationships>
</file>

<file path=ppt/slides/_rels/slide4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hhs.gov/ohrp/humansubjects/guidance/belmont.html" TargetMode="External"/><Relationship Id="rId1" Type="http://schemas.openxmlformats.org/officeDocument/2006/relationships/slideLayout" Target="../slideLayouts/slideLayout13.xml"/></Relationships>
</file>

<file path=ppt/slides/_rels/slide5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8.xml"/></Relationships>
</file>

<file path=ppt/slides/_rels/slide5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8.xml"/></Relationships>
</file>

<file path=ppt/slides/_rels/slide5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hhs.gov/ohrp/humansubjects/guidance/45cfr46.htm" TargetMode="Externa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59589" y="228600"/>
            <a:ext cx="7772400" cy="2438400"/>
          </a:xfrm>
        </p:spPr>
        <p:txBody>
          <a:bodyPr>
            <a:normAutofit fontScale="90000"/>
          </a:bodyPr>
          <a:lstStyle/>
          <a:p>
            <a:r>
              <a:rPr lang="en-US" sz="3600" b="1" dirty="0" smtClean="0"/>
              <a:t>Disruptive Influences on Research in Academic Pathology Departments: </a:t>
            </a:r>
            <a:br>
              <a:rPr lang="en-US" sz="3600" b="1" dirty="0" smtClean="0"/>
            </a:br>
            <a:r>
              <a:rPr lang="en-US" sz="3600" b="1" dirty="0" smtClean="0"/>
              <a:t>Proposed Changes to the Common Rule Governing Informed Consent for Research Use of </a:t>
            </a:r>
            <a:r>
              <a:rPr lang="en-US" sz="3600" b="1" dirty="0" err="1" smtClean="0"/>
              <a:t>Biospecimens</a:t>
            </a:r>
            <a:endParaRPr lang="en-US" sz="3600" b="1" dirty="0"/>
          </a:p>
        </p:txBody>
      </p:sp>
      <p:sp>
        <p:nvSpPr>
          <p:cNvPr id="6" name="Line 4"/>
          <p:cNvSpPr>
            <a:spLocks noChangeShapeType="1"/>
          </p:cNvSpPr>
          <p:nvPr/>
        </p:nvSpPr>
        <p:spPr bwMode="auto">
          <a:xfrm>
            <a:off x="559589" y="2819400"/>
            <a:ext cx="8253413" cy="0"/>
          </a:xfrm>
          <a:prstGeom prst="line">
            <a:avLst/>
          </a:prstGeom>
          <a:noFill/>
          <a:ln w="50800">
            <a:solidFill>
              <a:srgbClr val="33CCCC"/>
            </a:solidFill>
            <a:round/>
            <a:headEnd/>
            <a:tailEnd/>
          </a:ln>
          <a:effectLst/>
        </p:spPr>
        <p:txBody>
          <a:bodyPr wrap="none" lIns="91407" tIns="45704" rIns="91407" bIns="45704" anchor="ctr"/>
          <a:lstStyle/>
          <a:p>
            <a:endParaRPr lang="en-US">
              <a:solidFill>
                <a:prstClr val="black"/>
              </a:solidFill>
            </a:endParaRPr>
          </a:p>
        </p:txBody>
      </p:sp>
      <p:sp>
        <p:nvSpPr>
          <p:cNvPr id="9" name="TextBox 8"/>
          <p:cNvSpPr txBox="1"/>
          <p:nvPr/>
        </p:nvSpPr>
        <p:spPr>
          <a:xfrm>
            <a:off x="1537074" y="5638800"/>
            <a:ext cx="6298455" cy="830997"/>
          </a:xfrm>
          <a:prstGeom prst="rect">
            <a:avLst/>
          </a:prstGeom>
          <a:noFill/>
        </p:spPr>
        <p:txBody>
          <a:bodyPr wrap="none" rtlCol="0">
            <a:spAutoFit/>
          </a:bodyPr>
          <a:lstStyle/>
          <a:p>
            <a:pPr algn="ctr"/>
            <a:r>
              <a:rPr lang="en-US" sz="2400" b="1" dirty="0" smtClean="0"/>
              <a:t>Association of Pathology Chairs Annual Meeting</a:t>
            </a:r>
          </a:p>
          <a:p>
            <a:pPr algn="ctr"/>
            <a:r>
              <a:rPr lang="en-US" sz="2400" b="1" dirty="0" smtClean="0"/>
              <a:t>July 12, 2016</a:t>
            </a:r>
            <a:endParaRPr lang="en-US" sz="2400" b="1" dirty="0"/>
          </a:p>
        </p:txBody>
      </p:sp>
      <p:sp>
        <p:nvSpPr>
          <p:cNvPr id="3" name="TextBox 2"/>
          <p:cNvSpPr txBox="1"/>
          <p:nvPr/>
        </p:nvSpPr>
        <p:spPr>
          <a:xfrm>
            <a:off x="1143000" y="3352800"/>
            <a:ext cx="7010400" cy="2308324"/>
          </a:xfrm>
          <a:prstGeom prst="rect">
            <a:avLst/>
          </a:prstGeom>
          <a:noFill/>
        </p:spPr>
        <p:txBody>
          <a:bodyPr wrap="square" rtlCol="0">
            <a:spAutoFit/>
          </a:bodyPr>
          <a:lstStyle/>
          <a:p>
            <a:pPr algn="ctr"/>
            <a:r>
              <a:rPr lang="en-US" sz="2400" b="1" dirty="0" smtClean="0"/>
              <a:t>Mark E. Sobel, MD, PhD</a:t>
            </a:r>
          </a:p>
          <a:p>
            <a:pPr algn="ctr"/>
            <a:r>
              <a:rPr lang="en-US" sz="2400" b="1" dirty="0" smtClean="0"/>
              <a:t>Executive Officer</a:t>
            </a:r>
          </a:p>
          <a:p>
            <a:pPr algn="ctr"/>
            <a:r>
              <a:rPr lang="en-US" sz="2400" b="1" dirty="0" smtClean="0"/>
              <a:t>American Society for Investigative Pathology</a:t>
            </a:r>
          </a:p>
          <a:p>
            <a:pPr algn="ctr"/>
            <a:r>
              <a:rPr lang="en-US" sz="2400" b="1" dirty="0" smtClean="0">
                <a:hlinkClick r:id="rId3"/>
              </a:rPr>
              <a:t>mesobel@asip.org</a:t>
            </a:r>
            <a:endParaRPr lang="en-US" sz="2400" b="1" dirty="0" smtClean="0"/>
          </a:p>
          <a:p>
            <a:pPr algn="ctr"/>
            <a:r>
              <a:rPr lang="en-US" sz="2400" b="1" dirty="0">
                <a:solidFill>
                  <a:srgbClr val="FF0000"/>
                </a:solidFill>
              </a:rPr>
              <a:t> http://www.asip.org/about/executive_officer.cfm</a:t>
            </a:r>
          </a:p>
          <a:p>
            <a:pPr algn="ctr"/>
            <a:endParaRPr lang="en-US" sz="2400" b="1" dirty="0"/>
          </a:p>
        </p:txBody>
      </p:sp>
      <p:sp>
        <p:nvSpPr>
          <p:cNvPr id="10" name="Line 4"/>
          <p:cNvSpPr>
            <a:spLocks noChangeShapeType="1"/>
          </p:cNvSpPr>
          <p:nvPr/>
        </p:nvSpPr>
        <p:spPr bwMode="auto">
          <a:xfrm>
            <a:off x="711988" y="5334000"/>
            <a:ext cx="8253413" cy="0"/>
          </a:xfrm>
          <a:prstGeom prst="line">
            <a:avLst/>
          </a:prstGeom>
          <a:noFill/>
          <a:ln w="50800">
            <a:solidFill>
              <a:srgbClr val="33CCCC"/>
            </a:solidFill>
            <a:round/>
            <a:headEnd/>
            <a:tailEnd/>
          </a:ln>
          <a:effectLst/>
        </p:spPr>
        <p:txBody>
          <a:bodyPr wrap="none" lIns="91407" tIns="45704" rIns="91407" bIns="45704" anchor="ctr"/>
          <a:lstStyle/>
          <a:p>
            <a:endParaRPr lang="en-US">
              <a:solidFill>
                <a:prstClr val="black"/>
              </a:solidFill>
            </a:endParaRPr>
          </a:p>
        </p:txBody>
      </p:sp>
    </p:spTree>
    <p:extLst>
      <p:ext uri="{BB962C8B-B14F-4D97-AF65-F5344CB8AC3E}">
        <p14:creationId xmlns:p14="http://schemas.microsoft.com/office/powerpoint/2010/main" val="281834056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ChangeArrowheads="1"/>
          </p:cNvSpPr>
          <p:nvPr/>
        </p:nvSpPr>
        <p:spPr bwMode="auto">
          <a:xfrm>
            <a:off x="685800" y="6248400"/>
            <a:ext cx="1905000" cy="457200"/>
          </a:xfrm>
          <a:prstGeom prst="rect">
            <a:avLst/>
          </a:prstGeom>
          <a:noFill/>
          <a:ln w="12700">
            <a:noFill/>
            <a:miter lim="800000"/>
            <a:headEnd/>
            <a:tailEnd/>
          </a:ln>
        </p:spPr>
        <p:txBody>
          <a:bodyPr wrap="none" lIns="91407" tIns="45704" rIns="91407" bIns="45704" anchor="ctr"/>
          <a:lstStyle/>
          <a:p>
            <a:endParaRPr lang="en-US">
              <a:solidFill>
                <a:prstClr val="black"/>
              </a:solidFill>
            </a:endParaRPr>
          </a:p>
        </p:txBody>
      </p:sp>
      <p:sp>
        <p:nvSpPr>
          <p:cNvPr id="14339" name="Rectangle 3"/>
          <p:cNvSpPr>
            <a:spLocks noChangeArrowheads="1"/>
          </p:cNvSpPr>
          <p:nvPr/>
        </p:nvSpPr>
        <p:spPr bwMode="auto">
          <a:xfrm>
            <a:off x="3124201" y="6248400"/>
            <a:ext cx="2895600" cy="457200"/>
          </a:xfrm>
          <a:prstGeom prst="rect">
            <a:avLst/>
          </a:prstGeom>
          <a:noFill/>
          <a:ln w="12700">
            <a:noFill/>
            <a:miter lim="800000"/>
            <a:headEnd/>
            <a:tailEnd/>
          </a:ln>
        </p:spPr>
        <p:txBody>
          <a:bodyPr wrap="none" lIns="91407" tIns="45704" rIns="91407" bIns="45704" anchor="ctr"/>
          <a:lstStyle/>
          <a:p>
            <a:endParaRPr lang="en-US">
              <a:solidFill>
                <a:prstClr val="black"/>
              </a:solidFill>
            </a:endParaRPr>
          </a:p>
        </p:txBody>
      </p:sp>
      <p:sp>
        <p:nvSpPr>
          <p:cNvPr id="14340" name="Rectangle 4"/>
          <p:cNvSpPr>
            <a:spLocks noChangeArrowheads="1"/>
          </p:cNvSpPr>
          <p:nvPr/>
        </p:nvSpPr>
        <p:spPr bwMode="auto">
          <a:xfrm>
            <a:off x="685800" y="6248400"/>
            <a:ext cx="1905000" cy="457200"/>
          </a:xfrm>
          <a:prstGeom prst="rect">
            <a:avLst/>
          </a:prstGeom>
          <a:noFill/>
          <a:ln w="12700">
            <a:noFill/>
            <a:miter lim="800000"/>
            <a:headEnd/>
            <a:tailEnd/>
          </a:ln>
        </p:spPr>
        <p:txBody>
          <a:bodyPr wrap="none" lIns="91407" tIns="45704" rIns="91407" bIns="45704" anchor="ctr"/>
          <a:lstStyle/>
          <a:p>
            <a:endParaRPr lang="en-US">
              <a:solidFill>
                <a:prstClr val="black"/>
              </a:solidFill>
            </a:endParaRPr>
          </a:p>
        </p:txBody>
      </p:sp>
      <p:sp>
        <p:nvSpPr>
          <p:cNvPr id="14341" name="Rectangle 5"/>
          <p:cNvSpPr>
            <a:spLocks noChangeArrowheads="1"/>
          </p:cNvSpPr>
          <p:nvPr/>
        </p:nvSpPr>
        <p:spPr bwMode="auto">
          <a:xfrm>
            <a:off x="3124201" y="6248400"/>
            <a:ext cx="2895600" cy="457200"/>
          </a:xfrm>
          <a:prstGeom prst="rect">
            <a:avLst/>
          </a:prstGeom>
          <a:noFill/>
          <a:ln w="12700">
            <a:noFill/>
            <a:miter lim="800000"/>
            <a:headEnd/>
            <a:tailEnd/>
          </a:ln>
        </p:spPr>
        <p:txBody>
          <a:bodyPr wrap="none" lIns="91407" tIns="45704" rIns="91407" bIns="45704" anchor="ctr"/>
          <a:lstStyle/>
          <a:p>
            <a:endParaRPr lang="en-US">
              <a:solidFill>
                <a:prstClr val="black"/>
              </a:solidFill>
            </a:endParaRPr>
          </a:p>
        </p:txBody>
      </p:sp>
      <p:sp>
        <p:nvSpPr>
          <p:cNvPr id="164870" name="Rectangle 6"/>
          <p:cNvSpPr>
            <a:spLocks noGrp="1" noChangeArrowheads="1"/>
          </p:cNvSpPr>
          <p:nvPr>
            <p:ph type="title"/>
          </p:nvPr>
        </p:nvSpPr>
        <p:spPr>
          <a:xfrm>
            <a:off x="685800" y="457200"/>
            <a:ext cx="7772400" cy="533400"/>
          </a:xfrm>
        </p:spPr>
        <p:txBody>
          <a:bodyPr>
            <a:normAutofit fontScale="90000"/>
          </a:bodyPr>
          <a:lstStyle/>
          <a:p>
            <a:pPr>
              <a:defRPr/>
            </a:pPr>
            <a:r>
              <a:rPr lang="en-US" sz="3600" b="1" dirty="0" smtClean="0"/>
              <a:t>Identification of Specimens (Current) </a:t>
            </a:r>
            <a:endParaRPr lang="en-US" sz="1600" b="1" dirty="0" smtClean="0"/>
          </a:p>
        </p:txBody>
      </p:sp>
      <p:sp>
        <p:nvSpPr>
          <p:cNvPr id="14344" name="Line 8"/>
          <p:cNvSpPr>
            <a:spLocks noChangeShapeType="1"/>
          </p:cNvSpPr>
          <p:nvPr/>
        </p:nvSpPr>
        <p:spPr bwMode="auto">
          <a:xfrm>
            <a:off x="457200" y="1219200"/>
            <a:ext cx="8329612" cy="0"/>
          </a:xfrm>
          <a:prstGeom prst="line">
            <a:avLst/>
          </a:prstGeom>
          <a:noFill/>
          <a:ln w="50800">
            <a:solidFill>
              <a:srgbClr val="33CCCC"/>
            </a:solidFill>
            <a:round/>
            <a:headEnd/>
            <a:tailEnd/>
          </a:ln>
        </p:spPr>
        <p:txBody>
          <a:bodyPr wrap="none" lIns="91407" tIns="45704" rIns="91407" bIns="45704" anchor="ctr"/>
          <a:lstStyle/>
          <a:p>
            <a:endParaRPr lang="en-US">
              <a:solidFill>
                <a:prstClr val="black"/>
              </a:solidFill>
            </a:endParaRPr>
          </a:p>
        </p:txBody>
      </p:sp>
      <p:sp>
        <p:nvSpPr>
          <p:cNvPr id="14345" name="Rectangle 9"/>
          <p:cNvSpPr>
            <a:spLocks noChangeArrowheads="1"/>
          </p:cNvSpPr>
          <p:nvPr/>
        </p:nvSpPr>
        <p:spPr bwMode="auto">
          <a:xfrm>
            <a:off x="304801" y="1524000"/>
            <a:ext cx="8305800" cy="4572000"/>
          </a:xfrm>
          <a:prstGeom prst="rect">
            <a:avLst/>
          </a:prstGeom>
          <a:noFill/>
          <a:ln w="12700">
            <a:noFill/>
            <a:miter lim="800000"/>
            <a:headEnd/>
            <a:tailEnd/>
          </a:ln>
        </p:spPr>
        <p:txBody>
          <a:bodyPr lIns="90455" tIns="44435" rIns="90455" bIns="44435"/>
          <a:lstStyle/>
          <a:p>
            <a:pPr marL="625251" lvl="2" indent="-336429">
              <a:spcBef>
                <a:spcPct val="20000"/>
              </a:spcBef>
              <a:buClr>
                <a:srgbClr val="33CCCC"/>
              </a:buClr>
              <a:buSzPct val="115000"/>
              <a:buFont typeface="Arial" pitchFamily="34" charset="0"/>
              <a:buChar char="•"/>
            </a:pPr>
            <a:r>
              <a:rPr lang="en-US" sz="2800" b="1" dirty="0" smtClean="0">
                <a:solidFill>
                  <a:prstClr val="black"/>
                </a:solidFill>
              </a:rPr>
              <a:t>Any human </a:t>
            </a:r>
            <a:r>
              <a:rPr lang="en-US" sz="2800" b="1" dirty="0" err="1" smtClean="0">
                <a:solidFill>
                  <a:prstClr val="black"/>
                </a:solidFill>
              </a:rPr>
              <a:t>biospecimen</a:t>
            </a:r>
            <a:r>
              <a:rPr lang="en-US" sz="2800" b="1" dirty="0" smtClean="0">
                <a:solidFill>
                  <a:prstClr val="black"/>
                </a:solidFill>
              </a:rPr>
              <a:t> that can be identified by any one person, anywhere, is an identifiable sample</a:t>
            </a:r>
            <a:endParaRPr lang="en-US" sz="2800" b="1" dirty="0">
              <a:solidFill>
                <a:prstClr val="black"/>
              </a:solidFill>
            </a:endParaRPr>
          </a:p>
          <a:p>
            <a:pPr marL="625251" lvl="2" indent="-336429">
              <a:spcBef>
                <a:spcPct val="20000"/>
              </a:spcBef>
              <a:buClr>
                <a:srgbClr val="33CCCC"/>
              </a:buClr>
              <a:buSzPct val="115000"/>
              <a:buFontTx/>
              <a:buChar char="•"/>
            </a:pPr>
            <a:r>
              <a:rPr lang="en-US" sz="2800" b="1" dirty="0" smtClean="0">
                <a:solidFill>
                  <a:prstClr val="black"/>
                </a:solidFill>
              </a:rPr>
              <a:t>If a sample is coded, and any investigator keeps a key to the code, the sample is identifiable.</a:t>
            </a:r>
          </a:p>
          <a:p>
            <a:pPr marL="625251" lvl="2" indent="-336429">
              <a:spcBef>
                <a:spcPct val="20000"/>
              </a:spcBef>
              <a:buClr>
                <a:srgbClr val="33CCCC"/>
              </a:buClr>
              <a:buSzPct val="115000"/>
              <a:buFontTx/>
              <a:buChar char="•"/>
            </a:pPr>
            <a:r>
              <a:rPr lang="en-US" sz="2800" b="1" u="sng" dirty="0" smtClean="0">
                <a:solidFill>
                  <a:prstClr val="black"/>
                </a:solidFill>
              </a:rPr>
              <a:t>Exception (Office of Human Research Protections): </a:t>
            </a:r>
            <a:r>
              <a:rPr lang="en-US" sz="2800" b="1" dirty="0" smtClean="0">
                <a:solidFill>
                  <a:srgbClr val="FF0000"/>
                </a:solidFill>
              </a:rPr>
              <a:t>If the recipient (i.e., the researcher) of the human </a:t>
            </a:r>
            <a:r>
              <a:rPr lang="en-US" sz="2800" b="1" dirty="0" err="1" smtClean="0">
                <a:solidFill>
                  <a:srgbClr val="FF0000"/>
                </a:solidFill>
              </a:rPr>
              <a:t>biospecimen</a:t>
            </a:r>
            <a:r>
              <a:rPr lang="en-US" sz="2800" b="1" dirty="0" smtClean="0">
                <a:solidFill>
                  <a:srgbClr val="FF0000"/>
                </a:solidFill>
              </a:rPr>
              <a:t> signs an agreement that there is no intent to identify the sample, the sample may be considered unidentifiable.</a:t>
            </a:r>
            <a:r>
              <a:rPr lang="en-US" sz="2800" b="1" u="sng" dirty="0" smtClean="0">
                <a:solidFill>
                  <a:srgbClr val="FF0000"/>
                </a:solidFill>
              </a:rPr>
              <a:t> </a:t>
            </a:r>
            <a:endParaRPr lang="en-US" b="1" dirty="0">
              <a:solidFill>
                <a:srgbClr val="FF0000"/>
              </a:solidFill>
            </a:endParaRPr>
          </a:p>
        </p:txBody>
      </p:sp>
      <p:sp>
        <p:nvSpPr>
          <p:cNvPr id="9" name="TextBox 8"/>
          <p:cNvSpPr txBox="1"/>
          <p:nvPr/>
        </p:nvSpPr>
        <p:spPr>
          <a:xfrm>
            <a:off x="4419600" y="6440367"/>
            <a:ext cx="3027216" cy="276999"/>
          </a:xfrm>
          <a:prstGeom prst="rect">
            <a:avLst/>
          </a:prstGeom>
          <a:noFill/>
        </p:spPr>
        <p:txBody>
          <a:bodyPr wrap="square" rtlCol="0">
            <a:spAutoFit/>
          </a:bodyPr>
          <a:lstStyle/>
          <a:p>
            <a:r>
              <a:rPr lang="en-US" sz="1200" b="1" dirty="0" smtClean="0">
                <a:solidFill>
                  <a:prstClr val="black"/>
                </a:solidFill>
              </a:rPr>
              <a:t>American Society for Investigative Pathology        </a:t>
            </a:r>
            <a:endParaRPr lang="en-US" sz="1200" b="1" dirty="0">
              <a:solidFill>
                <a:prstClr val="black"/>
              </a:solidFill>
            </a:endParaRPr>
          </a:p>
        </p:txBody>
      </p:sp>
      <p:pic>
        <p:nvPicPr>
          <p:cNvPr id="10" name="Picture 9" descr="asiplogo"/>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46349" y="6400800"/>
            <a:ext cx="1269082" cy="356134"/>
          </a:xfrm>
          <a:prstGeom prst="rect">
            <a:avLst/>
          </a:prstGeom>
          <a:noFill/>
          <a:ln>
            <a:noFill/>
          </a:ln>
        </p:spPr>
      </p:pic>
    </p:spTree>
    <p:extLst>
      <p:ext uri="{BB962C8B-B14F-4D97-AF65-F5344CB8AC3E}">
        <p14:creationId xmlns:p14="http://schemas.microsoft.com/office/powerpoint/2010/main" val="229589816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4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34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34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ChangeArrowheads="1"/>
          </p:cNvSpPr>
          <p:nvPr/>
        </p:nvSpPr>
        <p:spPr bwMode="auto">
          <a:xfrm>
            <a:off x="685800" y="6248400"/>
            <a:ext cx="1905000" cy="457200"/>
          </a:xfrm>
          <a:prstGeom prst="rect">
            <a:avLst/>
          </a:prstGeom>
          <a:noFill/>
          <a:ln w="12700">
            <a:noFill/>
            <a:miter lim="800000"/>
            <a:headEnd/>
            <a:tailEnd/>
          </a:ln>
        </p:spPr>
        <p:txBody>
          <a:bodyPr wrap="none" lIns="91407" tIns="45704" rIns="91407" bIns="45704" anchor="ctr"/>
          <a:lstStyle/>
          <a:p>
            <a:endParaRPr lang="en-US">
              <a:solidFill>
                <a:prstClr val="black"/>
              </a:solidFill>
            </a:endParaRPr>
          </a:p>
        </p:txBody>
      </p:sp>
      <p:sp>
        <p:nvSpPr>
          <p:cNvPr id="14339" name="Rectangle 3"/>
          <p:cNvSpPr>
            <a:spLocks noChangeArrowheads="1"/>
          </p:cNvSpPr>
          <p:nvPr/>
        </p:nvSpPr>
        <p:spPr bwMode="auto">
          <a:xfrm>
            <a:off x="3124201" y="6248400"/>
            <a:ext cx="2895600" cy="457200"/>
          </a:xfrm>
          <a:prstGeom prst="rect">
            <a:avLst/>
          </a:prstGeom>
          <a:noFill/>
          <a:ln w="12700">
            <a:noFill/>
            <a:miter lim="800000"/>
            <a:headEnd/>
            <a:tailEnd/>
          </a:ln>
        </p:spPr>
        <p:txBody>
          <a:bodyPr wrap="none" lIns="91407" tIns="45704" rIns="91407" bIns="45704" anchor="ctr"/>
          <a:lstStyle/>
          <a:p>
            <a:endParaRPr lang="en-US">
              <a:solidFill>
                <a:prstClr val="black"/>
              </a:solidFill>
            </a:endParaRPr>
          </a:p>
        </p:txBody>
      </p:sp>
      <p:sp>
        <p:nvSpPr>
          <p:cNvPr id="14340" name="Rectangle 4"/>
          <p:cNvSpPr>
            <a:spLocks noChangeArrowheads="1"/>
          </p:cNvSpPr>
          <p:nvPr/>
        </p:nvSpPr>
        <p:spPr bwMode="auto">
          <a:xfrm>
            <a:off x="685800" y="6248400"/>
            <a:ext cx="1905000" cy="457200"/>
          </a:xfrm>
          <a:prstGeom prst="rect">
            <a:avLst/>
          </a:prstGeom>
          <a:noFill/>
          <a:ln w="12700">
            <a:noFill/>
            <a:miter lim="800000"/>
            <a:headEnd/>
            <a:tailEnd/>
          </a:ln>
        </p:spPr>
        <p:txBody>
          <a:bodyPr wrap="none" lIns="91407" tIns="45704" rIns="91407" bIns="45704" anchor="ctr"/>
          <a:lstStyle/>
          <a:p>
            <a:endParaRPr lang="en-US">
              <a:solidFill>
                <a:prstClr val="black"/>
              </a:solidFill>
            </a:endParaRPr>
          </a:p>
        </p:txBody>
      </p:sp>
      <p:sp>
        <p:nvSpPr>
          <p:cNvPr id="14341" name="Rectangle 5"/>
          <p:cNvSpPr>
            <a:spLocks noChangeArrowheads="1"/>
          </p:cNvSpPr>
          <p:nvPr/>
        </p:nvSpPr>
        <p:spPr bwMode="auto">
          <a:xfrm>
            <a:off x="3124201" y="6248400"/>
            <a:ext cx="2895600" cy="457200"/>
          </a:xfrm>
          <a:prstGeom prst="rect">
            <a:avLst/>
          </a:prstGeom>
          <a:noFill/>
          <a:ln w="12700">
            <a:noFill/>
            <a:miter lim="800000"/>
            <a:headEnd/>
            <a:tailEnd/>
          </a:ln>
        </p:spPr>
        <p:txBody>
          <a:bodyPr wrap="none" lIns="91407" tIns="45704" rIns="91407" bIns="45704" anchor="ctr"/>
          <a:lstStyle/>
          <a:p>
            <a:endParaRPr lang="en-US">
              <a:solidFill>
                <a:prstClr val="black"/>
              </a:solidFill>
            </a:endParaRPr>
          </a:p>
        </p:txBody>
      </p:sp>
      <p:sp>
        <p:nvSpPr>
          <p:cNvPr id="164870" name="Rectangle 6"/>
          <p:cNvSpPr>
            <a:spLocks noGrp="1" noChangeArrowheads="1"/>
          </p:cNvSpPr>
          <p:nvPr>
            <p:ph type="title"/>
          </p:nvPr>
        </p:nvSpPr>
        <p:spPr>
          <a:xfrm>
            <a:off x="228600" y="457200"/>
            <a:ext cx="8558212" cy="914400"/>
          </a:xfrm>
        </p:spPr>
        <p:txBody>
          <a:bodyPr>
            <a:normAutofit fontScale="90000"/>
          </a:bodyPr>
          <a:lstStyle/>
          <a:p>
            <a:pPr>
              <a:defRPr/>
            </a:pPr>
            <a:r>
              <a:rPr lang="en-US" sz="3600" b="1" u="sng" dirty="0" smtClean="0"/>
              <a:t>Current</a:t>
            </a:r>
            <a:r>
              <a:rPr lang="en-US" sz="3600" b="1" dirty="0" smtClean="0"/>
              <a:t> Definition of a Human Subject </a:t>
            </a:r>
            <a:br>
              <a:rPr lang="en-US" sz="3600" b="1" dirty="0" smtClean="0"/>
            </a:br>
            <a:r>
              <a:rPr lang="en-US" sz="3600" b="1" dirty="0" smtClean="0"/>
              <a:t>Does </a:t>
            </a:r>
            <a:r>
              <a:rPr lang="en-US" sz="3600" b="1" u="sng" dirty="0" smtClean="0"/>
              <a:t>NOT</a:t>
            </a:r>
            <a:r>
              <a:rPr lang="en-US" sz="3600" b="1" dirty="0" smtClean="0"/>
              <a:t> Include:</a:t>
            </a:r>
            <a:endParaRPr lang="en-US" sz="1600" b="1" dirty="0" smtClean="0"/>
          </a:p>
        </p:txBody>
      </p:sp>
      <p:sp>
        <p:nvSpPr>
          <p:cNvPr id="14344" name="Line 8"/>
          <p:cNvSpPr>
            <a:spLocks noChangeShapeType="1"/>
          </p:cNvSpPr>
          <p:nvPr/>
        </p:nvSpPr>
        <p:spPr bwMode="auto">
          <a:xfrm>
            <a:off x="457200" y="1600200"/>
            <a:ext cx="8329612" cy="0"/>
          </a:xfrm>
          <a:prstGeom prst="line">
            <a:avLst/>
          </a:prstGeom>
          <a:noFill/>
          <a:ln w="50800">
            <a:solidFill>
              <a:srgbClr val="33CCCC"/>
            </a:solidFill>
            <a:round/>
            <a:headEnd/>
            <a:tailEnd/>
          </a:ln>
        </p:spPr>
        <p:txBody>
          <a:bodyPr wrap="none" lIns="91407" tIns="45704" rIns="91407" bIns="45704" anchor="ctr"/>
          <a:lstStyle/>
          <a:p>
            <a:endParaRPr lang="en-US">
              <a:solidFill>
                <a:prstClr val="black"/>
              </a:solidFill>
            </a:endParaRPr>
          </a:p>
        </p:txBody>
      </p:sp>
      <p:sp>
        <p:nvSpPr>
          <p:cNvPr id="14345" name="Rectangle 9"/>
          <p:cNvSpPr>
            <a:spLocks noChangeArrowheads="1"/>
          </p:cNvSpPr>
          <p:nvPr/>
        </p:nvSpPr>
        <p:spPr bwMode="auto">
          <a:xfrm>
            <a:off x="469106" y="2209800"/>
            <a:ext cx="8305800" cy="2057400"/>
          </a:xfrm>
          <a:prstGeom prst="rect">
            <a:avLst/>
          </a:prstGeom>
          <a:noFill/>
          <a:ln w="12700">
            <a:noFill/>
            <a:miter lim="800000"/>
            <a:headEnd/>
            <a:tailEnd/>
          </a:ln>
        </p:spPr>
        <p:txBody>
          <a:bodyPr lIns="90455" tIns="44435" rIns="90455" bIns="44435"/>
          <a:lstStyle/>
          <a:p>
            <a:pPr marL="625251" lvl="2" indent="-336429">
              <a:spcBef>
                <a:spcPct val="20000"/>
              </a:spcBef>
              <a:buClr>
                <a:srgbClr val="33CCCC"/>
              </a:buClr>
              <a:buSzPct val="115000"/>
              <a:buFont typeface="Arial" pitchFamily="34" charset="0"/>
              <a:buChar char="•"/>
            </a:pPr>
            <a:r>
              <a:rPr lang="en-US" sz="2800" b="1" dirty="0" smtClean="0">
                <a:solidFill>
                  <a:prstClr val="black"/>
                </a:solidFill>
              </a:rPr>
              <a:t>Deceased persons (autopsy specimens)</a:t>
            </a:r>
            <a:endParaRPr lang="en-US" sz="2800" b="1" dirty="0">
              <a:solidFill>
                <a:prstClr val="black"/>
              </a:solidFill>
            </a:endParaRPr>
          </a:p>
          <a:p>
            <a:pPr marL="625251" lvl="2" indent="-336429">
              <a:spcBef>
                <a:spcPct val="20000"/>
              </a:spcBef>
              <a:buClr>
                <a:srgbClr val="33CCCC"/>
              </a:buClr>
              <a:buSzPct val="115000"/>
              <a:buFontTx/>
              <a:buChar char="•"/>
            </a:pPr>
            <a:r>
              <a:rPr lang="en-US" sz="2800" b="1" dirty="0" smtClean="0">
                <a:solidFill>
                  <a:prstClr val="black"/>
                </a:solidFill>
              </a:rPr>
              <a:t>Publicly available information</a:t>
            </a:r>
            <a:endParaRPr lang="en-US" b="1" dirty="0">
              <a:solidFill>
                <a:prstClr val="black"/>
              </a:solidFill>
            </a:endParaRPr>
          </a:p>
          <a:p>
            <a:pPr marL="625251" lvl="2" indent="-336429">
              <a:spcBef>
                <a:spcPct val="20000"/>
              </a:spcBef>
              <a:buClr>
                <a:srgbClr val="33CCCC"/>
              </a:buClr>
              <a:buSzPct val="115000"/>
              <a:buFontTx/>
              <a:buChar char="•"/>
            </a:pPr>
            <a:r>
              <a:rPr lang="en-US" sz="2800" b="1" dirty="0" smtClean="0">
                <a:solidFill>
                  <a:srgbClr val="FF0000"/>
                </a:solidFill>
              </a:rPr>
              <a:t>Non-identifiable samples</a:t>
            </a:r>
            <a:endParaRPr lang="en-US" sz="2800" b="1" dirty="0">
              <a:solidFill>
                <a:srgbClr val="FF0000"/>
              </a:solidFill>
            </a:endParaRPr>
          </a:p>
          <a:p>
            <a:pPr marL="342778" indent="-342778"/>
            <a:r>
              <a:rPr lang="en-US" b="1" dirty="0">
                <a:solidFill>
                  <a:prstClr val="black"/>
                </a:solidFill>
              </a:rPr>
              <a:t>	</a:t>
            </a:r>
          </a:p>
        </p:txBody>
      </p:sp>
      <p:sp>
        <p:nvSpPr>
          <p:cNvPr id="9" name="TextBox 8"/>
          <p:cNvSpPr txBox="1"/>
          <p:nvPr/>
        </p:nvSpPr>
        <p:spPr>
          <a:xfrm>
            <a:off x="4419600" y="6405600"/>
            <a:ext cx="3027216" cy="276999"/>
          </a:xfrm>
          <a:prstGeom prst="rect">
            <a:avLst/>
          </a:prstGeom>
          <a:noFill/>
        </p:spPr>
        <p:txBody>
          <a:bodyPr wrap="square" rtlCol="0">
            <a:spAutoFit/>
          </a:bodyPr>
          <a:lstStyle/>
          <a:p>
            <a:r>
              <a:rPr lang="en-US" sz="1200" b="1" dirty="0" smtClean="0">
                <a:solidFill>
                  <a:prstClr val="black"/>
                </a:solidFill>
              </a:rPr>
              <a:t>American Society for Investigative Pathology        </a:t>
            </a:r>
            <a:endParaRPr lang="en-US" sz="1200" b="1" dirty="0">
              <a:solidFill>
                <a:prstClr val="black"/>
              </a:solidFill>
            </a:endParaRPr>
          </a:p>
        </p:txBody>
      </p:sp>
      <p:pic>
        <p:nvPicPr>
          <p:cNvPr id="10" name="Picture 9" descr="asiplogo"/>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46349" y="6366033"/>
            <a:ext cx="1269082" cy="356134"/>
          </a:xfrm>
          <a:prstGeom prst="rect">
            <a:avLst/>
          </a:prstGeom>
          <a:noFill/>
          <a:ln>
            <a:noFill/>
          </a:ln>
        </p:spPr>
      </p:pic>
    </p:spTree>
    <p:extLst>
      <p:ext uri="{BB962C8B-B14F-4D97-AF65-F5344CB8AC3E}">
        <p14:creationId xmlns:p14="http://schemas.microsoft.com/office/powerpoint/2010/main" val="169420982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4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34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34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20493" y="228600"/>
            <a:ext cx="7772400" cy="1470025"/>
          </a:xfrm>
        </p:spPr>
        <p:txBody>
          <a:bodyPr>
            <a:normAutofit/>
          </a:bodyPr>
          <a:lstStyle/>
          <a:p>
            <a:r>
              <a:rPr lang="en-US" sz="3600" b="1" dirty="0" smtClean="0"/>
              <a:t>The Common Rule (Current)</a:t>
            </a:r>
            <a:endParaRPr lang="en-US" sz="3600" b="1" dirty="0"/>
          </a:p>
        </p:txBody>
      </p:sp>
      <p:sp>
        <p:nvSpPr>
          <p:cNvPr id="4" name="Line 4"/>
          <p:cNvSpPr>
            <a:spLocks noChangeShapeType="1"/>
          </p:cNvSpPr>
          <p:nvPr/>
        </p:nvSpPr>
        <p:spPr bwMode="auto">
          <a:xfrm>
            <a:off x="609607" y="1371600"/>
            <a:ext cx="8253413" cy="0"/>
          </a:xfrm>
          <a:prstGeom prst="line">
            <a:avLst/>
          </a:prstGeom>
          <a:noFill/>
          <a:ln w="50800">
            <a:solidFill>
              <a:srgbClr val="33CCCC"/>
            </a:solidFill>
            <a:round/>
            <a:headEnd/>
            <a:tailEnd/>
          </a:ln>
          <a:effectLst/>
        </p:spPr>
        <p:txBody>
          <a:bodyPr wrap="none" lIns="91407" tIns="45704" rIns="91407" bIns="45704" anchor="ctr"/>
          <a:lstStyle/>
          <a:p>
            <a:endParaRPr lang="en-US">
              <a:solidFill>
                <a:prstClr val="black"/>
              </a:solidFill>
            </a:endParaRPr>
          </a:p>
        </p:txBody>
      </p:sp>
      <p:sp>
        <p:nvSpPr>
          <p:cNvPr id="5" name="TextBox 4"/>
          <p:cNvSpPr txBox="1"/>
          <p:nvPr/>
        </p:nvSpPr>
        <p:spPr>
          <a:xfrm>
            <a:off x="1066800" y="1676400"/>
            <a:ext cx="7696200" cy="4154984"/>
          </a:xfrm>
          <a:prstGeom prst="rect">
            <a:avLst/>
          </a:prstGeom>
          <a:noFill/>
        </p:spPr>
        <p:txBody>
          <a:bodyPr wrap="square" rtlCol="0">
            <a:spAutoFit/>
          </a:bodyPr>
          <a:lstStyle/>
          <a:p>
            <a:pPr marL="457200" indent="-457200">
              <a:buClr>
                <a:schemeClr val="accent5">
                  <a:lumMod val="60000"/>
                  <a:lumOff val="40000"/>
                </a:schemeClr>
              </a:buClr>
              <a:buFont typeface="Wingdings" panose="05000000000000000000" pitchFamily="2" charset="2"/>
              <a:buChar char="§"/>
            </a:pPr>
            <a:r>
              <a:rPr lang="en-US" sz="3200" b="1" dirty="0" smtClean="0"/>
              <a:t>An IRB may grant a waiver of informed consent under the Common Rule if four criteria are met:</a:t>
            </a:r>
            <a:endParaRPr lang="en-US" sz="3200" b="1" dirty="0"/>
          </a:p>
          <a:p>
            <a:pPr marL="914235" lvl="1" indent="-457200">
              <a:buClr>
                <a:schemeClr val="accent5">
                  <a:lumMod val="60000"/>
                  <a:lumOff val="40000"/>
                </a:schemeClr>
              </a:buClr>
              <a:buFont typeface="Wingdings" panose="05000000000000000000" pitchFamily="2" charset="2"/>
              <a:buChar char="Ø"/>
            </a:pPr>
            <a:r>
              <a:rPr lang="en-US" sz="2800" b="1" dirty="0" smtClean="0"/>
              <a:t>Minimal risk</a:t>
            </a:r>
          </a:p>
          <a:p>
            <a:pPr marL="914235" lvl="1" indent="-457200">
              <a:buClr>
                <a:schemeClr val="accent5">
                  <a:lumMod val="60000"/>
                  <a:lumOff val="40000"/>
                </a:schemeClr>
              </a:buClr>
              <a:buFont typeface="Wingdings" panose="05000000000000000000" pitchFamily="2" charset="2"/>
              <a:buChar char="Ø"/>
            </a:pPr>
            <a:r>
              <a:rPr lang="en-US" sz="2800" b="1" dirty="0" smtClean="0"/>
              <a:t>Respect for autonomy and the rights of the individual</a:t>
            </a:r>
          </a:p>
          <a:p>
            <a:pPr marL="914235" lvl="1" indent="-457200">
              <a:buClr>
                <a:schemeClr val="accent5">
                  <a:lumMod val="60000"/>
                  <a:lumOff val="40000"/>
                </a:schemeClr>
              </a:buClr>
              <a:buFont typeface="Wingdings" panose="05000000000000000000" pitchFamily="2" charset="2"/>
              <a:buChar char="Ø"/>
            </a:pPr>
            <a:r>
              <a:rPr lang="en-US" sz="2800" b="1" dirty="0" smtClean="0"/>
              <a:t>Impracticable</a:t>
            </a:r>
          </a:p>
          <a:p>
            <a:pPr marL="914235" lvl="1" indent="-457200">
              <a:buClr>
                <a:schemeClr val="accent5">
                  <a:lumMod val="60000"/>
                  <a:lumOff val="40000"/>
                </a:schemeClr>
              </a:buClr>
              <a:buFont typeface="Wingdings" panose="05000000000000000000" pitchFamily="2" charset="2"/>
              <a:buChar char="Ø"/>
            </a:pPr>
            <a:r>
              <a:rPr lang="en-US" sz="2800" b="1" dirty="0" smtClean="0"/>
              <a:t>Notification</a:t>
            </a:r>
          </a:p>
          <a:p>
            <a:pPr>
              <a:buClr>
                <a:schemeClr val="accent5">
                  <a:lumMod val="60000"/>
                  <a:lumOff val="40000"/>
                </a:schemeClr>
              </a:buClr>
            </a:pPr>
            <a:endParaRPr lang="en-US" sz="2800" b="1" dirty="0" smtClean="0"/>
          </a:p>
        </p:txBody>
      </p:sp>
      <p:sp>
        <p:nvSpPr>
          <p:cNvPr id="6" name="TextBox 5"/>
          <p:cNvSpPr txBox="1"/>
          <p:nvPr/>
        </p:nvSpPr>
        <p:spPr>
          <a:xfrm>
            <a:off x="4419600" y="6405600"/>
            <a:ext cx="3027216" cy="276999"/>
          </a:xfrm>
          <a:prstGeom prst="rect">
            <a:avLst/>
          </a:prstGeom>
          <a:noFill/>
        </p:spPr>
        <p:txBody>
          <a:bodyPr wrap="square" rtlCol="0">
            <a:spAutoFit/>
          </a:bodyPr>
          <a:lstStyle/>
          <a:p>
            <a:r>
              <a:rPr lang="en-US" sz="1200" b="1" dirty="0" smtClean="0">
                <a:solidFill>
                  <a:prstClr val="black"/>
                </a:solidFill>
              </a:rPr>
              <a:t>American Society for Investigative Pathology        </a:t>
            </a:r>
            <a:endParaRPr lang="en-US" sz="1200" b="1" dirty="0">
              <a:solidFill>
                <a:prstClr val="black"/>
              </a:solidFill>
            </a:endParaRPr>
          </a:p>
        </p:txBody>
      </p:sp>
      <p:pic>
        <p:nvPicPr>
          <p:cNvPr id="7" name="Picture 6" descr="asiplogo"/>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46349" y="6366033"/>
            <a:ext cx="1269082" cy="356134"/>
          </a:xfrm>
          <a:prstGeom prst="rect">
            <a:avLst/>
          </a:prstGeom>
          <a:noFill/>
          <a:ln>
            <a:noFill/>
          </a:ln>
        </p:spPr>
      </p:pic>
    </p:spTree>
    <p:extLst>
      <p:ext uri="{BB962C8B-B14F-4D97-AF65-F5344CB8AC3E}">
        <p14:creationId xmlns:p14="http://schemas.microsoft.com/office/powerpoint/2010/main" val="25382888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20493" y="228600"/>
            <a:ext cx="7772400" cy="1470025"/>
          </a:xfrm>
        </p:spPr>
        <p:txBody>
          <a:bodyPr>
            <a:normAutofit/>
          </a:bodyPr>
          <a:lstStyle/>
          <a:p>
            <a:r>
              <a:rPr lang="en-US" sz="3600" b="1" dirty="0" smtClean="0"/>
              <a:t>The Common Rule (Current)</a:t>
            </a:r>
            <a:endParaRPr lang="en-US" sz="3600" b="1" dirty="0"/>
          </a:p>
        </p:txBody>
      </p:sp>
      <p:sp>
        <p:nvSpPr>
          <p:cNvPr id="4" name="Line 4"/>
          <p:cNvSpPr>
            <a:spLocks noChangeShapeType="1"/>
          </p:cNvSpPr>
          <p:nvPr/>
        </p:nvSpPr>
        <p:spPr bwMode="auto">
          <a:xfrm>
            <a:off x="609607" y="1371600"/>
            <a:ext cx="8253413" cy="0"/>
          </a:xfrm>
          <a:prstGeom prst="line">
            <a:avLst/>
          </a:prstGeom>
          <a:noFill/>
          <a:ln w="50800">
            <a:solidFill>
              <a:srgbClr val="33CCCC"/>
            </a:solidFill>
            <a:round/>
            <a:headEnd/>
            <a:tailEnd/>
          </a:ln>
          <a:effectLst/>
        </p:spPr>
        <p:txBody>
          <a:bodyPr wrap="none" lIns="91407" tIns="45704" rIns="91407" bIns="45704" anchor="ctr"/>
          <a:lstStyle/>
          <a:p>
            <a:endParaRPr lang="en-US">
              <a:solidFill>
                <a:prstClr val="black"/>
              </a:solidFill>
            </a:endParaRPr>
          </a:p>
        </p:txBody>
      </p:sp>
      <p:sp>
        <p:nvSpPr>
          <p:cNvPr id="5" name="TextBox 4"/>
          <p:cNvSpPr txBox="1"/>
          <p:nvPr/>
        </p:nvSpPr>
        <p:spPr>
          <a:xfrm>
            <a:off x="1066800" y="1676400"/>
            <a:ext cx="7696200" cy="3539430"/>
          </a:xfrm>
          <a:prstGeom prst="rect">
            <a:avLst/>
          </a:prstGeom>
          <a:noFill/>
        </p:spPr>
        <p:txBody>
          <a:bodyPr wrap="square" rtlCol="0">
            <a:spAutoFit/>
          </a:bodyPr>
          <a:lstStyle/>
          <a:p>
            <a:pPr marL="457200" indent="-457200">
              <a:buClr>
                <a:schemeClr val="accent5">
                  <a:lumMod val="60000"/>
                  <a:lumOff val="40000"/>
                </a:schemeClr>
              </a:buClr>
              <a:buFont typeface="Wingdings" panose="05000000000000000000" pitchFamily="2" charset="2"/>
              <a:buChar char="§"/>
            </a:pPr>
            <a:r>
              <a:rPr lang="en-US" sz="2800" b="1" dirty="0" smtClean="0"/>
              <a:t>Waivers are rarely granted for identified samples</a:t>
            </a:r>
          </a:p>
          <a:p>
            <a:pPr marL="457200" indent="-457200">
              <a:buClr>
                <a:schemeClr val="accent5">
                  <a:lumMod val="60000"/>
                  <a:lumOff val="40000"/>
                </a:schemeClr>
              </a:buClr>
              <a:buFont typeface="Wingdings" panose="05000000000000000000" pitchFamily="2" charset="2"/>
              <a:buChar char="§"/>
            </a:pPr>
            <a:r>
              <a:rPr lang="en-US" sz="2800" b="1" dirty="0" smtClean="0"/>
              <a:t>Waivers are usually granted for collecting anonymous samples</a:t>
            </a:r>
          </a:p>
          <a:p>
            <a:pPr marL="457200" indent="-457200">
              <a:buClr>
                <a:schemeClr val="accent5">
                  <a:lumMod val="60000"/>
                  <a:lumOff val="40000"/>
                </a:schemeClr>
              </a:buClr>
              <a:buFont typeface="Wingdings" panose="05000000000000000000" pitchFamily="2" charset="2"/>
              <a:buChar char="§"/>
            </a:pPr>
            <a:r>
              <a:rPr lang="en-US" sz="2800" b="1" dirty="0" smtClean="0"/>
              <a:t>Waivers are usually granted for using anonymous or anonymized samples</a:t>
            </a:r>
          </a:p>
          <a:p>
            <a:pPr marL="457200" indent="-457200">
              <a:buClr>
                <a:schemeClr val="accent5">
                  <a:lumMod val="60000"/>
                  <a:lumOff val="40000"/>
                </a:schemeClr>
              </a:buClr>
              <a:buFont typeface="Wingdings" panose="05000000000000000000" pitchFamily="2" charset="2"/>
              <a:buChar char="§"/>
            </a:pPr>
            <a:r>
              <a:rPr lang="en-US" sz="2800" b="1" dirty="0" smtClean="0"/>
              <a:t>Waivers are occasionally granted for coded (linked) samples</a:t>
            </a:r>
            <a:endParaRPr lang="en-US" sz="2800" b="1" dirty="0"/>
          </a:p>
        </p:txBody>
      </p:sp>
      <p:sp>
        <p:nvSpPr>
          <p:cNvPr id="6" name="TextBox 5"/>
          <p:cNvSpPr txBox="1"/>
          <p:nvPr/>
        </p:nvSpPr>
        <p:spPr>
          <a:xfrm>
            <a:off x="4419600" y="6405600"/>
            <a:ext cx="3027216" cy="276999"/>
          </a:xfrm>
          <a:prstGeom prst="rect">
            <a:avLst/>
          </a:prstGeom>
          <a:noFill/>
        </p:spPr>
        <p:txBody>
          <a:bodyPr wrap="square" rtlCol="0">
            <a:spAutoFit/>
          </a:bodyPr>
          <a:lstStyle/>
          <a:p>
            <a:r>
              <a:rPr lang="en-US" sz="1200" b="1" dirty="0" smtClean="0">
                <a:solidFill>
                  <a:prstClr val="black"/>
                </a:solidFill>
              </a:rPr>
              <a:t>American Society for Investigative Pathology        </a:t>
            </a:r>
            <a:endParaRPr lang="en-US" sz="1200" b="1" dirty="0">
              <a:solidFill>
                <a:prstClr val="black"/>
              </a:solidFill>
            </a:endParaRPr>
          </a:p>
        </p:txBody>
      </p:sp>
      <p:pic>
        <p:nvPicPr>
          <p:cNvPr id="7" name="Picture 6" descr="asiplogo"/>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46349" y="6366033"/>
            <a:ext cx="1269082" cy="356134"/>
          </a:xfrm>
          <a:prstGeom prst="rect">
            <a:avLst/>
          </a:prstGeom>
          <a:noFill/>
          <a:ln>
            <a:noFill/>
          </a:ln>
        </p:spPr>
      </p:pic>
    </p:spTree>
    <p:extLst>
      <p:ext uri="{BB962C8B-B14F-4D97-AF65-F5344CB8AC3E}">
        <p14:creationId xmlns:p14="http://schemas.microsoft.com/office/powerpoint/2010/main" val="3919950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228600"/>
            <a:ext cx="8458200" cy="1470025"/>
          </a:xfrm>
        </p:spPr>
        <p:txBody>
          <a:bodyPr>
            <a:normAutofit/>
          </a:bodyPr>
          <a:lstStyle/>
          <a:p>
            <a:r>
              <a:rPr lang="en-US" sz="3600" b="1" dirty="0" smtClean="0"/>
              <a:t>And then 12 years ago, along came HIPAA</a:t>
            </a:r>
            <a:endParaRPr lang="en-US" sz="3600" b="1" dirty="0"/>
          </a:p>
        </p:txBody>
      </p:sp>
      <p:sp>
        <p:nvSpPr>
          <p:cNvPr id="4" name="Line 4"/>
          <p:cNvSpPr>
            <a:spLocks noChangeShapeType="1"/>
          </p:cNvSpPr>
          <p:nvPr/>
        </p:nvSpPr>
        <p:spPr bwMode="auto">
          <a:xfrm>
            <a:off x="381000" y="1371600"/>
            <a:ext cx="8253413" cy="0"/>
          </a:xfrm>
          <a:prstGeom prst="line">
            <a:avLst/>
          </a:prstGeom>
          <a:noFill/>
          <a:ln w="50800">
            <a:solidFill>
              <a:srgbClr val="33CCCC"/>
            </a:solidFill>
            <a:round/>
            <a:headEnd/>
            <a:tailEnd/>
          </a:ln>
          <a:effectLst/>
        </p:spPr>
        <p:txBody>
          <a:bodyPr wrap="none" lIns="91407" tIns="45704" rIns="91407" bIns="45704" anchor="ctr"/>
          <a:lstStyle/>
          <a:p>
            <a:endParaRPr lang="en-US">
              <a:solidFill>
                <a:prstClr val="black"/>
              </a:solidFill>
            </a:endParaRPr>
          </a:p>
        </p:txBody>
      </p:sp>
      <p:sp>
        <p:nvSpPr>
          <p:cNvPr id="5" name="TextBox 4"/>
          <p:cNvSpPr txBox="1"/>
          <p:nvPr/>
        </p:nvSpPr>
        <p:spPr>
          <a:xfrm>
            <a:off x="1066800" y="1676400"/>
            <a:ext cx="7696200" cy="4401205"/>
          </a:xfrm>
          <a:prstGeom prst="rect">
            <a:avLst/>
          </a:prstGeom>
          <a:noFill/>
        </p:spPr>
        <p:txBody>
          <a:bodyPr wrap="square" rtlCol="0">
            <a:spAutoFit/>
          </a:bodyPr>
          <a:lstStyle/>
          <a:p>
            <a:pPr marL="457200" indent="-457200">
              <a:buClr>
                <a:schemeClr val="accent5">
                  <a:lumMod val="60000"/>
                  <a:lumOff val="40000"/>
                </a:schemeClr>
              </a:buClr>
              <a:buFont typeface="Wingdings" panose="05000000000000000000" pitchFamily="2" charset="2"/>
              <a:buChar char="§"/>
            </a:pPr>
            <a:r>
              <a:rPr lang="en-US" sz="2800" b="1" dirty="0" smtClean="0"/>
              <a:t>Health Insurance Portability Authorization Act – April 2003</a:t>
            </a:r>
          </a:p>
          <a:p>
            <a:pPr marL="457200" indent="-457200">
              <a:buClr>
                <a:schemeClr val="accent5">
                  <a:lumMod val="60000"/>
                  <a:lumOff val="40000"/>
                </a:schemeClr>
              </a:buClr>
              <a:buFont typeface="Wingdings" panose="05000000000000000000" pitchFamily="2" charset="2"/>
              <a:buChar char="§"/>
            </a:pPr>
            <a:r>
              <a:rPr lang="en-US" sz="2800" b="1" dirty="0" smtClean="0"/>
              <a:t>http:www.hhs.gov/ocr/hipaa</a:t>
            </a:r>
          </a:p>
          <a:p>
            <a:pPr marL="457200" indent="-457200">
              <a:buClr>
                <a:schemeClr val="accent5">
                  <a:lumMod val="60000"/>
                  <a:lumOff val="40000"/>
                </a:schemeClr>
              </a:buClr>
              <a:buFont typeface="Wingdings" panose="05000000000000000000" pitchFamily="2" charset="2"/>
              <a:buChar char="§"/>
            </a:pPr>
            <a:r>
              <a:rPr lang="en-US" sz="2800" b="1" dirty="0" smtClean="0"/>
              <a:t>There are inconsistencies (lack of harmonization) between HIPAA and the Common Rule  </a:t>
            </a:r>
          </a:p>
          <a:p>
            <a:pPr marL="457200" indent="-457200">
              <a:buClr>
                <a:schemeClr val="accent5">
                  <a:lumMod val="60000"/>
                  <a:lumOff val="40000"/>
                </a:schemeClr>
              </a:buClr>
              <a:buFont typeface="Wingdings" panose="05000000000000000000" pitchFamily="2" charset="2"/>
              <a:buChar char="§"/>
            </a:pPr>
            <a:r>
              <a:rPr lang="en-US" sz="2800" b="1" dirty="0" smtClean="0"/>
              <a:t>Privacy of information extends to the family and survives beyond the death of the donor (50 years).</a:t>
            </a:r>
          </a:p>
          <a:p>
            <a:pPr marL="457200" indent="-457200">
              <a:buClr>
                <a:schemeClr val="accent5">
                  <a:lumMod val="60000"/>
                  <a:lumOff val="40000"/>
                </a:schemeClr>
              </a:buClr>
              <a:buFont typeface="Wingdings" panose="05000000000000000000" pitchFamily="2" charset="2"/>
              <a:buChar char="§"/>
            </a:pPr>
            <a:r>
              <a:rPr lang="en-US" sz="2800" b="1" dirty="0" smtClean="0"/>
              <a:t>Affects clinical treatment and research</a:t>
            </a:r>
          </a:p>
        </p:txBody>
      </p:sp>
      <p:sp>
        <p:nvSpPr>
          <p:cNvPr id="6" name="TextBox 5"/>
          <p:cNvSpPr txBox="1"/>
          <p:nvPr/>
        </p:nvSpPr>
        <p:spPr>
          <a:xfrm>
            <a:off x="4419600" y="6405600"/>
            <a:ext cx="3027216" cy="276999"/>
          </a:xfrm>
          <a:prstGeom prst="rect">
            <a:avLst/>
          </a:prstGeom>
          <a:noFill/>
        </p:spPr>
        <p:txBody>
          <a:bodyPr wrap="square" rtlCol="0">
            <a:spAutoFit/>
          </a:bodyPr>
          <a:lstStyle/>
          <a:p>
            <a:r>
              <a:rPr lang="en-US" sz="1200" b="1" dirty="0" smtClean="0">
                <a:solidFill>
                  <a:prstClr val="black"/>
                </a:solidFill>
              </a:rPr>
              <a:t>American Society for Investigative Pathology        </a:t>
            </a:r>
            <a:endParaRPr lang="en-US" sz="1200" b="1" dirty="0">
              <a:solidFill>
                <a:prstClr val="black"/>
              </a:solidFill>
            </a:endParaRPr>
          </a:p>
        </p:txBody>
      </p:sp>
      <p:pic>
        <p:nvPicPr>
          <p:cNvPr id="7" name="Picture 6" descr="asiplogo"/>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46349" y="6366033"/>
            <a:ext cx="1269082" cy="356134"/>
          </a:xfrm>
          <a:prstGeom prst="rect">
            <a:avLst/>
          </a:prstGeom>
          <a:noFill/>
          <a:ln>
            <a:noFill/>
          </a:ln>
        </p:spPr>
      </p:pic>
    </p:spTree>
    <p:extLst>
      <p:ext uri="{BB962C8B-B14F-4D97-AF65-F5344CB8AC3E}">
        <p14:creationId xmlns:p14="http://schemas.microsoft.com/office/powerpoint/2010/main" val="18833440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75196" y="278344"/>
            <a:ext cx="7853493" cy="914400"/>
          </a:xfrm>
        </p:spPr>
        <p:txBody>
          <a:bodyPr/>
          <a:lstStyle/>
          <a:p>
            <a:pPr algn="ctr"/>
            <a:r>
              <a:rPr lang="en-US" dirty="0" smtClean="0">
                <a:solidFill>
                  <a:schemeClr val="tx2"/>
                </a:solidFill>
              </a:rPr>
              <a:t>The Translational Research Cycle </a:t>
            </a:r>
            <a:r>
              <a:rPr lang="en-US" sz="2800" i="1" dirty="0" smtClean="0">
                <a:solidFill>
                  <a:srgbClr val="00B050"/>
                </a:solidFill>
              </a:rPr>
              <a:t/>
            </a:r>
            <a:br>
              <a:rPr lang="en-US" sz="2800" i="1" dirty="0" smtClean="0">
                <a:solidFill>
                  <a:srgbClr val="00B050"/>
                </a:solidFill>
              </a:rPr>
            </a:br>
            <a:r>
              <a:rPr lang="en-US" sz="2800" dirty="0" smtClean="0">
                <a:solidFill>
                  <a:schemeClr val="tx2"/>
                </a:solidFill>
              </a:rPr>
              <a:t>The </a:t>
            </a:r>
            <a:r>
              <a:rPr lang="en-US" sz="2800" dirty="0" err="1" smtClean="0">
                <a:solidFill>
                  <a:schemeClr val="tx2"/>
                </a:solidFill>
              </a:rPr>
              <a:t>Biobank</a:t>
            </a:r>
            <a:r>
              <a:rPr lang="en-US" sz="2800" dirty="0" smtClean="0">
                <a:solidFill>
                  <a:schemeClr val="tx2"/>
                </a:solidFill>
              </a:rPr>
              <a:t> is Essential to Provide Solutions</a:t>
            </a:r>
            <a:endParaRPr lang="en-US" dirty="0">
              <a:solidFill>
                <a:schemeClr val="tx2"/>
              </a:solidFill>
            </a:endParaRPr>
          </a:p>
        </p:txBody>
      </p:sp>
      <p:sp>
        <p:nvSpPr>
          <p:cNvPr id="3" name="Slide Number Placeholder 2"/>
          <p:cNvSpPr>
            <a:spLocks noGrp="1"/>
          </p:cNvSpPr>
          <p:nvPr>
            <p:ph type="sldNum" sz="quarter" idx="10"/>
          </p:nvPr>
        </p:nvSpPr>
        <p:spPr>
          <a:xfrm>
            <a:off x="5257800" y="6427795"/>
            <a:ext cx="3869108" cy="365125"/>
          </a:xfrm>
        </p:spPr>
        <p:txBody>
          <a:bodyPr/>
          <a:lstStyle/>
          <a:p>
            <a:r>
              <a:rPr lang="en-US" b="1" dirty="0" smtClean="0">
                <a:solidFill>
                  <a:srgbClr val="000000"/>
                </a:solidFill>
              </a:rPr>
              <a:t>Adapted from Dr. Bruce McManus, UBC</a:t>
            </a:r>
            <a:endParaRPr lang="en-US" b="1" dirty="0">
              <a:solidFill>
                <a:srgbClr val="000000"/>
              </a:solidFill>
            </a:endParaRPr>
          </a:p>
        </p:txBody>
      </p:sp>
      <p:sp>
        <p:nvSpPr>
          <p:cNvPr id="19" name="U-Turn Arrow 18"/>
          <p:cNvSpPr/>
          <p:nvPr/>
        </p:nvSpPr>
        <p:spPr>
          <a:xfrm flipV="1">
            <a:off x="5130292" y="5323927"/>
            <a:ext cx="1481328" cy="524256"/>
          </a:xfrm>
          <a:prstGeom prst="uturnArrow">
            <a:avLst>
              <a:gd name="adj1" fmla="val 25000"/>
              <a:gd name="adj2" fmla="val 25000"/>
              <a:gd name="adj3" fmla="val 25000"/>
              <a:gd name="adj4" fmla="val 43750"/>
              <a:gd name="adj5" fmla="val 100000"/>
            </a:avLst>
          </a:prstGeom>
          <a:solidFill>
            <a:schemeClr val="tx2"/>
          </a:solidFill>
          <a:ln w="25400" cap="flat" cmpd="sng" algn="ctr">
            <a:noFill/>
            <a:prstDash val="solid"/>
          </a:ln>
          <a:effectLst/>
        </p:spPr>
        <p:txBody>
          <a:bodyPr lIns="91407" tIns="45704" rIns="91407" bIns="45704" rtlCol="0" anchor="ctr"/>
          <a:lstStyle/>
          <a:p>
            <a:pPr algn="ctr">
              <a:defRPr/>
            </a:pPr>
            <a:endParaRPr lang="en-US" kern="0" smtClean="0">
              <a:solidFill>
                <a:srgbClr val="DD8047"/>
              </a:solidFill>
            </a:endParaRPr>
          </a:p>
        </p:txBody>
      </p:sp>
      <p:sp>
        <p:nvSpPr>
          <p:cNvPr id="20" name="Oval 19"/>
          <p:cNvSpPr>
            <a:spLocks noChangeAspect="1"/>
          </p:cNvSpPr>
          <p:nvPr/>
        </p:nvSpPr>
        <p:spPr>
          <a:xfrm>
            <a:off x="2753572" y="3047791"/>
            <a:ext cx="2376000" cy="2376000"/>
          </a:xfrm>
          <a:prstGeom prst="ellipse">
            <a:avLst/>
          </a:prstGeom>
          <a:solidFill>
            <a:schemeClr val="accent4">
              <a:lumMod val="20000"/>
              <a:lumOff val="8000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lIns="91407" tIns="45704" rIns="91407" bIns="45704" rtlCol="0" anchor="ctr"/>
          <a:lstStyle/>
          <a:p>
            <a:pPr algn="ctr">
              <a:defRPr/>
            </a:pPr>
            <a:r>
              <a:rPr lang="en-US" b="1" kern="0" dirty="0" smtClean="0">
                <a:solidFill>
                  <a:srgbClr val="000000"/>
                </a:solidFill>
                <a:latin typeface="Arial" pitchFamily="34" charset="0"/>
                <a:cs typeface="Arial" pitchFamily="34" charset="0"/>
              </a:rPr>
              <a:t>Translational Research Cycle</a:t>
            </a:r>
          </a:p>
        </p:txBody>
      </p:sp>
      <p:sp>
        <p:nvSpPr>
          <p:cNvPr id="21" name="Circular Arrow 20"/>
          <p:cNvSpPr>
            <a:spLocks noChangeAspect="1"/>
          </p:cNvSpPr>
          <p:nvPr/>
        </p:nvSpPr>
        <p:spPr>
          <a:xfrm rot="19268615">
            <a:off x="2000352" y="2326386"/>
            <a:ext cx="3882440" cy="3818812"/>
          </a:xfrm>
          <a:prstGeom prst="circularArrow">
            <a:avLst>
              <a:gd name="adj1" fmla="val 5310"/>
              <a:gd name="adj2" fmla="val 343918"/>
              <a:gd name="adj3" fmla="val 13911682"/>
              <a:gd name="adj4" fmla="val 14459205"/>
              <a:gd name="adj5" fmla="val 6195"/>
            </a:avLst>
          </a:prstGeom>
          <a:solidFill>
            <a:schemeClr val="tx2">
              <a:lumMod val="50000"/>
              <a:lumOff val="50000"/>
            </a:schemeClr>
          </a:solidFill>
          <a:ln w="9525" cap="flat" cmpd="sng" algn="ctr">
            <a:solidFill>
              <a:srgbClr val="7BA79D">
                <a:shade val="95000"/>
                <a:satMod val="105000"/>
              </a:srgbClr>
            </a:solidFill>
            <a:prstDash val="solid"/>
          </a:ln>
          <a:effectLst>
            <a:outerShdw blurRad="40000" dist="23000" dir="5400000" rotWithShape="0">
              <a:srgbClr val="000000">
                <a:alpha val="35000"/>
              </a:srgbClr>
            </a:outerShdw>
          </a:effectLst>
        </p:spPr>
      </p:sp>
      <p:sp>
        <p:nvSpPr>
          <p:cNvPr id="22" name="Rectangle 21"/>
          <p:cNvSpPr/>
          <p:nvPr/>
        </p:nvSpPr>
        <p:spPr>
          <a:xfrm>
            <a:off x="356566" y="2891623"/>
            <a:ext cx="2249982" cy="792480"/>
          </a:xfrm>
          <a:prstGeom prst="rect">
            <a:avLst/>
          </a:prstGeom>
          <a:solidFill>
            <a:srgbClr val="FFFFFF">
              <a:alpha val="69804"/>
            </a:srgbClr>
          </a:solidFill>
          <a:ln w="9525" cap="flat" cmpd="sng" algn="ctr">
            <a:solidFill>
              <a:srgbClr val="EBDDC3">
                <a:lumMod val="10000"/>
              </a:srgbClr>
            </a:solidFill>
            <a:prstDash val="solid"/>
          </a:ln>
          <a:effectLst/>
        </p:spPr>
        <p:txBody>
          <a:bodyPr lIns="91407" tIns="45704" rIns="91407" bIns="45704" rtlCol="0" anchor="ctr"/>
          <a:lstStyle/>
          <a:p>
            <a:pPr algn="ctr">
              <a:defRPr/>
            </a:pPr>
            <a:r>
              <a:rPr lang="en-US" sz="1400" b="1" kern="0" dirty="0" smtClean="0">
                <a:solidFill>
                  <a:srgbClr val="000000"/>
                </a:solidFill>
                <a:latin typeface="Arial" pitchFamily="34" charset="0"/>
                <a:cs typeface="Arial" pitchFamily="34" charset="0"/>
              </a:rPr>
              <a:t>Investigative Models</a:t>
            </a:r>
            <a:r>
              <a:rPr lang="en-US" sz="900" b="1" kern="0" dirty="0" smtClean="0">
                <a:solidFill>
                  <a:srgbClr val="000000"/>
                </a:solidFill>
                <a:latin typeface="Arial" pitchFamily="34" charset="0"/>
                <a:cs typeface="Arial" pitchFamily="34" charset="0"/>
              </a:rPr>
              <a:t/>
            </a:r>
            <a:br>
              <a:rPr lang="en-US" sz="900" b="1" kern="0" dirty="0" smtClean="0">
                <a:solidFill>
                  <a:srgbClr val="000000"/>
                </a:solidFill>
                <a:latin typeface="Arial" pitchFamily="34" charset="0"/>
                <a:cs typeface="Arial" pitchFamily="34" charset="0"/>
              </a:rPr>
            </a:br>
            <a:r>
              <a:rPr lang="en-US" sz="1200" b="1" kern="0" dirty="0" smtClean="0">
                <a:solidFill>
                  <a:srgbClr val="000000"/>
                </a:solidFill>
                <a:latin typeface="Arial" pitchFamily="34" charset="0"/>
                <a:cs typeface="Arial" pitchFamily="34" charset="0"/>
              </a:rPr>
              <a:t>Patients as Partners</a:t>
            </a:r>
            <a:br>
              <a:rPr lang="en-US" sz="1200" b="1" kern="0" dirty="0" smtClean="0">
                <a:solidFill>
                  <a:srgbClr val="000000"/>
                </a:solidFill>
                <a:latin typeface="Arial" pitchFamily="34" charset="0"/>
                <a:cs typeface="Arial" pitchFamily="34" charset="0"/>
              </a:rPr>
            </a:br>
            <a:r>
              <a:rPr lang="en-US" sz="1200" b="1" kern="0" dirty="0" smtClean="0">
                <a:solidFill>
                  <a:srgbClr val="000000"/>
                </a:solidFill>
                <a:latin typeface="Arial" pitchFamily="34" charset="0"/>
                <a:cs typeface="Arial" pitchFamily="34" charset="0"/>
              </a:rPr>
              <a:t>Models of Human Disease</a:t>
            </a:r>
            <a:endParaRPr lang="en-US" sz="900" b="1" kern="0" dirty="0" smtClean="0">
              <a:solidFill>
                <a:srgbClr val="000000"/>
              </a:solidFill>
              <a:latin typeface="Arial" pitchFamily="34" charset="0"/>
              <a:cs typeface="Arial" pitchFamily="34" charset="0"/>
            </a:endParaRPr>
          </a:p>
        </p:txBody>
      </p:sp>
      <p:sp>
        <p:nvSpPr>
          <p:cNvPr id="23" name="Rectangle 22"/>
          <p:cNvSpPr/>
          <p:nvPr/>
        </p:nvSpPr>
        <p:spPr>
          <a:xfrm>
            <a:off x="2800815" y="1885783"/>
            <a:ext cx="2249982" cy="792480"/>
          </a:xfrm>
          <a:prstGeom prst="rect">
            <a:avLst/>
          </a:prstGeom>
          <a:solidFill>
            <a:schemeClr val="accent5">
              <a:lumMod val="20000"/>
              <a:lumOff val="80000"/>
              <a:alpha val="69804"/>
            </a:schemeClr>
          </a:solidFill>
          <a:ln w="9525" cap="flat" cmpd="sng" algn="ctr">
            <a:solidFill>
              <a:srgbClr val="EBDDC3">
                <a:lumMod val="10000"/>
              </a:srgbClr>
            </a:solidFill>
            <a:prstDash val="solid"/>
          </a:ln>
          <a:effectLst/>
        </p:spPr>
        <p:txBody>
          <a:bodyPr lIns="91407" tIns="45704" rIns="91407" bIns="45704" rtlCol="0" anchor="ctr"/>
          <a:lstStyle/>
          <a:p>
            <a:pPr algn="ctr">
              <a:defRPr/>
            </a:pPr>
            <a:r>
              <a:rPr lang="en-US" sz="1400" b="1" kern="0" dirty="0" err="1" smtClean="0">
                <a:solidFill>
                  <a:srgbClr val="000000"/>
                </a:solidFill>
                <a:latin typeface="Arial" pitchFamily="34" charset="0"/>
                <a:cs typeface="Arial" pitchFamily="34" charset="0"/>
              </a:rPr>
              <a:t>Biobank</a:t>
            </a:r>
            <a:r>
              <a:rPr lang="en-US" sz="1400" b="1" kern="0" dirty="0" smtClean="0">
                <a:solidFill>
                  <a:srgbClr val="000000"/>
                </a:solidFill>
                <a:latin typeface="Arial" pitchFamily="34" charset="0"/>
                <a:cs typeface="Arial" pitchFamily="34" charset="0"/>
              </a:rPr>
              <a:t/>
            </a:r>
            <a:br>
              <a:rPr lang="en-US" sz="1400" b="1" kern="0" dirty="0" smtClean="0">
                <a:solidFill>
                  <a:srgbClr val="000000"/>
                </a:solidFill>
                <a:latin typeface="Arial" pitchFamily="34" charset="0"/>
                <a:cs typeface="Arial" pitchFamily="34" charset="0"/>
              </a:rPr>
            </a:br>
            <a:r>
              <a:rPr lang="en-US" sz="1200" kern="0" dirty="0" smtClean="0">
                <a:solidFill>
                  <a:srgbClr val="000000"/>
                </a:solidFill>
                <a:latin typeface="Arial" pitchFamily="34" charset="0"/>
                <a:cs typeface="Arial" pitchFamily="34" charset="0"/>
              </a:rPr>
              <a:t>Tissues, Cells, Fluids, &amp; Products and Dry Data</a:t>
            </a:r>
            <a:endParaRPr lang="en-US" sz="900" kern="0" dirty="0" smtClean="0">
              <a:solidFill>
                <a:srgbClr val="000000"/>
              </a:solidFill>
              <a:latin typeface="Arial" pitchFamily="34" charset="0"/>
              <a:cs typeface="Arial" pitchFamily="34" charset="0"/>
            </a:endParaRPr>
          </a:p>
        </p:txBody>
      </p:sp>
      <p:sp>
        <p:nvSpPr>
          <p:cNvPr id="24" name="Rectangle 23"/>
          <p:cNvSpPr/>
          <p:nvPr/>
        </p:nvSpPr>
        <p:spPr>
          <a:xfrm>
            <a:off x="5276038" y="3172039"/>
            <a:ext cx="2249982" cy="792480"/>
          </a:xfrm>
          <a:prstGeom prst="rect">
            <a:avLst/>
          </a:prstGeom>
          <a:solidFill>
            <a:srgbClr val="FFFFFF">
              <a:alpha val="69804"/>
            </a:srgbClr>
          </a:solidFill>
          <a:ln w="9525" cap="flat" cmpd="sng" algn="ctr">
            <a:solidFill>
              <a:srgbClr val="EBDDC3">
                <a:lumMod val="10000"/>
              </a:srgbClr>
            </a:solidFill>
            <a:prstDash val="solid"/>
          </a:ln>
          <a:effectLst/>
        </p:spPr>
        <p:txBody>
          <a:bodyPr lIns="91407" tIns="45704" rIns="91407" bIns="45704" rtlCol="0" anchor="ctr"/>
          <a:lstStyle/>
          <a:p>
            <a:pPr algn="ctr">
              <a:defRPr/>
            </a:pPr>
            <a:r>
              <a:rPr lang="en-US" sz="1400" b="1" kern="0" dirty="0" err="1" smtClean="0">
                <a:solidFill>
                  <a:srgbClr val="000000"/>
                </a:solidFill>
                <a:latin typeface="Arial" pitchFamily="34" charset="0"/>
                <a:cs typeface="Arial" pitchFamily="34" charset="0"/>
              </a:rPr>
              <a:t>Pathophysiological</a:t>
            </a:r>
            <a:r>
              <a:rPr lang="en-US" sz="1400" b="1" kern="0" dirty="0" smtClean="0">
                <a:solidFill>
                  <a:srgbClr val="000000"/>
                </a:solidFill>
                <a:latin typeface="Arial" pitchFamily="34" charset="0"/>
                <a:cs typeface="Arial" pitchFamily="34" charset="0"/>
              </a:rPr>
              <a:t> and </a:t>
            </a:r>
            <a:r>
              <a:rPr lang="en-US" sz="1400" b="1" kern="0" dirty="0" err="1" smtClean="0">
                <a:solidFill>
                  <a:srgbClr val="000000"/>
                </a:solidFill>
                <a:latin typeface="Arial" pitchFamily="34" charset="0"/>
                <a:cs typeface="Arial" pitchFamily="34" charset="0"/>
              </a:rPr>
              <a:t>Sociobiological</a:t>
            </a:r>
            <a:r>
              <a:rPr lang="en-US" sz="1400" b="1" kern="0" dirty="0" smtClean="0">
                <a:solidFill>
                  <a:srgbClr val="000000"/>
                </a:solidFill>
                <a:latin typeface="Arial" pitchFamily="34" charset="0"/>
                <a:cs typeface="Arial" pitchFamily="34" charset="0"/>
              </a:rPr>
              <a:t> Processes</a:t>
            </a:r>
            <a:endParaRPr lang="en-US" sz="900" kern="0" dirty="0" smtClean="0">
              <a:solidFill>
                <a:srgbClr val="000000"/>
              </a:solidFill>
              <a:latin typeface="Arial" pitchFamily="34" charset="0"/>
              <a:cs typeface="Arial" pitchFamily="34" charset="0"/>
            </a:endParaRPr>
          </a:p>
        </p:txBody>
      </p:sp>
      <p:sp>
        <p:nvSpPr>
          <p:cNvPr id="25" name="Rectangle 24"/>
          <p:cNvSpPr/>
          <p:nvPr/>
        </p:nvSpPr>
        <p:spPr>
          <a:xfrm>
            <a:off x="5276038" y="4537543"/>
            <a:ext cx="2249982" cy="792480"/>
          </a:xfrm>
          <a:prstGeom prst="rect">
            <a:avLst/>
          </a:prstGeom>
          <a:solidFill>
            <a:srgbClr val="FFFFFF">
              <a:alpha val="69804"/>
            </a:srgbClr>
          </a:solidFill>
          <a:ln w="9525" cap="flat" cmpd="sng" algn="ctr">
            <a:solidFill>
              <a:srgbClr val="EBDDC3">
                <a:lumMod val="10000"/>
              </a:srgbClr>
            </a:solidFill>
            <a:prstDash val="solid"/>
          </a:ln>
          <a:effectLst/>
        </p:spPr>
        <p:txBody>
          <a:bodyPr lIns="91407" tIns="45704" rIns="91407" bIns="45704" rtlCol="0" anchor="ctr"/>
          <a:lstStyle/>
          <a:p>
            <a:pPr algn="ctr">
              <a:defRPr/>
            </a:pPr>
            <a:r>
              <a:rPr lang="en-US" sz="1400" b="1" kern="0" dirty="0" smtClean="0">
                <a:solidFill>
                  <a:srgbClr val="000000"/>
                </a:solidFill>
                <a:latin typeface="Arial" pitchFamily="34" charset="0"/>
                <a:cs typeface="Arial" pitchFamily="34" charset="0"/>
              </a:rPr>
              <a:t>Identification of Novel Markers and Targets</a:t>
            </a:r>
            <a:endParaRPr lang="en-US" sz="900" kern="0" dirty="0" smtClean="0">
              <a:solidFill>
                <a:srgbClr val="000000"/>
              </a:solidFill>
              <a:latin typeface="Arial" pitchFamily="34" charset="0"/>
              <a:cs typeface="Arial" pitchFamily="34" charset="0"/>
            </a:endParaRPr>
          </a:p>
        </p:txBody>
      </p:sp>
      <p:sp>
        <p:nvSpPr>
          <p:cNvPr id="26" name="Rectangle 25"/>
          <p:cNvSpPr/>
          <p:nvPr/>
        </p:nvSpPr>
        <p:spPr>
          <a:xfrm>
            <a:off x="2690453" y="5562600"/>
            <a:ext cx="2249982" cy="1295400"/>
          </a:xfrm>
          <a:prstGeom prst="rect">
            <a:avLst/>
          </a:prstGeom>
          <a:solidFill>
            <a:srgbClr val="FFFFFF">
              <a:alpha val="69804"/>
            </a:srgbClr>
          </a:solidFill>
          <a:ln w="9525" cap="flat" cmpd="sng" algn="ctr">
            <a:solidFill>
              <a:srgbClr val="EBDDC3">
                <a:lumMod val="10000"/>
              </a:srgbClr>
            </a:solidFill>
            <a:prstDash val="solid"/>
          </a:ln>
          <a:effectLst/>
        </p:spPr>
        <p:txBody>
          <a:bodyPr lIns="91407" tIns="45704" rIns="91407" bIns="45704" rtlCol="0" anchor="ctr"/>
          <a:lstStyle/>
          <a:p>
            <a:pPr algn="ctr">
              <a:defRPr/>
            </a:pPr>
            <a:r>
              <a:rPr lang="en-US" sz="1400" b="1" kern="0" dirty="0" smtClean="0">
                <a:solidFill>
                  <a:srgbClr val="000000"/>
                </a:solidFill>
                <a:latin typeface="Arial" pitchFamily="34" charset="0"/>
                <a:cs typeface="Arial" pitchFamily="34" charset="0"/>
              </a:rPr>
              <a:t>Biomarker or Target Validation</a:t>
            </a:r>
            <a:r>
              <a:rPr lang="en-US" sz="1400" b="1" kern="0" dirty="0" smtClean="0">
                <a:solidFill>
                  <a:prstClr val="black">
                    <a:lumMod val="65000"/>
                    <a:lumOff val="35000"/>
                  </a:prstClr>
                </a:solidFill>
                <a:latin typeface="Arial" pitchFamily="34" charset="0"/>
                <a:cs typeface="Arial" pitchFamily="34" charset="0"/>
              </a:rPr>
              <a:t/>
            </a:r>
            <a:br>
              <a:rPr lang="en-US" sz="1400" b="1" kern="0" dirty="0" smtClean="0">
                <a:solidFill>
                  <a:prstClr val="black">
                    <a:lumMod val="65000"/>
                    <a:lumOff val="35000"/>
                  </a:prstClr>
                </a:solidFill>
                <a:latin typeface="Arial" pitchFamily="34" charset="0"/>
                <a:cs typeface="Arial" pitchFamily="34" charset="0"/>
              </a:rPr>
            </a:br>
            <a:r>
              <a:rPr lang="en-US" sz="1200" b="1" kern="0" dirty="0" smtClean="0">
                <a:solidFill>
                  <a:srgbClr val="000000"/>
                </a:solidFill>
                <a:latin typeface="Arial" pitchFamily="34" charset="0"/>
                <a:cs typeface="Arial" pitchFamily="34" charset="0"/>
              </a:rPr>
              <a:t>Multi-population Assessment</a:t>
            </a:r>
            <a:r>
              <a:rPr lang="en-US" sz="1400" b="1" kern="0" dirty="0" smtClean="0">
                <a:solidFill>
                  <a:srgbClr val="000000"/>
                </a:solidFill>
                <a:latin typeface="Arial" pitchFamily="34" charset="0"/>
                <a:cs typeface="Arial" pitchFamily="34" charset="0"/>
              </a:rPr>
              <a:t>, </a:t>
            </a:r>
            <a:r>
              <a:rPr lang="en-US" sz="1200" b="1" kern="0" dirty="0" smtClean="0">
                <a:solidFill>
                  <a:srgbClr val="000000"/>
                </a:solidFill>
                <a:latin typeface="Arial" pitchFamily="34" charset="0"/>
                <a:cs typeface="Arial" pitchFamily="34" charset="0"/>
              </a:rPr>
              <a:t>High-throughput Screening</a:t>
            </a:r>
            <a:br>
              <a:rPr lang="en-US" sz="1200" b="1" kern="0" dirty="0" smtClean="0">
                <a:solidFill>
                  <a:srgbClr val="000000"/>
                </a:solidFill>
                <a:latin typeface="Arial" pitchFamily="34" charset="0"/>
                <a:cs typeface="Arial" pitchFamily="34" charset="0"/>
              </a:rPr>
            </a:br>
            <a:r>
              <a:rPr lang="en-US" sz="1200" b="1" kern="0" dirty="0" smtClean="0">
                <a:solidFill>
                  <a:srgbClr val="000000"/>
                </a:solidFill>
                <a:latin typeface="Arial" pitchFamily="34" charset="0"/>
                <a:cs typeface="Arial" pitchFamily="34" charset="0"/>
              </a:rPr>
              <a:t>Clinical Trials</a:t>
            </a:r>
            <a:endParaRPr lang="en-US" sz="900" b="1" kern="0" dirty="0" smtClean="0">
              <a:solidFill>
                <a:srgbClr val="000000"/>
              </a:solidFill>
              <a:latin typeface="Arial" pitchFamily="34" charset="0"/>
              <a:cs typeface="Arial" pitchFamily="34" charset="0"/>
            </a:endParaRPr>
          </a:p>
        </p:txBody>
      </p:sp>
      <p:sp>
        <p:nvSpPr>
          <p:cNvPr id="27" name="Rectangle 26"/>
          <p:cNvSpPr/>
          <p:nvPr/>
        </p:nvSpPr>
        <p:spPr>
          <a:xfrm>
            <a:off x="356566" y="4598503"/>
            <a:ext cx="2249982" cy="792480"/>
          </a:xfrm>
          <a:prstGeom prst="rect">
            <a:avLst/>
          </a:prstGeom>
          <a:solidFill>
            <a:srgbClr val="FFFFFF">
              <a:alpha val="69804"/>
            </a:srgbClr>
          </a:solidFill>
          <a:ln w="9525" cap="flat" cmpd="sng" algn="ctr">
            <a:solidFill>
              <a:srgbClr val="EBDDC3">
                <a:lumMod val="10000"/>
              </a:srgbClr>
            </a:solidFill>
            <a:prstDash val="solid"/>
          </a:ln>
          <a:effectLst/>
        </p:spPr>
        <p:txBody>
          <a:bodyPr lIns="91407" tIns="45704" rIns="91407" bIns="45704" rtlCol="0" anchor="ctr"/>
          <a:lstStyle/>
          <a:p>
            <a:pPr algn="ctr">
              <a:defRPr/>
            </a:pPr>
            <a:r>
              <a:rPr lang="en-US" sz="1400" b="1" kern="0" dirty="0" smtClean="0">
                <a:solidFill>
                  <a:srgbClr val="000000"/>
                </a:solidFill>
                <a:latin typeface="Arial" pitchFamily="34" charset="0"/>
                <a:cs typeface="Arial" pitchFamily="34" charset="0"/>
              </a:rPr>
              <a:t>Technology Transfer</a:t>
            </a:r>
            <a:endParaRPr lang="en-US" sz="900" kern="0" dirty="0" smtClean="0">
              <a:solidFill>
                <a:srgbClr val="000000"/>
              </a:solidFill>
              <a:latin typeface="Arial" pitchFamily="34" charset="0"/>
              <a:cs typeface="Arial" pitchFamily="34" charset="0"/>
            </a:endParaRPr>
          </a:p>
        </p:txBody>
      </p:sp>
      <p:sp>
        <p:nvSpPr>
          <p:cNvPr id="28" name="U-Turn Arrow 27"/>
          <p:cNvSpPr/>
          <p:nvPr/>
        </p:nvSpPr>
        <p:spPr>
          <a:xfrm rot="16200000" flipV="1">
            <a:off x="6892037" y="3988903"/>
            <a:ext cx="1792224" cy="524256"/>
          </a:xfrm>
          <a:prstGeom prst="uturnArrow">
            <a:avLst>
              <a:gd name="adj1" fmla="val 25000"/>
              <a:gd name="adj2" fmla="val 25000"/>
              <a:gd name="adj3" fmla="val 25000"/>
              <a:gd name="adj4" fmla="val 43750"/>
              <a:gd name="adj5" fmla="val 100000"/>
            </a:avLst>
          </a:prstGeom>
          <a:solidFill>
            <a:schemeClr val="tx2"/>
          </a:solidFill>
          <a:ln w="25400" cap="flat" cmpd="sng" algn="ctr">
            <a:noFill/>
            <a:prstDash val="solid"/>
          </a:ln>
          <a:effectLst/>
        </p:spPr>
        <p:txBody>
          <a:bodyPr lIns="91407" tIns="45704" rIns="91407" bIns="45704" rtlCol="0" anchor="ctr"/>
          <a:lstStyle/>
          <a:p>
            <a:pPr algn="ctr">
              <a:defRPr/>
            </a:pPr>
            <a:endParaRPr lang="en-US" kern="0" smtClean="0">
              <a:solidFill>
                <a:srgbClr val="DD8047"/>
              </a:solidFill>
            </a:endParaRPr>
          </a:p>
        </p:txBody>
      </p:sp>
      <p:sp>
        <p:nvSpPr>
          <p:cNvPr id="29" name="Bent Arrow 28"/>
          <p:cNvSpPr/>
          <p:nvPr/>
        </p:nvSpPr>
        <p:spPr>
          <a:xfrm rot="16200000" flipH="1">
            <a:off x="5155839" y="2399006"/>
            <a:ext cx="509221" cy="695476"/>
          </a:xfrm>
          <a:prstGeom prst="bentArrow">
            <a:avLst/>
          </a:prstGeom>
          <a:solidFill>
            <a:schemeClr val="tx2"/>
          </a:solidFill>
          <a:ln w="25400" cap="flat" cmpd="sng" algn="ctr">
            <a:noFill/>
            <a:prstDash val="solid"/>
          </a:ln>
          <a:effectLst/>
        </p:spPr>
        <p:txBody>
          <a:bodyPr lIns="91407" tIns="45704" rIns="91407" bIns="45704" rtlCol="0" anchor="ctr"/>
          <a:lstStyle/>
          <a:p>
            <a:pPr algn="ctr">
              <a:defRPr/>
            </a:pPr>
            <a:endParaRPr lang="en-US" kern="0" smtClean="0">
              <a:solidFill>
                <a:srgbClr val="DD8047"/>
              </a:solidFill>
            </a:endParaRPr>
          </a:p>
        </p:txBody>
      </p:sp>
      <p:sp>
        <p:nvSpPr>
          <p:cNvPr id="30" name="Rectangle 29"/>
          <p:cNvSpPr/>
          <p:nvPr/>
        </p:nvSpPr>
        <p:spPr>
          <a:xfrm>
            <a:off x="5745430" y="1896050"/>
            <a:ext cx="3182670" cy="1116000"/>
          </a:xfrm>
          <a:prstGeom prst="rect">
            <a:avLst/>
          </a:prstGeom>
          <a:solidFill>
            <a:srgbClr val="FFFFFF">
              <a:alpha val="69804"/>
            </a:srgbClr>
          </a:solidFill>
          <a:ln w="9525" cap="flat" cmpd="sng" algn="ctr">
            <a:solidFill>
              <a:srgbClr val="EBDDC3">
                <a:lumMod val="10000"/>
              </a:srgbClr>
            </a:solidFill>
            <a:prstDash val="solid"/>
          </a:ln>
          <a:effectLst/>
        </p:spPr>
        <p:txBody>
          <a:bodyPr lIns="91407" tIns="45704" rIns="91407" bIns="45704" rtlCol="0" anchor="ctr"/>
          <a:lstStyle/>
          <a:p>
            <a:pPr algn="ctr">
              <a:defRPr/>
            </a:pPr>
            <a:r>
              <a:rPr lang="en-US" sz="1400" b="1" kern="0" dirty="0" smtClean="0">
                <a:solidFill>
                  <a:srgbClr val="000000"/>
                </a:solidFill>
                <a:latin typeface="Arial" pitchFamily="34" charset="0"/>
                <a:cs typeface="Arial" pitchFamily="34" charset="0"/>
              </a:rPr>
              <a:t>Tools</a:t>
            </a:r>
            <a:br>
              <a:rPr lang="en-US" sz="1400" b="1" kern="0" dirty="0" smtClean="0">
                <a:solidFill>
                  <a:srgbClr val="000000"/>
                </a:solidFill>
                <a:latin typeface="Arial" pitchFamily="34" charset="0"/>
                <a:cs typeface="Arial" pitchFamily="34" charset="0"/>
              </a:rPr>
            </a:br>
            <a:r>
              <a:rPr lang="en-US" sz="1200" b="1" kern="0" dirty="0" smtClean="0">
                <a:solidFill>
                  <a:srgbClr val="000000"/>
                </a:solidFill>
                <a:latin typeface="Arial" pitchFamily="34" charset="0"/>
                <a:cs typeface="Arial" pitchFamily="34" charset="0"/>
              </a:rPr>
              <a:t>Genetics, Genomics, Proteomics, Imaging, Physiology, Biophysics, Biochemistry, Nanotechnology, Informatics, Sociology, Epidemiology, Statistics </a:t>
            </a:r>
          </a:p>
        </p:txBody>
      </p:sp>
      <p:sp>
        <p:nvSpPr>
          <p:cNvPr id="31" name="Rectangle 30"/>
          <p:cNvSpPr/>
          <p:nvPr/>
        </p:nvSpPr>
        <p:spPr>
          <a:xfrm>
            <a:off x="356566" y="3873500"/>
            <a:ext cx="1926894" cy="540000"/>
          </a:xfrm>
          <a:prstGeom prst="rect">
            <a:avLst/>
          </a:prstGeom>
          <a:solidFill>
            <a:schemeClr val="accent4">
              <a:lumMod val="20000"/>
              <a:lumOff val="80000"/>
              <a:alpha val="69804"/>
            </a:schemeClr>
          </a:solidFill>
          <a:ln w="9525" cap="flat" cmpd="sng" algn="ctr">
            <a:solidFill>
              <a:schemeClr val="accent1"/>
            </a:solidFill>
            <a:prstDash val="sysDot"/>
          </a:ln>
          <a:effectLst/>
        </p:spPr>
        <p:txBody>
          <a:bodyPr lIns="91407" tIns="45704" rIns="91407" bIns="45704" rtlCol="0" anchor="ctr"/>
          <a:lstStyle/>
          <a:p>
            <a:pPr algn="ctr">
              <a:defRPr/>
            </a:pPr>
            <a:r>
              <a:rPr lang="en-US" sz="1600" b="1" kern="0" dirty="0" smtClean="0">
                <a:solidFill>
                  <a:srgbClr val="000000"/>
                </a:solidFill>
                <a:latin typeface="Arial" pitchFamily="34" charset="0"/>
                <a:cs typeface="Arial" pitchFamily="34" charset="0"/>
              </a:rPr>
              <a:t>Research Questions</a:t>
            </a:r>
            <a:endParaRPr lang="en-US" sz="1000" kern="0" dirty="0" smtClean="0">
              <a:solidFill>
                <a:srgbClr val="000000"/>
              </a:solidFill>
              <a:latin typeface="Arial" pitchFamily="34" charset="0"/>
              <a:cs typeface="Arial" pitchFamily="34" charset="0"/>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1"/>
                                        </p:tgtEl>
                                        <p:attrNameLst>
                                          <p:attrName>style.visibility</p:attrName>
                                        </p:attrNameLst>
                                      </p:cBhvr>
                                      <p:to>
                                        <p:strVal val="visible"/>
                                      </p:to>
                                    </p:set>
                                    <p:anim calcmode="lin" valueType="num">
                                      <p:cBhvr>
                                        <p:cTn id="7" dur="500" fill="hold"/>
                                        <p:tgtEl>
                                          <p:spTgt spid="31"/>
                                        </p:tgtEl>
                                        <p:attrNameLst>
                                          <p:attrName>ppt_w</p:attrName>
                                        </p:attrNameLst>
                                      </p:cBhvr>
                                      <p:tavLst>
                                        <p:tav tm="0">
                                          <p:val>
                                            <p:fltVal val="0"/>
                                          </p:val>
                                        </p:tav>
                                        <p:tav tm="100000">
                                          <p:val>
                                            <p:strVal val="#ppt_w"/>
                                          </p:val>
                                        </p:tav>
                                      </p:tavLst>
                                    </p:anim>
                                    <p:anim calcmode="lin" valueType="num">
                                      <p:cBhvr>
                                        <p:cTn id="8" dur="500" fill="hold"/>
                                        <p:tgtEl>
                                          <p:spTgt spid="31"/>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9" presetClass="entr" presetSubtype="0" fill="hold" nodeType="clickEffect">
                                  <p:stCondLst>
                                    <p:cond delay="0"/>
                                  </p:stCondLst>
                                  <p:childTnLst>
                                    <p:set>
                                      <p:cBhvr>
                                        <p:cTn id="12" dur="1" fill="hold">
                                          <p:stCondLst>
                                            <p:cond delay="0"/>
                                          </p:stCondLst>
                                        </p:cTn>
                                        <p:tgtEl>
                                          <p:spTgt spid="21"/>
                                        </p:tgtEl>
                                        <p:attrNameLst>
                                          <p:attrName>style.visibility</p:attrName>
                                        </p:attrNameLst>
                                      </p:cBhvr>
                                      <p:to>
                                        <p:strVal val="visible"/>
                                      </p:to>
                                    </p:set>
                                    <p:animEffect transition="in" filter="dissolve">
                                      <p:cBhvr>
                                        <p:cTn id="13" dur="500"/>
                                        <p:tgtEl>
                                          <p:spTgt spid="21"/>
                                        </p:tgtEl>
                                      </p:cBhvr>
                                    </p:animEffect>
                                  </p:childTnLst>
                                </p:cTn>
                              </p:par>
                              <p:par>
                                <p:cTn id="14" presetID="9" presetClass="entr" presetSubtype="0" fill="hold" grpId="0" nodeType="withEffect">
                                  <p:stCondLst>
                                    <p:cond delay="0"/>
                                  </p:stCondLst>
                                  <p:childTnLst>
                                    <p:set>
                                      <p:cBhvr>
                                        <p:cTn id="15" dur="1" fill="hold">
                                          <p:stCondLst>
                                            <p:cond delay="0"/>
                                          </p:stCondLst>
                                        </p:cTn>
                                        <p:tgtEl>
                                          <p:spTgt spid="20"/>
                                        </p:tgtEl>
                                        <p:attrNameLst>
                                          <p:attrName>style.visibility</p:attrName>
                                        </p:attrNameLst>
                                      </p:cBhvr>
                                      <p:to>
                                        <p:strVal val="visible"/>
                                      </p:to>
                                    </p:set>
                                    <p:animEffect transition="in" filter="dissolve">
                                      <p:cBhvr>
                                        <p:cTn id="16" dur="500"/>
                                        <p:tgtEl>
                                          <p:spTgt spid="20"/>
                                        </p:tgtEl>
                                      </p:cBhvr>
                                    </p:animEffec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3"/>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0"/>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5"/>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8"/>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9"/>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26"/>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0" grpId="0" animBg="1"/>
      <p:bldP spid="22" grpId="0" animBg="1"/>
      <p:bldP spid="23" grpId="0" animBg="1"/>
      <p:bldP spid="24" grpId="0" animBg="1"/>
      <p:bldP spid="25" grpId="0" animBg="1"/>
      <p:bldP spid="26" grpId="0" animBg="1"/>
      <p:bldP spid="27" grpId="0" animBg="1"/>
      <p:bldP spid="28" grpId="0" animBg="1"/>
      <p:bldP spid="29" grpId="0" animBg="1"/>
      <p:bldP spid="30" grpId="0" animBg="1"/>
      <p:bldP spid="31"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533405"/>
            <a:ext cx="8763000" cy="6263221"/>
          </a:xfrm>
          <a:prstGeom prst="rect">
            <a:avLst/>
          </a:prstGeom>
          <a:noFill/>
        </p:spPr>
        <p:txBody>
          <a:bodyPr wrap="square" lIns="91407" tIns="45704" rIns="91407" bIns="45704" rtlCol="0">
            <a:spAutoFit/>
          </a:bodyPr>
          <a:lstStyle/>
          <a:p>
            <a:pPr algn="ctr"/>
            <a:r>
              <a:rPr lang="en-US" sz="3600" b="1" dirty="0" smtClean="0">
                <a:solidFill>
                  <a:prstClr val="black"/>
                </a:solidFill>
              </a:rPr>
              <a:t>Informed Consent and Ethical Considerations</a:t>
            </a:r>
          </a:p>
          <a:p>
            <a:pPr algn="ctr"/>
            <a:endParaRPr lang="en-US" sz="3200" b="1" dirty="0" smtClean="0">
              <a:solidFill>
                <a:prstClr val="black"/>
              </a:solidFill>
            </a:endParaRPr>
          </a:p>
          <a:p>
            <a:pPr marL="342900" indent="-342900">
              <a:buClr>
                <a:schemeClr val="accent5"/>
              </a:buClr>
              <a:buFont typeface="Wingdings" panose="05000000000000000000" pitchFamily="2" charset="2"/>
              <a:buChar char="§"/>
            </a:pPr>
            <a:r>
              <a:rPr lang="en-US" sz="2400" b="1" dirty="0" smtClean="0">
                <a:solidFill>
                  <a:prstClr val="black"/>
                </a:solidFill>
              </a:rPr>
              <a:t>The capacity to perform large-scale sequencing on the human genome presents unique challenges regarding the provision of informed consent, particularly in deciding on the level of detail that needs to be shared.</a:t>
            </a:r>
          </a:p>
          <a:p>
            <a:pPr marL="342900" indent="-342900">
              <a:buClr>
                <a:schemeClr val="accent5"/>
              </a:buClr>
              <a:buFont typeface="Wingdings" panose="05000000000000000000" pitchFamily="2" charset="2"/>
              <a:buChar char="§"/>
            </a:pPr>
            <a:endParaRPr lang="en-US" sz="2400" b="1" dirty="0" smtClean="0">
              <a:solidFill>
                <a:prstClr val="black"/>
              </a:solidFill>
            </a:endParaRPr>
          </a:p>
          <a:p>
            <a:pPr marL="342900" indent="-342900">
              <a:buClr>
                <a:schemeClr val="accent5"/>
              </a:buClr>
              <a:buFont typeface="Wingdings" panose="05000000000000000000" pitchFamily="2" charset="2"/>
              <a:buChar char="§"/>
            </a:pPr>
            <a:r>
              <a:rPr lang="en-US" sz="2400" b="1" dirty="0" smtClean="0">
                <a:solidFill>
                  <a:prstClr val="black"/>
                </a:solidFill>
              </a:rPr>
              <a:t>No specific guidance exists, and each institution offering such testing is deriving its own policies.</a:t>
            </a:r>
          </a:p>
          <a:p>
            <a:pPr marL="342900" indent="-342900">
              <a:buClr>
                <a:schemeClr val="accent5"/>
              </a:buClr>
              <a:buFont typeface="Wingdings" panose="05000000000000000000" pitchFamily="2" charset="2"/>
              <a:buChar char="§"/>
            </a:pPr>
            <a:endParaRPr lang="en-US" sz="2400" b="1" dirty="0" smtClean="0">
              <a:solidFill>
                <a:prstClr val="black"/>
              </a:solidFill>
            </a:endParaRPr>
          </a:p>
          <a:p>
            <a:pPr marL="342900" indent="-342900">
              <a:buClr>
                <a:schemeClr val="accent5"/>
              </a:buClr>
              <a:buFont typeface="Wingdings" panose="05000000000000000000" pitchFamily="2" charset="2"/>
              <a:buChar char="§"/>
            </a:pPr>
            <a:r>
              <a:rPr lang="en-US" sz="2400" b="1" dirty="0" smtClean="0">
                <a:solidFill>
                  <a:prstClr val="black"/>
                </a:solidFill>
              </a:rPr>
              <a:t>With genome testing by NGS, the perceived and real potential risks are magnified compared with genetic tests that target only one gene at a time.</a:t>
            </a:r>
          </a:p>
          <a:p>
            <a:pPr>
              <a:buFont typeface="Arial" pitchFamily="34" charset="0"/>
              <a:buChar char="•"/>
            </a:pPr>
            <a:endParaRPr lang="en-US" sz="3600" b="1" dirty="0" smtClean="0">
              <a:solidFill>
                <a:prstClr val="black"/>
              </a:solidFill>
            </a:endParaRPr>
          </a:p>
          <a:p>
            <a:endParaRPr lang="en-US" b="1" dirty="0" smtClean="0">
              <a:solidFill>
                <a:prstClr val="black"/>
              </a:solidFill>
            </a:endParaRPr>
          </a:p>
        </p:txBody>
      </p:sp>
      <p:sp>
        <p:nvSpPr>
          <p:cNvPr id="3" name="Line 4"/>
          <p:cNvSpPr>
            <a:spLocks noChangeShapeType="1"/>
          </p:cNvSpPr>
          <p:nvPr/>
        </p:nvSpPr>
        <p:spPr bwMode="auto">
          <a:xfrm>
            <a:off x="457207" y="1295400"/>
            <a:ext cx="8253413" cy="0"/>
          </a:xfrm>
          <a:prstGeom prst="line">
            <a:avLst/>
          </a:prstGeom>
          <a:noFill/>
          <a:ln w="50800">
            <a:solidFill>
              <a:srgbClr val="33CCCC"/>
            </a:solidFill>
            <a:round/>
            <a:headEnd/>
            <a:tailEnd/>
          </a:ln>
          <a:effectLst/>
        </p:spPr>
        <p:txBody>
          <a:bodyPr wrap="none" lIns="91407" tIns="45704" rIns="91407" bIns="45704" anchor="ctr"/>
          <a:lstStyle/>
          <a:p>
            <a:endParaRPr lang="en-US">
              <a:solidFill>
                <a:prstClr val="black"/>
              </a:solidFill>
            </a:endParaRPr>
          </a:p>
        </p:txBody>
      </p:sp>
      <p:sp>
        <p:nvSpPr>
          <p:cNvPr id="4" name="TextBox 3"/>
          <p:cNvSpPr txBox="1"/>
          <p:nvPr/>
        </p:nvSpPr>
        <p:spPr>
          <a:xfrm>
            <a:off x="4419600" y="6405600"/>
            <a:ext cx="3027216" cy="276999"/>
          </a:xfrm>
          <a:prstGeom prst="rect">
            <a:avLst/>
          </a:prstGeom>
          <a:noFill/>
        </p:spPr>
        <p:txBody>
          <a:bodyPr wrap="square" rtlCol="0">
            <a:spAutoFit/>
          </a:bodyPr>
          <a:lstStyle/>
          <a:p>
            <a:r>
              <a:rPr lang="en-US" sz="1200" b="1" dirty="0" smtClean="0">
                <a:solidFill>
                  <a:prstClr val="black"/>
                </a:solidFill>
              </a:rPr>
              <a:t>American Society for Investigative Pathology        </a:t>
            </a:r>
            <a:endParaRPr lang="en-US" sz="1200" b="1" dirty="0">
              <a:solidFill>
                <a:prstClr val="black"/>
              </a:solidFill>
            </a:endParaRPr>
          </a:p>
        </p:txBody>
      </p:sp>
      <p:pic>
        <p:nvPicPr>
          <p:cNvPr id="5" name="Picture 4" descr="asiplogo"/>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46349" y="6366033"/>
            <a:ext cx="1269082" cy="356134"/>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838205"/>
            <a:ext cx="8763000" cy="6463276"/>
          </a:xfrm>
          <a:prstGeom prst="rect">
            <a:avLst/>
          </a:prstGeom>
          <a:noFill/>
        </p:spPr>
        <p:txBody>
          <a:bodyPr wrap="square" lIns="91407" tIns="45704" rIns="91407" bIns="45704" rtlCol="0">
            <a:spAutoFit/>
          </a:bodyPr>
          <a:lstStyle/>
          <a:p>
            <a:pPr algn="ctr"/>
            <a:r>
              <a:rPr lang="en-US" sz="2800" b="1" dirty="0" smtClean="0">
                <a:solidFill>
                  <a:prstClr val="black"/>
                </a:solidFill>
              </a:rPr>
              <a:t>The Research Paper That Broke the </a:t>
            </a:r>
          </a:p>
          <a:p>
            <a:pPr algn="ctr"/>
            <a:r>
              <a:rPr lang="en-US" sz="2800" b="1" dirty="0">
                <a:solidFill>
                  <a:prstClr val="black"/>
                </a:solidFill>
              </a:rPr>
              <a:t>A</a:t>
            </a:r>
            <a:r>
              <a:rPr lang="en-US" sz="2800" b="1" dirty="0" smtClean="0">
                <a:solidFill>
                  <a:prstClr val="black"/>
                </a:solidFill>
              </a:rPr>
              <a:t>nonymized Sample’s Back</a:t>
            </a:r>
          </a:p>
          <a:p>
            <a:endParaRPr lang="en-US" b="1" dirty="0" smtClean="0">
              <a:solidFill>
                <a:prstClr val="black"/>
              </a:solidFill>
            </a:endParaRPr>
          </a:p>
          <a:p>
            <a:pPr>
              <a:buClr>
                <a:schemeClr val="accent5">
                  <a:lumMod val="60000"/>
                  <a:lumOff val="40000"/>
                </a:schemeClr>
              </a:buClr>
            </a:pPr>
            <a:endParaRPr lang="en-US" sz="2800" b="1" dirty="0" smtClean="0">
              <a:solidFill>
                <a:prstClr val="black"/>
              </a:solidFill>
            </a:endParaRPr>
          </a:p>
          <a:p>
            <a:pPr marL="457200" indent="-457200">
              <a:buClr>
                <a:schemeClr val="accent5">
                  <a:lumMod val="60000"/>
                  <a:lumOff val="40000"/>
                </a:schemeClr>
              </a:buClr>
              <a:buFont typeface="Wingdings" panose="05000000000000000000" pitchFamily="2" charset="2"/>
              <a:buChar char="§"/>
            </a:pPr>
            <a:r>
              <a:rPr lang="en-US" sz="2800" b="1" i="1" dirty="0" err="1" smtClean="0">
                <a:solidFill>
                  <a:prstClr val="black"/>
                </a:solidFill>
              </a:rPr>
              <a:t>Gymrek</a:t>
            </a:r>
            <a:r>
              <a:rPr lang="en-US" sz="2800" b="1" i="1" dirty="0" smtClean="0">
                <a:solidFill>
                  <a:prstClr val="black"/>
                </a:solidFill>
              </a:rPr>
              <a:t> M, McGuire AL, Golan D, </a:t>
            </a:r>
            <a:r>
              <a:rPr lang="en-US" sz="2800" b="1" i="1" dirty="0" err="1" smtClean="0">
                <a:solidFill>
                  <a:prstClr val="black"/>
                </a:solidFill>
              </a:rPr>
              <a:t>Halperin</a:t>
            </a:r>
            <a:r>
              <a:rPr lang="en-US" sz="2800" b="1" i="1" dirty="0" smtClean="0">
                <a:solidFill>
                  <a:prstClr val="black"/>
                </a:solidFill>
              </a:rPr>
              <a:t> E, </a:t>
            </a:r>
            <a:r>
              <a:rPr lang="en-US" sz="2800" b="1" i="1" dirty="0" err="1" smtClean="0">
                <a:solidFill>
                  <a:prstClr val="black"/>
                </a:solidFill>
              </a:rPr>
              <a:t>Erlich</a:t>
            </a:r>
            <a:r>
              <a:rPr lang="en-US" sz="2800" b="1" i="1" dirty="0" smtClean="0">
                <a:solidFill>
                  <a:prstClr val="black"/>
                </a:solidFill>
              </a:rPr>
              <a:t> Y: Identifying personal genomes by surname inference. Science 2013, 339:321</a:t>
            </a:r>
          </a:p>
          <a:p>
            <a:pPr marL="457200" indent="-457200">
              <a:buClr>
                <a:schemeClr val="accent5">
                  <a:lumMod val="60000"/>
                  <a:lumOff val="40000"/>
                </a:schemeClr>
              </a:buClr>
              <a:buFont typeface="Wingdings" panose="05000000000000000000" pitchFamily="2" charset="2"/>
              <a:buChar char="§"/>
            </a:pPr>
            <a:r>
              <a:rPr lang="en-US" sz="2800" b="1" dirty="0" smtClean="0">
                <a:solidFill>
                  <a:prstClr val="black"/>
                </a:solidFill>
              </a:rPr>
              <a:t>Research using anonymous or anonymized samples in which a significant portion of the genome is sequenced may result in the specimen being considered identifiable and thus worthy of appropriate protections under human subjects research regulations.</a:t>
            </a:r>
          </a:p>
          <a:p>
            <a:endParaRPr lang="en-US" b="1" dirty="0" smtClean="0">
              <a:solidFill>
                <a:prstClr val="black"/>
              </a:solidFill>
            </a:endParaRPr>
          </a:p>
          <a:p>
            <a:endParaRPr lang="en-US" sz="2400" b="1" dirty="0" smtClean="0">
              <a:solidFill>
                <a:prstClr val="black"/>
              </a:solidFill>
            </a:endParaRPr>
          </a:p>
          <a:p>
            <a:endParaRPr lang="en-US" b="1" dirty="0" smtClean="0">
              <a:solidFill>
                <a:prstClr val="black"/>
              </a:solidFill>
            </a:endParaRPr>
          </a:p>
        </p:txBody>
      </p:sp>
      <p:sp>
        <p:nvSpPr>
          <p:cNvPr id="3" name="Line 8"/>
          <p:cNvSpPr>
            <a:spLocks noChangeShapeType="1"/>
          </p:cNvSpPr>
          <p:nvPr/>
        </p:nvSpPr>
        <p:spPr bwMode="auto">
          <a:xfrm>
            <a:off x="245949" y="1905000"/>
            <a:ext cx="8329612" cy="0"/>
          </a:xfrm>
          <a:prstGeom prst="line">
            <a:avLst/>
          </a:prstGeom>
          <a:noFill/>
          <a:ln w="50800">
            <a:solidFill>
              <a:srgbClr val="33CCCC"/>
            </a:solidFill>
            <a:round/>
            <a:headEnd/>
            <a:tailEnd/>
          </a:ln>
        </p:spPr>
        <p:txBody>
          <a:bodyPr wrap="none" lIns="91407" tIns="45704" rIns="91407" bIns="45704" anchor="ctr"/>
          <a:lstStyle/>
          <a:p>
            <a:endParaRPr lang="en-US">
              <a:solidFill>
                <a:prstClr val="black"/>
              </a:solidFill>
            </a:endParaRPr>
          </a:p>
        </p:txBody>
      </p:sp>
      <p:sp>
        <p:nvSpPr>
          <p:cNvPr id="4" name="TextBox 3"/>
          <p:cNvSpPr txBox="1"/>
          <p:nvPr/>
        </p:nvSpPr>
        <p:spPr>
          <a:xfrm>
            <a:off x="4419600" y="6405600"/>
            <a:ext cx="3027216" cy="276999"/>
          </a:xfrm>
          <a:prstGeom prst="rect">
            <a:avLst/>
          </a:prstGeom>
          <a:noFill/>
        </p:spPr>
        <p:txBody>
          <a:bodyPr wrap="square" rtlCol="0">
            <a:spAutoFit/>
          </a:bodyPr>
          <a:lstStyle/>
          <a:p>
            <a:r>
              <a:rPr lang="en-US" sz="1200" b="1" dirty="0" smtClean="0">
                <a:solidFill>
                  <a:prstClr val="black"/>
                </a:solidFill>
              </a:rPr>
              <a:t>American Society for Investigative Pathology        </a:t>
            </a:r>
            <a:endParaRPr lang="en-US" sz="1200" b="1" dirty="0">
              <a:solidFill>
                <a:prstClr val="black"/>
              </a:solidFill>
            </a:endParaRPr>
          </a:p>
        </p:txBody>
      </p:sp>
      <p:pic>
        <p:nvPicPr>
          <p:cNvPr id="5" name="Picture 4" descr="asiplogo"/>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46349" y="6366033"/>
            <a:ext cx="1269082" cy="356134"/>
          </a:xfrm>
          <a:prstGeom prst="rect">
            <a:avLst/>
          </a:prstGeom>
          <a:noFill/>
          <a:ln>
            <a:noFill/>
          </a:ln>
        </p:spPr>
      </p:pic>
    </p:spTree>
    <p:extLst>
      <p:ext uri="{BB962C8B-B14F-4D97-AF65-F5344CB8AC3E}">
        <p14:creationId xmlns:p14="http://schemas.microsoft.com/office/powerpoint/2010/main" val="6638510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2438400"/>
          </a:xfrm>
        </p:spPr>
        <p:txBody>
          <a:bodyPr>
            <a:normAutofit/>
          </a:bodyPr>
          <a:lstStyle/>
          <a:p>
            <a:r>
              <a:rPr lang="en-US" b="1" dirty="0" smtClean="0">
                <a:solidFill>
                  <a:schemeClr val="tx1"/>
                </a:solidFill>
              </a:rPr>
              <a:t>Presidential Commission</a:t>
            </a:r>
          </a:p>
          <a:p>
            <a:r>
              <a:rPr lang="en-US" b="1" i="1" dirty="0" smtClean="0">
                <a:solidFill>
                  <a:schemeClr val="tx1"/>
                </a:solidFill>
              </a:rPr>
              <a:t>for the </a:t>
            </a:r>
            <a:r>
              <a:rPr lang="en-US" b="1" dirty="0" smtClean="0">
                <a:solidFill>
                  <a:schemeClr val="tx1"/>
                </a:solidFill>
              </a:rPr>
              <a:t>Study of Bioethical Issues</a:t>
            </a:r>
          </a:p>
          <a:p>
            <a:r>
              <a:rPr lang="en-US" sz="2200" b="1" dirty="0" smtClean="0">
                <a:solidFill>
                  <a:schemeClr val="tx1"/>
                </a:solidFill>
              </a:rPr>
              <a:t>Washington, DC</a:t>
            </a:r>
          </a:p>
          <a:p>
            <a:r>
              <a:rPr lang="en-US" sz="2200" b="1" dirty="0" smtClean="0">
                <a:solidFill>
                  <a:schemeClr val="tx1"/>
                </a:solidFill>
              </a:rPr>
              <a:t>October 2012</a:t>
            </a:r>
          </a:p>
          <a:p>
            <a:r>
              <a:rPr lang="en-US" sz="2200" b="1" dirty="0" smtClean="0">
                <a:solidFill>
                  <a:schemeClr val="tx1"/>
                </a:solidFill>
              </a:rPr>
              <a:t>http://www.bioethics.gov</a:t>
            </a:r>
            <a:endParaRPr lang="en-US" sz="2200" b="1" dirty="0">
              <a:solidFill>
                <a:schemeClr val="tx1"/>
              </a:solidFill>
            </a:endParaRPr>
          </a:p>
        </p:txBody>
      </p:sp>
      <p:pic>
        <p:nvPicPr>
          <p:cNvPr id="1026" name="Picture 2" descr="http://www.bioethics.gov/images/feature-photos/privacy-cover.png"/>
          <p:cNvPicPr>
            <a:picLocks noChangeAspect="1" noChangeArrowheads="1"/>
          </p:cNvPicPr>
          <p:nvPr/>
        </p:nvPicPr>
        <p:blipFill>
          <a:blip r:embed="rId2" cstate="print"/>
          <a:srcRect/>
          <a:stretch>
            <a:fillRect/>
          </a:stretch>
        </p:blipFill>
        <p:spPr bwMode="auto">
          <a:xfrm>
            <a:off x="2514600" y="533401"/>
            <a:ext cx="3810000" cy="2590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3400" y="838205"/>
            <a:ext cx="8101012" cy="3231622"/>
          </a:xfrm>
          <a:prstGeom prst="rect">
            <a:avLst/>
          </a:prstGeom>
          <a:noFill/>
        </p:spPr>
        <p:txBody>
          <a:bodyPr wrap="square" lIns="91407" tIns="45704" rIns="91407" bIns="45704" rtlCol="0">
            <a:spAutoFit/>
          </a:bodyPr>
          <a:lstStyle/>
          <a:p>
            <a:pPr algn="ctr"/>
            <a:r>
              <a:rPr lang="en-US" sz="3200" b="1" dirty="0" smtClean="0">
                <a:solidFill>
                  <a:prstClr val="black"/>
                </a:solidFill>
              </a:rPr>
              <a:t>The Question</a:t>
            </a:r>
          </a:p>
          <a:p>
            <a:endParaRPr lang="en-US" b="1" dirty="0" smtClean="0">
              <a:solidFill>
                <a:prstClr val="black"/>
              </a:solidFill>
            </a:endParaRPr>
          </a:p>
          <a:p>
            <a:r>
              <a:rPr lang="en-US" sz="2800" b="1" dirty="0" smtClean="0">
                <a:solidFill>
                  <a:prstClr val="black"/>
                </a:solidFill>
              </a:rPr>
              <a:t>Does the ability to inexpensively and rapidly sequence the genome of an individual from a single cell of a </a:t>
            </a:r>
            <a:r>
              <a:rPr lang="en-US" sz="2800" b="1" dirty="0" err="1" smtClean="0">
                <a:solidFill>
                  <a:prstClr val="black"/>
                </a:solidFill>
              </a:rPr>
              <a:t>biospecimen</a:t>
            </a:r>
            <a:r>
              <a:rPr lang="en-US" sz="2800" b="1" dirty="0" smtClean="0">
                <a:solidFill>
                  <a:prstClr val="black"/>
                </a:solidFill>
              </a:rPr>
              <a:t> nullify the concept of an anonymous or anonymized sample?</a:t>
            </a:r>
            <a:endParaRPr lang="en-US" b="1" dirty="0" smtClean="0">
              <a:solidFill>
                <a:prstClr val="black"/>
              </a:solidFill>
            </a:endParaRPr>
          </a:p>
          <a:p>
            <a:endParaRPr lang="en-US" sz="2400" b="1" dirty="0" smtClean="0">
              <a:solidFill>
                <a:prstClr val="black"/>
              </a:solidFill>
            </a:endParaRPr>
          </a:p>
          <a:p>
            <a:endParaRPr lang="en-US" b="1" dirty="0" smtClean="0">
              <a:solidFill>
                <a:prstClr val="black"/>
              </a:solidFill>
            </a:endParaRPr>
          </a:p>
        </p:txBody>
      </p:sp>
      <p:sp>
        <p:nvSpPr>
          <p:cNvPr id="3" name="Line 8"/>
          <p:cNvSpPr>
            <a:spLocks noChangeShapeType="1"/>
          </p:cNvSpPr>
          <p:nvPr/>
        </p:nvSpPr>
        <p:spPr bwMode="auto">
          <a:xfrm>
            <a:off x="304800" y="1447800"/>
            <a:ext cx="8329612" cy="0"/>
          </a:xfrm>
          <a:prstGeom prst="line">
            <a:avLst/>
          </a:prstGeom>
          <a:noFill/>
          <a:ln w="50800">
            <a:solidFill>
              <a:srgbClr val="33CCCC"/>
            </a:solidFill>
            <a:round/>
            <a:headEnd/>
            <a:tailEnd/>
          </a:ln>
        </p:spPr>
        <p:txBody>
          <a:bodyPr wrap="none" lIns="91407" tIns="45704" rIns="91407" bIns="45704" anchor="ctr"/>
          <a:lstStyle/>
          <a:p>
            <a:endParaRPr lang="en-US">
              <a:solidFill>
                <a:prstClr val="black"/>
              </a:solidFill>
            </a:endParaRPr>
          </a:p>
        </p:txBody>
      </p:sp>
      <p:sp>
        <p:nvSpPr>
          <p:cNvPr id="6" name="TextBox 5"/>
          <p:cNvSpPr txBox="1"/>
          <p:nvPr/>
        </p:nvSpPr>
        <p:spPr>
          <a:xfrm>
            <a:off x="685800" y="4069827"/>
            <a:ext cx="7696200" cy="523220"/>
          </a:xfrm>
          <a:prstGeom prst="rect">
            <a:avLst/>
          </a:prstGeom>
          <a:noFill/>
        </p:spPr>
        <p:txBody>
          <a:bodyPr wrap="square" rtlCol="0">
            <a:spAutoFit/>
          </a:bodyPr>
          <a:lstStyle/>
          <a:p>
            <a:r>
              <a:rPr lang="en-US" sz="2800" b="1" i="1" dirty="0" smtClean="0">
                <a:solidFill>
                  <a:srgbClr val="FF0000"/>
                </a:solidFill>
              </a:rPr>
              <a:t>Is the anonymized sample an endangered species?</a:t>
            </a:r>
            <a:endParaRPr lang="en-US" sz="2800" b="1" i="1" dirty="0">
              <a:solidFill>
                <a:srgbClr val="FF0000"/>
              </a:solidFill>
            </a:endParaRPr>
          </a:p>
        </p:txBody>
      </p:sp>
      <p:sp>
        <p:nvSpPr>
          <p:cNvPr id="5" name="TextBox 4"/>
          <p:cNvSpPr txBox="1"/>
          <p:nvPr/>
        </p:nvSpPr>
        <p:spPr>
          <a:xfrm>
            <a:off x="4419600" y="6405600"/>
            <a:ext cx="3027216" cy="276999"/>
          </a:xfrm>
          <a:prstGeom prst="rect">
            <a:avLst/>
          </a:prstGeom>
          <a:noFill/>
        </p:spPr>
        <p:txBody>
          <a:bodyPr wrap="square" rtlCol="0">
            <a:spAutoFit/>
          </a:bodyPr>
          <a:lstStyle/>
          <a:p>
            <a:r>
              <a:rPr lang="en-US" sz="1200" b="1" dirty="0" smtClean="0">
                <a:solidFill>
                  <a:prstClr val="black"/>
                </a:solidFill>
              </a:rPr>
              <a:t>American Society for Investigative Pathology        </a:t>
            </a:r>
            <a:endParaRPr lang="en-US" sz="1200" b="1" dirty="0">
              <a:solidFill>
                <a:prstClr val="black"/>
              </a:solidFill>
            </a:endParaRPr>
          </a:p>
        </p:txBody>
      </p:sp>
      <p:pic>
        <p:nvPicPr>
          <p:cNvPr id="7" name="Picture 6" descr="asiplogo"/>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46349" y="6366033"/>
            <a:ext cx="1269082" cy="356134"/>
          </a:xfrm>
          <a:prstGeom prst="rect">
            <a:avLst/>
          </a:prstGeom>
          <a:noFill/>
          <a:ln>
            <a:noFill/>
          </a:ln>
        </p:spPr>
      </p:pic>
    </p:spTree>
    <p:extLst>
      <p:ext uri="{BB962C8B-B14F-4D97-AF65-F5344CB8AC3E}">
        <p14:creationId xmlns:p14="http://schemas.microsoft.com/office/powerpoint/2010/main" val="9981232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97705" y="457200"/>
            <a:ext cx="7772400" cy="1165225"/>
          </a:xfrm>
        </p:spPr>
        <p:txBody>
          <a:bodyPr>
            <a:normAutofit/>
          </a:bodyPr>
          <a:lstStyle/>
          <a:p>
            <a:r>
              <a:rPr lang="en-US" sz="3600" b="1" dirty="0" smtClean="0">
                <a:solidFill>
                  <a:srgbClr val="FF0000"/>
                </a:solidFill>
              </a:rPr>
              <a:t>Outline</a:t>
            </a:r>
            <a:endParaRPr lang="en-US" sz="3600" b="1" dirty="0">
              <a:solidFill>
                <a:srgbClr val="FF0000"/>
              </a:solidFill>
            </a:endParaRPr>
          </a:p>
        </p:txBody>
      </p:sp>
      <p:sp>
        <p:nvSpPr>
          <p:cNvPr id="3" name="Subtitle 2"/>
          <p:cNvSpPr>
            <a:spLocks noGrp="1"/>
          </p:cNvSpPr>
          <p:nvPr>
            <p:ph type="subTitle" idx="1"/>
          </p:nvPr>
        </p:nvSpPr>
        <p:spPr>
          <a:xfrm>
            <a:off x="316705" y="1752600"/>
            <a:ext cx="8534400" cy="4495800"/>
          </a:xfrm>
        </p:spPr>
        <p:txBody>
          <a:bodyPr>
            <a:normAutofit/>
          </a:bodyPr>
          <a:lstStyle/>
          <a:p>
            <a:pPr algn="l">
              <a:buClr>
                <a:schemeClr val="accent5">
                  <a:lumMod val="75000"/>
                </a:schemeClr>
              </a:buClr>
            </a:pPr>
            <a:endParaRPr lang="en-US" b="1" baseline="30000" dirty="0">
              <a:solidFill>
                <a:schemeClr val="tx1"/>
              </a:solidFill>
            </a:endParaRPr>
          </a:p>
          <a:p>
            <a:pPr marL="457200" indent="-457200" algn="l">
              <a:buClr>
                <a:schemeClr val="accent5">
                  <a:lumMod val="75000"/>
                </a:schemeClr>
              </a:buClr>
              <a:buFont typeface="Wingdings" panose="05000000000000000000" pitchFamily="2" charset="2"/>
              <a:buChar char="§"/>
            </a:pPr>
            <a:r>
              <a:rPr lang="en-US" b="1" dirty="0" err="1" smtClean="0">
                <a:solidFill>
                  <a:srgbClr val="FF0000"/>
                </a:solidFill>
              </a:rPr>
              <a:t>Biospecimens</a:t>
            </a:r>
            <a:r>
              <a:rPr lang="en-US" b="1" dirty="0" smtClean="0">
                <a:solidFill>
                  <a:srgbClr val="FF0000"/>
                </a:solidFill>
              </a:rPr>
              <a:t> and Informed Consent</a:t>
            </a:r>
          </a:p>
          <a:p>
            <a:pPr marL="914235" lvl="1" indent="-457200" algn="l">
              <a:buClr>
                <a:schemeClr val="accent5">
                  <a:lumMod val="75000"/>
                </a:schemeClr>
              </a:buClr>
              <a:buFont typeface="Wingdings" panose="05000000000000000000" pitchFamily="2" charset="2"/>
              <a:buChar char="§"/>
            </a:pPr>
            <a:r>
              <a:rPr lang="en-US" b="1" dirty="0" smtClean="0">
                <a:solidFill>
                  <a:schemeClr val="tx1"/>
                </a:solidFill>
              </a:rPr>
              <a:t>Notice of Proposed Rule Making – Common Rule</a:t>
            </a:r>
          </a:p>
          <a:p>
            <a:pPr marL="457200" indent="-457200" algn="l">
              <a:buClr>
                <a:schemeClr val="accent5">
                  <a:lumMod val="75000"/>
                </a:schemeClr>
              </a:buClr>
              <a:buFont typeface="Wingdings" panose="05000000000000000000" pitchFamily="2" charset="2"/>
              <a:buChar char="§"/>
            </a:pPr>
            <a:r>
              <a:rPr lang="en-US" b="1" dirty="0" smtClean="0">
                <a:solidFill>
                  <a:schemeClr val="tx1"/>
                </a:solidFill>
              </a:rPr>
              <a:t>Return of Research Results</a:t>
            </a:r>
          </a:p>
          <a:p>
            <a:pPr marL="457200" indent="-457200" algn="l">
              <a:buClr>
                <a:schemeClr val="accent5">
                  <a:lumMod val="75000"/>
                </a:schemeClr>
              </a:buClr>
              <a:buFont typeface="Wingdings" panose="05000000000000000000" pitchFamily="2" charset="2"/>
              <a:buChar char="§"/>
            </a:pPr>
            <a:r>
              <a:rPr lang="en-US" b="1" dirty="0" smtClean="0">
                <a:solidFill>
                  <a:schemeClr val="tx1"/>
                </a:solidFill>
              </a:rPr>
              <a:t>Single IRB</a:t>
            </a:r>
          </a:p>
          <a:p>
            <a:pPr marL="914235" lvl="1" indent="-457200" algn="l">
              <a:buClr>
                <a:schemeClr val="accent5">
                  <a:lumMod val="75000"/>
                </a:schemeClr>
              </a:buClr>
              <a:buFont typeface="Wingdings" panose="05000000000000000000" pitchFamily="2" charset="2"/>
              <a:buChar char="§"/>
            </a:pPr>
            <a:endParaRPr lang="en-US" b="1" dirty="0" smtClean="0">
              <a:solidFill>
                <a:schemeClr val="tx1"/>
              </a:solidFill>
            </a:endParaRPr>
          </a:p>
          <a:p>
            <a:pPr marL="914235" lvl="1" indent="-457200" algn="l">
              <a:buClr>
                <a:schemeClr val="accent5">
                  <a:lumMod val="75000"/>
                </a:schemeClr>
              </a:buClr>
              <a:buFont typeface="Wingdings" panose="05000000000000000000" pitchFamily="2" charset="2"/>
              <a:buChar char="§"/>
            </a:pPr>
            <a:endParaRPr lang="en-US" sz="2000" b="1" dirty="0" smtClean="0">
              <a:solidFill>
                <a:schemeClr val="tx1"/>
              </a:solidFill>
            </a:endParaRPr>
          </a:p>
          <a:p>
            <a:pPr algn="l">
              <a:buClr>
                <a:schemeClr val="accent5">
                  <a:lumMod val="75000"/>
                </a:schemeClr>
              </a:buClr>
            </a:pPr>
            <a:endParaRPr lang="en-US" sz="2000" b="1" dirty="0" smtClean="0">
              <a:solidFill>
                <a:schemeClr val="tx1"/>
              </a:solidFill>
            </a:endParaRPr>
          </a:p>
          <a:p>
            <a:pPr marL="457200" indent="-457200" algn="l">
              <a:buFont typeface="Arial" panose="020B0604020202020204" pitchFamily="34" charset="0"/>
              <a:buChar char="•"/>
            </a:pPr>
            <a:endParaRPr lang="en-US" sz="2000" b="1" dirty="0">
              <a:solidFill>
                <a:schemeClr val="tx1"/>
              </a:solidFill>
            </a:endParaRPr>
          </a:p>
        </p:txBody>
      </p:sp>
      <p:sp>
        <p:nvSpPr>
          <p:cNvPr id="4" name="Line 4"/>
          <p:cNvSpPr>
            <a:spLocks noChangeShapeType="1"/>
          </p:cNvSpPr>
          <p:nvPr/>
        </p:nvSpPr>
        <p:spPr bwMode="auto">
          <a:xfrm>
            <a:off x="457199" y="1447800"/>
            <a:ext cx="8253413" cy="0"/>
          </a:xfrm>
          <a:prstGeom prst="line">
            <a:avLst/>
          </a:prstGeom>
          <a:noFill/>
          <a:ln w="50800">
            <a:solidFill>
              <a:srgbClr val="33CCCC"/>
            </a:solidFill>
            <a:round/>
            <a:headEnd/>
            <a:tailEnd/>
          </a:ln>
          <a:effectLst/>
        </p:spPr>
        <p:txBody>
          <a:bodyPr wrap="none" lIns="91407" tIns="45704" rIns="91407" bIns="45704" anchor="ctr"/>
          <a:lstStyle/>
          <a:p>
            <a:endParaRPr lang="en-US">
              <a:solidFill>
                <a:prstClr val="black"/>
              </a:solidFill>
            </a:endParaRPr>
          </a:p>
        </p:txBody>
      </p:sp>
      <p:sp>
        <p:nvSpPr>
          <p:cNvPr id="5" name="TextBox 4"/>
          <p:cNvSpPr txBox="1"/>
          <p:nvPr/>
        </p:nvSpPr>
        <p:spPr>
          <a:xfrm>
            <a:off x="4419600" y="6405600"/>
            <a:ext cx="3027216" cy="276999"/>
          </a:xfrm>
          <a:prstGeom prst="rect">
            <a:avLst/>
          </a:prstGeom>
          <a:noFill/>
        </p:spPr>
        <p:txBody>
          <a:bodyPr wrap="square" rtlCol="0">
            <a:spAutoFit/>
          </a:bodyPr>
          <a:lstStyle/>
          <a:p>
            <a:r>
              <a:rPr lang="en-US" sz="1200" b="1" dirty="0" smtClean="0">
                <a:solidFill>
                  <a:prstClr val="black"/>
                </a:solidFill>
              </a:rPr>
              <a:t>American Society for Investigative Pathology        </a:t>
            </a:r>
            <a:endParaRPr lang="en-US" sz="1200" b="1" dirty="0">
              <a:solidFill>
                <a:prstClr val="black"/>
              </a:solidFill>
            </a:endParaRPr>
          </a:p>
        </p:txBody>
      </p:sp>
      <p:pic>
        <p:nvPicPr>
          <p:cNvPr id="6" name="Picture 5" descr="asiplogo"/>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46349" y="6366033"/>
            <a:ext cx="1269082" cy="356134"/>
          </a:xfrm>
          <a:prstGeom prst="rect">
            <a:avLst/>
          </a:prstGeom>
          <a:noFill/>
          <a:ln>
            <a:noFill/>
          </a:ln>
        </p:spPr>
      </p:pic>
    </p:spTree>
    <p:extLst>
      <p:ext uri="{BB962C8B-B14F-4D97-AF65-F5344CB8AC3E}">
        <p14:creationId xmlns:p14="http://schemas.microsoft.com/office/powerpoint/2010/main" val="28609702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03200" y="609600"/>
            <a:ext cx="8610600" cy="6924940"/>
          </a:xfrm>
          <a:prstGeom prst="rect">
            <a:avLst/>
          </a:prstGeom>
          <a:noFill/>
        </p:spPr>
        <p:txBody>
          <a:bodyPr wrap="square" lIns="91407" tIns="45704" rIns="91407" bIns="45704" rtlCol="0">
            <a:spAutoFit/>
          </a:bodyPr>
          <a:lstStyle/>
          <a:p>
            <a:pPr algn="ctr"/>
            <a:r>
              <a:rPr lang="en-US" sz="3200" b="1" dirty="0" smtClean="0">
                <a:solidFill>
                  <a:prstClr val="black"/>
                </a:solidFill>
              </a:rPr>
              <a:t>Notice of Proposed Rule Making</a:t>
            </a:r>
          </a:p>
          <a:p>
            <a:pPr algn="ctr"/>
            <a:r>
              <a:rPr lang="en-US" sz="3200" b="1" dirty="0" smtClean="0">
                <a:solidFill>
                  <a:prstClr val="black"/>
                </a:solidFill>
              </a:rPr>
              <a:t>Common Rule</a:t>
            </a:r>
          </a:p>
          <a:p>
            <a:pPr algn="ctr"/>
            <a:endParaRPr lang="en-US" sz="3200" b="1" dirty="0">
              <a:solidFill>
                <a:prstClr val="black"/>
              </a:solidFill>
            </a:endParaRPr>
          </a:p>
          <a:p>
            <a:pPr algn="ctr"/>
            <a:r>
              <a:rPr lang="en-US" sz="3200" b="1" dirty="0" smtClean="0">
                <a:solidFill>
                  <a:prstClr val="black"/>
                </a:solidFill>
              </a:rPr>
              <a:t>Comments </a:t>
            </a:r>
            <a:r>
              <a:rPr lang="en-US" sz="3200" b="1" dirty="0" smtClean="0">
                <a:solidFill>
                  <a:prstClr val="black"/>
                </a:solidFill>
              </a:rPr>
              <a:t>were due </a:t>
            </a:r>
            <a:r>
              <a:rPr lang="en-US" sz="3200" b="1" dirty="0" smtClean="0">
                <a:solidFill>
                  <a:prstClr val="black"/>
                </a:solidFill>
              </a:rPr>
              <a:t>December 7, 2015</a:t>
            </a:r>
          </a:p>
          <a:p>
            <a:pPr algn="ctr"/>
            <a:endParaRPr lang="en-US" sz="3200" b="1" dirty="0">
              <a:solidFill>
                <a:prstClr val="black"/>
              </a:solidFill>
            </a:endParaRPr>
          </a:p>
          <a:p>
            <a:pPr marL="457200" indent="-457200">
              <a:buClr>
                <a:schemeClr val="accent5"/>
              </a:buClr>
              <a:buFont typeface="Wingdings" panose="05000000000000000000" pitchFamily="2" charset="2"/>
              <a:buChar char="§"/>
            </a:pPr>
            <a:r>
              <a:rPr lang="en-US" sz="3200" b="1" dirty="0" smtClean="0">
                <a:solidFill>
                  <a:prstClr val="black"/>
                </a:solidFill>
              </a:rPr>
              <a:t>Emphasis on AUTONOMY</a:t>
            </a:r>
          </a:p>
          <a:p>
            <a:pPr marL="914235" lvl="1" indent="-457200">
              <a:buClr>
                <a:schemeClr val="accent5"/>
              </a:buClr>
              <a:buFont typeface="Wingdings" panose="05000000000000000000" pitchFamily="2" charset="2"/>
              <a:buChar char="§"/>
            </a:pPr>
            <a:r>
              <a:rPr lang="en-US" sz="3200" b="1" dirty="0" smtClean="0">
                <a:solidFill>
                  <a:srgbClr val="FF0000"/>
                </a:solidFill>
              </a:rPr>
              <a:t>Non-identified </a:t>
            </a:r>
            <a:r>
              <a:rPr lang="en-US" sz="3200" b="1" dirty="0" err="1" smtClean="0">
                <a:solidFill>
                  <a:srgbClr val="FF0000"/>
                </a:solidFill>
              </a:rPr>
              <a:t>biospecimens</a:t>
            </a:r>
            <a:r>
              <a:rPr lang="en-US" sz="3200" b="1" dirty="0" smtClean="0">
                <a:solidFill>
                  <a:srgbClr val="FF0000"/>
                </a:solidFill>
              </a:rPr>
              <a:t> are human subjects:  informed consent required</a:t>
            </a:r>
          </a:p>
          <a:p>
            <a:pPr marL="457200" indent="-457200">
              <a:buClr>
                <a:schemeClr val="accent5"/>
              </a:buClr>
              <a:buFont typeface="Wingdings" panose="05000000000000000000" pitchFamily="2" charset="2"/>
              <a:buChar char="§"/>
            </a:pPr>
            <a:r>
              <a:rPr lang="en-US" sz="3200" b="1" dirty="0" smtClean="0">
                <a:solidFill>
                  <a:prstClr val="black"/>
                </a:solidFill>
              </a:rPr>
              <a:t>Broad consent templates</a:t>
            </a:r>
          </a:p>
          <a:p>
            <a:pPr marL="457200" indent="-457200">
              <a:buClr>
                <a:schemeClr val="accent5"/>
              </a:buClr>
              <a:buFont typeface="Wingdings" panose="05000000000000000000" pitchFamily="2" charset="2"/>
              <a:buChar char="§"/>
            </a:pPr>
            <a:r>
              <a:rPr lang="en-US" sz="3200" b="1" dirty="0" smtClean="0">
                <a:solidFill>
                  <a:prstClr val="black"/>
                </a:solidFill>
              </a:rPr>
              <a:t>Less concern about minimal risk</a:t>
            </a:r>
          </a:p>
          <a:p>
            <a:pPr marL="457200" indent="-457200">
              <a:buClr>
                <a:schemeClr val="accent5"/>
              </a:buClr>
              <a:buFont typeface="Wingdings" panose="05000000000000000000" pitchFamily="2" charset="2"/>
              <a:buChar char="§"/>
            </a:pPr>
            <a:r>
              <a:rPr lang="en-US" sz="3200" b="1" dirty="0" smtClean="0">
                <a:solidFill>
                  <a:prstClr val="black"/>
                </a:solidFill>
              </a:rPr>
              <a:t>Reduce administrative burden on </a:t>
            </a:r>
            <a:r>
              <a:rPr lang="en-US" sz="3200" b="1" u="sng" dirty="0" smtClean="0">
                <a:solidFill>
                  <a:prstClr val="black"/>
                </a:solidFill>
              </a:rPr>
              <a:t>individual researchers</a:t>
            </a:r>
            <a:endParaRPr lang="en-US" sz="3200" b="1" dirty="0" smtClean="0">
              <a:solidFill>
                <a:prstClr val="black"/>
              </a:solidFill>
            </a:endParaRPr>
          </a:p>
          <a:p>
            <a:endParaRPr lang="en-US" b="1" dirty="0" smtClean="0">
              <a:solidFill>
                <a:prstClr val="black"/>
              </a:solidFill>
            </a:endParaRPr>
          </a:p>
          <a:p>
            <a:endParaRPr lang="en-US" sz="2400" b="1" dirty="0" smtClean="0">
              <a:solidFill>
                <a:prstClr val="black"/>
              </a:solidFill>
            </a:endParaRPr>
          </a:p>
          <a:p>
            <a:endParaRPr lang="en-US" b="1" dirty="0" smtClean="0">
              <a:solidFill>
                <a:prstClr val="black"/>
              </a:solidFill>
            </a:endParaRPr>
          </a:p>
        </p:txBody>
      </p:sp>
      <p:sp>
        <p:nvSpPr>
          <p:cNvPr id="3" name="Line 8"/>
          <p:cNvSpPr>
            <a:spLocks noChangeShapeType="1"/>
          </p:cNvSpPr>
          <p:nvPr/>
        </p:nvSpPr>
        <p:spPr bwMode="auto">
          <a:xfrm>
            <a:off x="203200" y="1752600"/>
            <a:ext cx="8329612" cy="0"/>
          </a:xfrm>
          <a:prstGeom prst="line">
            <a:avLst/>
          </a:prstGeom>
          <a:noFill/>
          <a:ln w="50800">
            <a:solidFill>
              <a:srgbClr val="33CCCC"/>
            </a:solidFill>
            <a:round/>
            <a:headEnd/>
            <a:tailEnd/>
          </a:ln>
        </p:spPr>
        <p:txBody>
          <a:bodyPr wrap="none" lIns="91407" tIns="45704" rIns="91407" bIns="45704" anchor="ctr"/>
          <a:lstStyle/>
          <a:p>
            <a:endParaRPr lang="en-US">
              <a:solidFill>
                <a:prstClr val="black"/>
              </a:solidFill>
            </a:endParaRPr>
          </a:p>
        </p:txBody>
      </p:sp>
      <p:sp>
        <p:nvSpPr>
          <p:cNvPr id="5" name="Line 8"/>
          <p:cNvSpPr>
            <a:spLocks noChangeShapeType="1"/>
          </p:cNvSpPr>
          <p:nvPr/>
        </p:nvSpPr>
        <p:spPr bwMode="auto">
          <a:xfrm>
            <a:off x="203200" y="2743200"/>
            <a:ext cx="8329612" cy="0"/>
          </a:xfrm>
          <a:prstGeom prst="line">
            <a:avLst/>
          </a:prstGeom>
          <a:noFill/>
          <a:ln w="50800">
            <a:solidFill>
              <a:srgbClr val="33CCCC"/>
            </a:solidFill>
            <a:round/>
            <a:headEnd/>
            <a:tailEnd/>
          </a:ln>
        </p:spPr>
        <p:txBody>
          <a:bodyPr wrap="none" lIns="91407" tIns="45704" rIns="91407" bIns="45704" anchor="ctr"/>
          <a:lstStyle/>
          <a:p>
            <a:endParaRPr lang="en-US">
              <a:solidFill>
                <a:prstClr val="black"/>
              </a:solidFill>
            </a:endParaRPr>
          </a:p>
        </p:txBody>
      </p:sp>
      <p:sp>
        <p:nvSpPr>
          <p:cNvPr id="6" name="TextBox 5"/>
          <p:cNvSpPr txBox="1"/>
          <p:nvPr/>
        </p:nvSpPr>
        <p:spPr>
          <a:xfrm>
            <a:off x="4419600" y="6405600"/>
            <a:ext cx="3027216" cy="276999"/>
          </a:xfrm>
          <a:prstGeom prst="rect">
            <a:avLst/>
          </a:prstGeom>
          <a:noFill/>
        </p:spPr>
        <p:txBody>
          <a:bodyPr wrap="square" rtlCol="0">
            <a:spAutoFit/>
          </a:bodyPr>
          <a:lstStyle/>
          <a:p>
            <a:r>
              <a:rPr lang="en-US" sz="1200" b="1" dirty="0" smtClean="0">
                <a:solidFill>
                  <a:prstClr val="black"/>
                </a:solidFill>
              </a:rPr>
              <a:t>American Society for Investigative Pathology        </a:t>
            </a:r>
            <a:endParaRPr lang="en-US" sz="1200" b="1" dirty="0">
              <a:solidFill>
                <a:prstClr val="black"/>
              </a:solidFill>
            </a:endParaRPr>
          </a:p>
        </p:txBody>
      </p:sp>
      <p:pic>
        <p:nvPicPr>
          <p:cNvPr id="7" name="Picture 6" descr="asiplogo"/>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46349" y="6366033"/>
            <a:ext cx="1269082" cy="356134"/>
          </a:xfrm>
          <a:prstGeom prst="rect">
            <a:avLst/>
          </a:prstGeom>
          <a:noFill/>
          <a:ln>
            <a:noFill/>
          </a:ln>
        </p:spPr>
      </p:pic>
    </p:spTree>
    <p:extLst>
      <p:ext uri="{BB962C8B-B14F-4D97-AF65-F5344CB8AC3E}">
        <p14:creationId xmlns:p14="http://schemas.microsoft.com/office/powerpoint/2010/main" val="3461550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353721"/>
            <a:ext cx="8610600" cy="2492958"/>
          </a:xfrm>
          <a:prstGeom prst="rect">
            <a:avLst/>
          </a:prstGeom>
          <a:noFill/>
        </p:spPr>
        <p:txBody>
          <a:bodyPr wrap="square" lIns="91407" tIns="45704" rIns="91407" bIns="45704" rtlCol="0">
            <a:spAutoFit/>
          </a:bodyPr>
          <a:lstStyle/>
          <a:p>
            <a:pPr algn="ctr"/>
            <a:r>
              <a:rPr lang="en-US" sz="3200" b="1" dirty="0" smtClean="0">
                <a:solidFill>
                  <a:prstClr val="black"/>
                </a:solidFill>
              </a:rPr>
              <a:t>Significant Changes: </a:t>
            </a:r>
          </a:p>
          <a:p>
            <a:pPr algn="ctr"/>
            <a:r>
              <a:rPr lang="en-US" sz="3200" b="1" dirty="0" smtClean="0">
                <a:solidFill>
                  <a:prstClr val="black"/>
                </a:solidFill>
              </a:rPr>
              <a:t>Activities Excluded from IRB Review</a:t>
            </a:r>
          </a:p>
          <a:p>
            <a:pPr algn="ctr"/>
            <a:endParaRPr lang="en-US" sz="3200" b="1" dirty="0">
              <a:solidFill>
                <a:prstClr val="black"/>
              </a:solidFill>
            </a:endParaRPr>
          </a:p>
          <a:p>
            <a:endParaRPr lang="en-US" b="1" dirty="0" smtClean="0">
              <a:solidFill>
                <a:prstClr val="black"/>
              </a:solidFill>
            </a:endParaRPr>
          </a:p>
          <a:p>
            <a:endParaRPr lang="en-US" sz="2400" b="1" dirty="0" smtClean="0">
              <a:solidFill>
                <a:prstClr val="black"/>
              </a:solidFill>
            </a:endParaRPr>
          </a:p>
          <a:p>
            <a:endParaRPr lang="en-US" b="1" dirty="0" smtClean="0">
              <a:solidFill>
                <a:prstClr val="black"/>
              </a:solidFill>
            </a:endParaRPr>
          </a:p>
        </p:txBody>
      </p:sp>
      <p:sp>
        <p:nvSpPr>
          <p:cNvPr id="3" name="Line 8"/>
          <p:cNvSpPr>
            <a:spLocks noChangeShapeType="1"/>
          </p:cNvSpPr>
          <p:nvPr/>
        </p:nvSpPr>
        <p:spPr bwMode="auto">
          <a:xfrm>
            <a:off x="152400" y="1447800"/>
            <a:ext cx="8329612" cy="0"/>
          </a:xfrm>
          <a:prstGeom prst="line">
            <a:avLst/>
          </a:prstGeom>
          <a:noFill/>
          <a:ln w="50800">
            <a:solidFill>
              <a:srgbClr val="33CCCC"/>
            </a:solidFill>
            <a:round/>
            <a:headEnd/>
            <a:tailEnd/>
          </a:ln>
        </p:spPr>
        <p:txBody>
          <a:bodyPr wrap="none" lIns="91407" tIns="45704" rIns="91407" bIns="45704" anchor="ctr"/>
          <a:lstStyle/>
          <a:p>
            <a:endParaRPr lang="en-US">
              <a:solidFill>
                <a:prstClr val="black"/>
              </a:solidFill>
            </a:endParaRPr>
          </a:p>
        </p:txBody>
      </p:sp>
      <p:sp>
        <p:nvSpPr>
          <p:cNvPr id="4" name="TextBox 3"/>
          <p:cNvSpPr txBox="1"/>
          <p:nvPr/>
        </p:nvSpPr>
        <p:spPr>
          <a:xfrm>
            <a:off x="381000" y="1853329"/>
            <a:ext cx="8458200" cy="3970318"/>
          </a:xfrm>
          <a:prstGeom prst="rect">
            <a:avLst/>
          </a:prstGeom>
          <a:noFill/>
        </p:spPr>
        <p:txBody>
          <a:bodyPr wrap="square" rtlCol="0">
            <a:spAutoFit/>
          </a:bodyPr>
          <a:lstStyle/>
          <a:p>
            <a:pPr marL="742785" lvl="1" indent="-285750">
              <a:buClr>
                <a:schemeClr val="accent5"/>
              </a:buClr>
              <a:buFont typeface="Wingdings" panose="05000000000000000000" pitchFamily="2" charset="2"/>
              <a:buChar char="§"/>
            </a:pPr>
            <a:r>
              <a:rPr lang="en-US" sz="2800" b="1" dirty="0" smtClean="0"/>
              <a:t>Activities deemed “not research”</a:t>
            </a:r>
          </a:p>
          <a:p>
            <a:pPr marL="1199821" lvl="2" indent="-285750">
              <a:buClr>
                <a:schemeClr val="accent5"/>
              </a:buClr>
              <a:buFont typeface="Wingdings" panose="05000000000000000000" pitchFamily="2" charset="2"/>
              <a:buChar char="§"/>
            </a:pPr>
            <a:r>
              <a:rPr lang="en-US" sz="2800" b="1" dirty="0" smtClean="0">
                <a:solidFill>
                  <a:srgbClr val="FF0000"/>
                </a:solidFill>
              </a:rPr>
              <a:t>Program improvement (data collection)</a:t>
            </a:r>
          </a:p>
          <a:p>
            <a:pPr marL="1199821" lvl="2" indent="-285750">
              <a:buClr>
                <a:schemeClr val="accent5"/>
              </a:buClr>
              <a:buFont typeface="Wingdings" panose="05000000000000000000" pitchFamily="2" charset="2"/>
              <a:buChar char="§"/>
            </a:pPr>
            <a:r>
              <a:rPr lang="en-US" sz="2800" b="1" dirty="0" smtClean="0"/>
              <a:t>Oral history, journalism, biography, historical scholarship</a:t>
            </a:r>
          </a:p>
          <a:p>
            <a:pPr marL="1199821" lvl="2" indent="-285750">
              <a:buClr>
                <a:schemeClr val="accent5"/>
              </a:buClr>
              <a:buFont typeface="Wingdings" panose="05000000000000000000" pitchFamily="2" charset="2"/>
              <a:buChar char="§"/>
            </a:pPr>
            <a:r>
              <a:rPr lang="en-US" sz="2800" b="1" dirty="0" smtClean="0"/>
              <a:t>Criminal justice (data collection)</a:t>
            </a:r>
          </a:p>
          <a:p>
            <a:pPr marL="742785" lvl="1" indent="-285750">
              <a:buClr>
                <a:schemeClr val="accent5"/>
              </a:buClr>
              <a:buFont typeface="Wingdings" panose="05000000000000000000" pitchFamily="2" charset="2"/>
              <a:buChar char="§"/>
            </a:pPr>
            <a:r>
              <a:rPr lang="en-US" sz="2800" b="1" dirty="0" smtClean="0"/>
              <a:t>Activities that have non-research purposes</a:t>
            </a:r>
          </a:p>
          <a:p>
            <a:pPr marL="1199821" lvl="2" indent="-285750">
              <a:buClr>
                <a:schemeClr val="accent5"/>
              </a:buClr>
              <a:buFont typeface="Wingdings" panose="05000000000000000000" pitchFamily="2" charset="2"/>
              <a:buChar char="§"/>
            </a:pPr>
            <a:r>
              <a:rPr lang="en-US" sz="2800" b="1" dirty="0" smtClean="0">
                <a:solidFill>
                  <a:srgbClr val="FF0000"/>
                </a:solidFill>
              </a:rPr>
              <a:t>Quality assurance and quality improvement</a:t>
            </a:r>
          </a:p>
          <a:p>
            <a:pPr marL="1199821" lvl="2" indent="-285750">
              <a:buClr>
                <a:schemeClr val="accent5"/>
              </a:buClr>
              <a:buFont typeface="Wingdings" panose="05000000000000000000" pitchFamily="2" charset="2"/>
              <a:buChar char="§"/>
            </a:pPr>
            <a:r>
              <a:rPr lang="en-US" sz="2800" b="1" dirty="0" smtClean="0"/>
              <a:t>Public health surveillance</a:t>
            </a:r>
          </a:p>
          <a:p>
            <a:pPr marL="1199821" lvl="2" indent="-285750">
              <a:buClr>
                <a:schemeClr val="accent5"/>
              </a:buClr>
              <a:buFont typeface="Wingdings" panose="05000000000000000000" pitchFamily="2" charset="2"/>
              <a:buChar char="§"/>
            </a:pPr>
            <a:r>
              <a:rPr lang="en-US" sz="2800" b="1" dirty="0" smtClean="0"/>
              <a:t>Intelligence surveillance</a:t>
            </a:r>
            <a:endParaRPr lang="en-US" sz="2800" b="1" dirty="0"/>
          </a:p>
        </p:txBody>
      </p:sp>
      <p:sp>
        <p:nvSpPr>
          <p:cNvPr id="5" name="TextBox 4"/>
          <p:cNvSpPr txBox="1"/>
          <p:nvPr/>
        </p:nvSpPr>
        <p:spPr>
          <a:xfrm>
            <a:off x="4419600" y="6405600"/>
            <a:ext cx="3027216" cy="276999"/>
          </a:xfrm>
          <a:prstGeom prst="rect">
            <a:avLst/>
          </a:prstGeom>
          <a:noFill/>
        </p:spPr>
        <p:txBody>
          <a:bodyPr wrap="square" rtlCol="0">
            <a:spAutoFit/>
          </a:bodyPr>
          <a:lstStyle/>
          <a:p>
            <a:r>
              <a:rPr lang="en-US" sz="1200" b="1" dirty="0" smtClean="0">
                <a:solidFill>
                  <a:prstClr val="black"/>
                </a:solidFill>
              </a:rPr>
              <a:t>American Society for Investigative Pathology        </a:t>
            </a:r>
            <a:endParaRPr lang="en-US" sz="1200" b="1" dirty="0">
              <a:solidFill>
                <a:prstClr val="black"/>
              </a:solidFill>
            </a:endParaRPr>
          </a:p>
        </p:txBody>
      </p:sp>
      <p:pic>
        <p:nvPicPr>
          <p:cNvPr id="6" name="Picture 5" descr="asiplogo"/>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46349" y="6366033"/>
            <a:ext cx="1269082" cy="356134"/>
          </a:xfrm>
          <a:prstGeom prst="rect">
            <a:avLst/>
          </a:prstGeom>
          <a:noFill/>
          <a:ln>
            <a:noFill/>
          </a:ln>
        </p:spPr>
      </p:pic>
    </p:spTree>
    <p:extLst>
      <p:ext uri="{BB962C8B-B14F-4D97-AF65-F5344CB8AC3E}">
        <p14:creationId xmlns:p14="http://schemas.microsoft.com/office/powerpoint/2010/main" val="8884575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4">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
                                            <p:txEl>
                                              <p:pRg st="6" end="6"/>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353721"/>
            <a:ext cx="8610600" cy="2492958"/>
          </a:xfrm>
          <a:prstGeom prst="rect">
            <a:avLst/>
          </a:prstGeom>
          <a:noFill/>
        </p:spPr>
        <p:txBody>
          <a:bodyPr wrap="square" lIns="91407" tIns="45704" rIns="91407" bIns="45704" rtlCol="0">
            <a:spAutoFit/>
          </a:bodyPr>
          <a:lstStyle/>
          <a:p>
            <a:pPr algn="ctr"/>
            <a:r>
              <a:rPr lang="en-US" sz="3200" b="1" dirty="0" smtClean="0">
                <a:solidFill>
                  <a:prstClr val="black"/>
                </a:solidFill>
              </a:rPr>
              <a:t>Significant Changes: </a:t>
            </a:r>
          </a:p>
          <a:p>
            <a:pPr algn="ctr"/>
            <a:r>
              <a:rPr lang="en-US" sz="3200" b="1" dirty="0" smtClean="0">
                <a:solidFill>
                  <a:prstClr val="black"/>
                </a:solidFill>
              </a:rPr>
              <a:t>Activities Excluded from IRB Review</a:t>
            </a:r>
          </a:p>
          <a:p>
            <a:pPr algn="ctr"/>
            <a:endParaRPr lang="en-US" sz="3200" b="1" dirty="0">
              <a:solidFill>
                <a:prstClr val="black"/>
              </a:solidFill>
            </a:endParaRPr>
          </a:p>
          <a:p>
            <a:endParaRPr lang="en-US" b="1" dirty="0" smtClean="0">
              <a:solidFill>
                <a:prstClr val="black"/>
              </a:solidFill>
            </a:endParaRPr>
          </a:p>
          <a:p>
            <a:endParaRPr lang="en-US" sz="2400" b="1" dirty="0" smtClean="0">
              <a:solidFill>
                <a:prstClr val="black"/>
              </a:solidFill>
            </a:endParaRPr>
          </a:p>
          <a:p>
            <a:endParaRPr lang="en-US" b="1" dirty="0" smtClean="0">
              <a:solidFill>
                <a:prstClr val="black"/>
              </a:solidFill>
            </a:endParaRPr>
          </a:p>
        </p:txBody>
      </p:sp>
      <p:sp>
        <p:nvSpPr>
          <p:cNvPr id="3" name="Line 8"/>
          <p:cNvSpPr>
            <a:spLocks noChangeShapeType="1"/>
          </p:cNvSpPr>
          <p:nvPr/>
        </p:nvSpPr>
        <p:spPr bwMode="auto">
          <a:xfrm>
            <a:off x="152400" y="1447800"/>
            <a:ext cx="8329612" cy="0"/>
          </a:xfrm>
          <a:prstGeom prst="line">
            <a:avLst/>
          </a:prstGeom>
          <a:noFill/>
          <a:ln w="50800">
            <a:solidFill>
              <a:srgbClr val="33CCCC"/>
            </a:solidFill>
            <a:round/>
            <a:headEnd/>
            <a:tailEnd/>
          </a:ln>
        </p:spPr>
        <p:txBody>
          <a:bodyPr wrap="none" lIns="91407" tIns="45704" rIns="91407" bIns="45704" anchor="ctr"/>
          <a:lstStyle/>
          <a:p>
            <a:endParaRPr lang="en-US">
              <a:solidFill>
                <a:prstClr val="black"/>
              </a:solidFill>
            </a:endParaRPr>
          </a:p>
        </p:txBody>
      </p:sp>
      <p:sp>
        <p:nvSpPr>
          <p:cNvPr id="4" name="TextBox 3"/>
          <p:cNvSpPr txBox="1"/>
          <p:nvPr/>
        </p:nvSpPr>
        <p:spPr>
          <a:xfrm>
            <a:off x="381000" y="1853329"/>
            <a:ext cx="8458200" cy="3970318"/>
          </a:xfrm>
          <a:prstGeom prst="rect">
            <a:avLst/>
          </a:prstGeom>
          <a:noFill/>
        </p:spPr>
        <p:txBody>
          <a:bodyPr wrap="square" rtlCol="0">
            <a:spAutoFit/>
          </a:bodyPr>
          <a:lstStyle/>
          <a:p>
            <a:pPr marL="285750" indent="-285750">
              <a:buClr>
                <a:schemeClr val="accent5"/>
              </a:buClr>
              <a:buFont typeface="Wingdings" panose="05000000000000000000" pitchFamily="2" charset="2"/>
              <a:buChar char="§"/>
            </a:pPr>
            <a:r>
              <a:rPr lang="en-US" sz="2800" b="1" dirty="0" smtClean="0"/>
              <a:t>Low-risk activities already subject to independent controls</a:t>
            </a:r>
          </a:p>
          <a:p>
            <a:pPr marL="742785" lvl="1" indent="-285750">
              <a:buClr>
                <a:schemeClr val="accent5"/>
              </a:buClr>
              <a:buFont typeface="Wingdings" panose="05000000000000000000" pitchFamily="2" charset="2"/>
              <a:buChar char="§"/>
            </a:pPr>
            <a:r>
              <a:rPr lang="en-US" sz="2800" b="1" dirty="0" smtClean="0"/>
              <a:t>Educational tests, survey procedures, interview procedures, observation of public behavior</a:t>
            </a:r>
          </a:p>
          <a:p>
            <a:pPr marL="742785" lvl="1" indent="-285750">
              <a:buClr>
                <a:schemeClr val="accent5"/>
              </a:buClr>
              <a:buFont typeface="Wingdings" panose="05000000000000000000" pitchFamily="2" charset="2"/>
              <a:buChar char="§"/>
            </a:pPr>
            <a:r>
              <a:rPr lang="en-US" sz="2800" b="1" dirty="0" smtClean="0"/>
              <a:t>Research involving collection or study of information that has or will be collected</a:t>
            </a:r>
          </a:p>
          <a:p>
            <a:pPr marL="742785" lvl="1" indent="-285750">
              <a:buClr>
                <a:schemeClr val="accent5"/>
              </a:buClr>
              <a:buFont typeface="Wingdings" panose="05000000000000000000" pitchFamily="2" charset="2"/>
              <a:buChar char="§"/>
            </a:pPr>
            <a:r>
              <a:rPr lang="en-US" sz="2800" b="1" dirty="0" smtClean="0">
                <a:solidFill>
                  <a:srgbClr val="FF0000"/>
                </a:solidFill>
              </a:rPr>
              <a:t>Activities regulated by HIPAA</a:t>
            </a:r>
          </a:p>
          <a:p>
            <a:pPr marL="742785" lvl="1" indent="-285750">
              <a:buClr>
                <a:schemeClr val="accent5"/>
              </a:buClr>
              <a:buFont typeface="Wingdings" panose="05000000000000000000" pitchFamily="2" charset="2"/>
              <a:buChar char="§"/>
            </a:pPr>
            <a:r>
              <a:rPr lang="en-US" sz="2800" b="1" dirty="0" smtClean="0"/>
              <a:t>Research conducted by a government agency using government-generated or –collected data</a:t>
            </a:r>
          </a:p>
        </p:txBody>
      </p:sp>
      <p:sp>
        <p:nvSpPr>
          <p:cNvPr id="5" name="TextBox 4"/>
          <p:cNvSpPr txBox="1"/>
          <p:nvPr/>
        </p:nvSpPr>
        <p:spPr>
          <a:xfrm>
            <a:off x="4419600" y="6405600"/>
            <a:ext cx="3027216" cy="276999"/>
          </a:xfrm>
          <a:prstGeom prst="rect">
            <a:avLst/>
          </a:prstGeom>
          <a:noFill/>
        </p:spPr>
        <p:txBody>
          <a:bodyPr wrap="square" rtlCol="0">
            <a:spAutoFit/>
          </a:bodyPr>
          <a:lstStyle/>
          <a:p>
            <a:r>
              <a:rPr lang="en-US" sz="1200" b="1" dirty="0" smtClean="0">
                <a:solidFill>
                  <a:prstClr val="black"/>
                </a:solidFill>
              </a:rPr>
              <a:t>American Society for Investigative Pathology        </a:t>
            </a:r>
            <a:endParaRPr lang="en-US" sz="1200" b="1" dirty="0">
              <a:solidFill>
                <a:prstClr val="black"/>
              </a:solidFill>
            </a:endParaRPr>
          </a:p>
        </p:txBody>
      </p:sp>
      <p:pic>
        <p:nvPicPr>
          <p:cNvPr id="6" name="Picture 5" descr="asiplogo"/>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46349" y="6366033"/>
            <a:ext cx="1269082" cy="356134"/>
          </a:xfrm>
          <a:prstGeom prst="rect">
            <a:avLst/>
          </a:prstGeom>
          <a:noFill/>
          <a:ln>
            <a:noFill/>
          </a:ln>
        </p:spPr>
      </p:pic>
    </p:spTree>
    <p:extLst>
      <p:ext uri="{BB962C8B-B14F-4D97-AF65-F5344CB8AC3E}">
        <p14:creationId xmlns:p14="http://schemas.microsoft.com/office/powerpoint/2010/main" val="34862493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353721"/>
            <a:ext cx="8610600" cy="2492958"/>
          </a:xfrm>
          <a:prstGeom prst="rect">
            <a:avLst/>
          </a:prstGeom>
          <a:noFill/>
        </p:spPr>
        <p:txBody>
          <a:bodyPr wrap="square" lIns="91407" tIns="45704" rIns="91407" bIns="45704" rtlCol="0">
            <a:spAutoFit/>
          </a:bodyPr>
          <a:lstStyle/>
          <a:p>
            <a:pPr algn="ctr"/>
            <a:r>
              <a:rPr lang="en-US" sz="3200" b="1" dirty="0" smtClean="0">
                <a:solidFill>
                  <a:prstClr val="black"/>
                </a:solidFill>
              </a:rPr>
              <a:t>Significant Changes: </a:t>
            </a:r>
          </a:p>
          <a:p>
            <a:pPr algn="ctr"/>
            <a:r>
              <a:rPr lang="en-US" sz="3200" b="1" dirty="0" smtClean="0">
                <a:solidFill>
                  <a:prstClr val="black"/>
                </a:solidFill>
              </a:rPr>
              <a:t>Single IRB Review</a:t>
            </a:r>
          </a:p>
          <a:p>
            <a:pPr algn="ctr"/>
            <a:endParaRPr lang="en-US" sz="3200" b="1" dirty="0">
              <a:solidFill>
                <a:prstClr val="black"/>
              </a:solidFill>
            </a:endParaRPr>
          </a:p>
          <a:p>
            <a:endParaRPr lang="en-US" b="1" dirty="0" smtClean="0">
              <a:solidFill>
                <a:prstClr val="black"/>
              </a:solidFill>
            </a:endParaRPr>
          </a:p>
          <a:p>
            <a:endParaRPr lang="en-US" sz="2400" b="1" dirty="0" smtClean="0">
              <a:solidFill>
                <a:prstClr val="black"/>
              </a:solidFill>
            </a:endParaRPr>
          </a:p>
          <a:p>
            <a:endParaRPr lang="en-US" b="1" dirty="0" smtClean="0">
              <a:solidFill>
                <a:prstClr val="black"/>
              </a:solidFill>
            </a:endParaRPr>
          </a:p>
        </p:txBody>
      </p:sp>
      <p:sp>
        <p:nvSpPr>
          <p:cNvPr id="3" name="Line 8"/>
          <p:cNvSpPr>
            <a:spLocks noChangeShapeType="1"/>
          </p:cNvSpPr>
          <p:nvPr/>
        </p:nvSpPr>
        <p:spPr bwMode="auto">
          <a:xfrm>
            <a:off x="152400" y="1447800"/>
            <a:ext cx="8329612" cy="0"/>
          </a:xfrm>
          <a:prstGeom prst="line">
            <a:avLst/>
          </a:prstGeom>
          <a:noFill/>
          <a:ln w="50800">
            <a:solidFill>
              <a:srgbClr val="33CCCC"/>
            </a:solidFill>
            <a:round/>
            <a:headEnd/>
            <a:tailEnd/>
          </a:ln>
        </p:spPr>
        <p:txBody>
          <a:bodyPr wrap="none" lIns="91407" tIns="45704" rIns="91407" bIns="45704" anchor="ctr"/>
          <a:lstStyle/>
          <a:p>
            <a:endParaRPr lang="en-US">
              <a:solidFill>
                <a:prstClr val="black"/>
              </a:solidFill>
            </a:endParaRPr>
          </a:p>
        </p:txBody>
      </p:sp>
      <p:sp>
        <p:nvSpPr>
          <p:cNvPr id="4" name="TextBox 3"/>
          <p:cNvSpPr txBox="1"/>
          <p:nvPr/>
        </p:nvSpPr>
        <p:spPr>
          <a:xfrm>
            <a:off x="381000" y="1853329"/>
            <a:ext cx="8458200" cy="3539430"/>
          </a:xfrm>
          <a:prstGeom prst="rect">
            <a:avLst/>
          </a:prstGeom>
          <a:noFill/>
        </p:spPr>
        <p:txBody>
          <a:bodyPr wrap="square" rtlCol="0">
            <a:spAutoFit/>
          </a:bodyPr>
          <a:lstStyle/>
          <a:p>
            <a:pPr marL="742785" lvl="1" indent="-285750">
              <a:buClr>
                <a:schemeClr val="accent5"/>
              </a:buClr>
              <a:buFont typeface="Wingdings" panose="05000000000000000000" pitchFamily="2" charset="2"/>
              <a:buChar char="§"/>
            </a:pPr>
            <a:r>
              <a:rPr lang="en-US" sz="2800" b="1" dirty="0" smtClean="0"/>
              <a:t>Mandate that multi-institutional cooperative research rely on a single IRB</a:t>
            </a:r>
          </a:p>
          <a:p>
            <a:pPr marL="742785" lvl="1" indent="-285750">
              <a:buClr>
                <a:schemeClr val="accent5"/>
              </a:buClr>
              <a:buFont typeface="Wingdings" panose="05000000000000000000" pitchFamily="2" charset="2"/>
              <a:buChar char="§"/>
            </a:pPr>
            <a:r>
              <a:rPr lang="en-US" sz="2800" b="1" dirty="0" smtClean="0">
                <a:solidFill>
                  <a:srgbClr val="FF0000"/>
                </a:solidFill>
              </a:rPr>
              <a:t>June 21, 2016:  Final Policy </a:t>
            </a:r>
          </a:p>
          <a:p>
            <a:pPr marL="1199821" lvl="2" indent="-285750">
              <a:buClr>
                <a:schemeClr val="accent5"/>
              </a:buClr>
              <a:buFont typeface="Wingdings" panose="05000000000000000000" pitchFamily="2" charset="2"/>
              <a:buChar char="§"/>
            </a:pPr>
            <a:r>
              <a:rPr lang="en-US" sz="2800" b="1" dirty="0" smtClean="0">
                <a:solidFill>
                  <a:srgbClr val="FF0000"/>
                </a:solidFill>
              </a:rPr>
              <a:t>1-year transition</a:t>
            </a:r>
          </a:p>
          <a:p>
            <a:pPr marL="1199821" lvl="2" indent="-285750">
              <a:buClr>
                <a:schemeClr val="accent5"/>
              </a:buClr>
              <a:buFont typeface="Wingdings" panose="05000000000000000000" pitchFamily="2" charset="2"/>
              <a:buChar char="§"/>
            </a:pPr>
            <a:r>
              <a:rPr lang="en-US" sz="2800" b="1" dirty="0" smtClean="0">
                <a:solidFill>
                  <a:srgbClr val="FF0000"/>
                </a:solidFill>
              </a:rPr>
              <a:t>Limited exceptions (e.g., local law)</a:t>
            </a:r>
          </a:p>
          <a:p>
            <a:pPr marL="1199821" lvl="2" indent="-285750">
              <a:buClr>
                <a:schemeClr val="accent5"/>
              </a:buClr>
              <a:buFont typeface="Wingdings" panose="05000000000000000000" pitchFamily="2" charset="2"/>
              <a:buChar char="§"/>
            </a:pPr>
            <a:r>
              <a:rPr lang="en-US" sz="2800" b="1" dirty="0" smtClean="0">
                <a:solidFill>
                  <a:srgbClr val="FF0000"/>
                </a:solidFill>
              </a:rPr>
              <a:t>Cannot use NIH funds to pay for additional review</a:t>
            </a:r>
          </a:p>
          <a:p>
            <a:pPr marL="1199821" lvl="2" indent="-285750">
              <a:buClr>
                <a:schemeClr val="accent5"/>
              </a:buClr>
              <a:buFont typeface="Wingdings" panose="05000000000000000000" pitchFamily="2" charset="2"/>
              <a:buChar char="§"/>
            </a:pPr>
            <a:endParaRPr lang="en-US" sz="2800" b="1" dirty="0" smtClean="0"/>
          </a:p>
        </p:txBody>
      </p:sp>
      <p:sp>
        <p:nvSpPr>
          <p:cNvPr id="5" name="TextBox 4"/>
          <p:cNvSpPr txBox="1"/>
          <p:nvPr/>
        </p:nvSpPr>
        <p:spPr>
          <a:xfrm>
            <a:off x="4419600" y="6405600"/>
            <a:ext cx="3027216" cy="276999"/>
          </a:xfrm>
          <a:prstGeom prst="rect">
            <a:avLst/>
          </a:prstGeom>
          <a:noFill/>
        </p:spPr>
        <p:txBody>
          <a:bodyPr wrap="square" rtlCol="0">
            <a:spAutoFit/>
          </a:bodyPr>
          <a:lstStyle/>
          <a:p>
            <a:r>
              <a:rPr lang="en-US" sz="1200" b="1" dirty="0" smtClean="0">
                <a:solidFill>
                  <a:prstClr val="black"/>
                </a:solidFill>
              </a:rPr>
              <a:t>American Society for Investigative Pathology        </a:t>
            </a:r>
            <a:endParaRPr lang="en-US" sz="1200" b="1" dirty="0">
              <a:solidFill>
                <a:prstClr val="black"/>
              </a:solidFill>
            </a:endParaRPr>
          </a:p>
        </p:txBody>
      </p:sp>
      <p:pic>
        <p:nvPicPr>
          <p:cNvPr id="6" name="Picture 5" descr="asiplogo"/>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46349" y="6366033"/>
            <a:ext cx="1269082" cy="356134"/>
          </a:xfrm>
          <a:prstGeom prst="rect">
            <a:avLst/>
          </a:prstGeom>
          <a:noFill/>
          <a:ln>
            <a:noFill/>
          </a:ln>
        </p:spPr>
      </p:pic>
    </p:spTree>
    <p:extLst>
      <p:ext uri="{BB962C8B-B14F-4D97-AF65-F5344CB8AC3E}">
        <p14:creationId xmlns:p14="http://schemas.microsoft.com/office/powerpoint/2010/main" val="84741223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353721"/>
            <a:ext cx="8610600" cy="2492958"/>
          </a:xfrm>
          <a:prstGeom prst="rect">
            <a:avLst/>
          </a:prstGeom>
          <a:noFill/>
        </p:spPr>
        <p:txBody>
          <a:bodyPr wrap="square" lIns="91407" tIns="45704" rIns="91407" bIns="45704" rtlCol="0">
            <a:spAutoFit/>
          </a:bodyPr>
          <a:lstStyle/>
          <a:p>
            <a:pPr algn="ctr"/>
            <a:r>
              <a:rPr lang="en-US" sz="3200" b="1" dirty="0" smtClean="0">
                <a:solidFill>
                  <a:prstClr val="black"/>
                </a:solidFill>
              </a:rPr>
              <a:t>Significant Changes: </a:t>
            </a:r>
          </a:p>
          <a:p>
            <a:pPr algn="ctr"/>
            <a:r>
              <a:rPr lang="en-US" sz="3200" b="1" dirty="0" smtClean="0">
                <a:solidFill>
                  <a:prstClr val="black"/>
                </a:solidFill>
              </a:rPr>
              <a:t>Continuing Review</a:t>
            </a:r>
          </a:p>
          <a:p>
            <a:pPr algn="ctr"/>
            <a:endParaRPr lang="en-US" sz="3200" b="1" dirty="0">
              <a:solidFill>
                <a:prstClr val="black"/>
              </a:solidFill>
            </a:endParaRPr>
          </a:p>
          <a:p>
            <a:endParaRPr lang="en-US" b="1" dirty="0" smtClean="0">
              <a:solidFill>
                <a:prstClr val="black"/>
              </a:solidFill>
            </a:endParaRPr>
          </a:p>
          <a:p>
            <a:endParaRPr lang="en-US" sz="2400" b="1" dirty="0" smtClean="0">
              <a:solidFill>
                <a:prstClr val="black"/>
              </a:solidFill>
            </a:endParaRPr>
          </a:p>
          <a:p>
            <a:endParaRPr lang="en-US" b="1" dirty="0" smtClean="0">
              <a:solidFill>
                <a:prstClr val="black"/>
              </a:solidFill>
            </a:endParaRPr>
          </a:p>
        </p:txBody>
      </p:sp>
      <p:sp>
        <p:nvSpPr>
          <p:cNvPr id="3" name="Line 8"/>
          <p:cNvSpPr>
            <a:spLocks noChangeShapeType="1"/>
          </p:cNvSpPr>
          <p:nvPr/>
        </p:nvSpPr>
        <p:spPr bwMode="auto">
          <a:xfrm>
            <a:off x="152400" y="1447800"/>
            <a:ext cx="8329612" cy="0"/>
          </a:xfrm>
          <a:prstGeom prst="line">
            <a:avLst/>
          </a:prstGeom>
          <a:noFill/>
          <a:ln w="50800">
            <a:solidFill>
              <a:srgbClr val="33CCCC"/>
            </a:solidFill>
            <a:round/>
            <a:headEnd/>
            <a:tailEnd/>
          </a:ln>
        </p:spPr>
        <p:txBody>
          <a:bodyPr wrap="none" lIns="91407" tIns="45704" rIns="91407" bIns="45704" anchor="ctr"/>
          <a:lstStyle/>
          <a:p>
            <a:endParaRPr lang="en-US">
              <a:solidFill>
                <a:prstClr val="black"/>
              </a:solidFill>
            </a:endParaRPr>
          </a:p>
        </p:txBody>
      </p:sp>
      <p:sp>
        <p:nvSpPr>
          <p:cNvPr id="4" name="TextBox 3"/>
          <p:cNvSpPr txBox="1"/>
          <p:nvPr/>
        </p:nvSpPr>
        <p:spPr>
          <a:xfrm>
            <a:off x="381000" y="1853329"/>
            <a:ext cx="8458200" cy="3108543"/>
          </a:xfrm>
          <a:prstGeom prst="rect">
            <a:avLst/>
          </a:prstGeom>
          <a:noFill/>
        </p:spPr>
        <p:txBody>
          <a:bodyPr wrap="square" rtlCol="0">
            <a:spAutoFit/>
          </a:bodyPr>
          <a:lstStyle/>
          <a:p>
            <a:pPr marL="742785" lvl="1" indent="-285750">
              <a:buClr>
                <a:schemeClr val="accent5"/>
              </a:buClr>
              <a:buFont typeface="Wingdings" panose="05000000000000000000" pitchFamily="2" charset="2"/>
              <a:buChar char="§"/>
            </a:pPr>
            <a:r>
              <a:rPr lang="en-US" sz="2800" b="1" dirty="0" smtClean="0"/>
              <a:t>Eliminate the continuing review requirement for studies that </a:t>
            </a:r>
          </a:p>
          <a:p>
            <a:pPr marL="1199821" lvl="2" indent="-285750">
              <a:buClr>
                <a:schemeClr val="accent5"/>
              </a:buClr>
              <a:buFont typeface="Wingdings" panose="05000000000000000000" pitchFamily="2" charset="2"/>
              <a:buChar char="§"/>
            </a:pPr>
            <a:r>
              <a:rPr lang="en-US" sz="2800" b="1" dirty="0" smtClean="0"/>
              <a:t>Undergo expedited review</a:t>
            </a:r>
          </a:p>
          <a:p>
            <a:pPr marL="1199821" lvl="2" indent="-285750">
              <a:buClr>
                <a:schemeClr val="accent5"/>
              </a:buClr>
              <a:buFont typeface="Wingdings" panose="05000000000000000000" pitchFamily="2" charset="2"/>
              <a:buChar char="§"/>
            </a:pPr>
            <a:r>
              <a:rPr lang="en-US" sz="2800" b="1" dirty="0" smtClean="0"/>
              <a:t>Have completed study interventions </a:t>
            </a:r>
          </a:p>
          <a:p>
            <a:pPr marL="1656860" lvl="3" indent="-285750">
              <a:buClr>
                <a:schemeClr val="accent5"/>
              </a:buClr>
              <a:buFont typeface="Wingdings" panose="05000000000000000000" pitchFamily="2" charset="2"/>
              <a:buChar char="§"/>
            </a:pPr>
            <a:r>
              <a:rPr lang="en-US" sz="2800" b="1" dirty="0" smtClean="0"/>
              <a:t>Analyzing data</a:t>
            </a:r>
          </a:p>
          <a:p>
            <a:pPr marL="1656860" lvl="3" indent="-285750">
              <a:buClr>
                <a:schemeClr val="accent5"/>
              </a:buClr>
              <a:buFont typeface="Wingdings" panose="05000000000000000000" pitchFamily="2" charset="2"/>
              <a:buChar char="§"/>
            </a:pPr>
            <a:r>
              <a:rPr lang="en-US" sz="2800" b="1" dirty="0" smtClean="0"/>
              <a:t>Observational follow-up in conjunction with standard clinical care</a:t>
            </a:r>
          </a:p>
        </p:txBody>
      </p:sp>
      <p:sp>
        <p:nvSpPr>
          <p:cNvPr id="5" name="TextBox 4"/>
          <p:cNvSpPr txBox="1"/>
          <p:nvPr/>
        </p:nvSpPr>
        <p:spPr>
          <a:xfrm>
            <a:off x="4419600" y="6405600"/>
            <a:ext cx="3027216" cy="276999"/>
          </a:xfrm>
          <a:prstGeom prst="rect">
            <a:avLst/>
          </a:prstGeom>
          <a:noFill/>
        </p:spPr>
        <p:txBody>
          <a:bodyPr wrap="square" rtlCol="0">
            <a:spAutoFit/>
          </a:bodyPr>
          <a:lstStyle/>
          <a:p>
            <a:r>
              <a:rPr lang="en-US" sz="1200" b="1" dirty="0" smtClean="0">
                <a:solidFill>
                  <a:prstClr val="black"/>
                </a:solidFill>
              </a:rPr>
              <a:t>American Society for Investigative Pathology        </a:t>
            </a:r>
            <a:endParaRPr lang="en-US" sz="1200" b="1" dirty="0">
              <a:solidFill>
                <a:prstClr val="black"/>
              </a:solidFill>
            </a:endParaRPr>
          </a:p>
        </p:txBody>
      </p:sp>
      <p:pic>
        <p:nvPicPr>
          <p:cNvPr id="6" name="Picture 5" descr="asiplogo"/>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46349" y="6366033"/>
            <a:ext cx="1269082" cy="356134"/>
          </a:xfrm>
          <a:prstGeom prst="rect">
            <a:avLst/>
          </a:prstGeom>
          <a:noFill/>
          <a:ln>
            <a:noFill/>
          </a:ln>
        </p:spPr>
      </p:pic>
    </p:spTree>
    <p:extLst>
      <p:ext uri="{BB962C8B-B14F-4D97-AF65-F5344CB8AC3E}">
        <p14:creationId xmlns:p14="http://schemas.microsoft.com/office/powerpoint/2010/main" val="40464597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353721"/>
            <a:ext cx="8610600" cy="2492958"/>
          </a:xfrm>
          <a:prstGeom prst="rect">
            <a:avLst/>
          </a:prstGeom>
          <a:noFill/>
        </p:spPr>
        <p:txBody>
          <a:bodyPr wrap="square" lIns="91407" tIns="45704" rIns="91407" bIns="45704" rtlCol="0">
            <a:spAutoFit/>
          </a:bodyPr>
          <a:lstStyle/>
          <a:p>
            <a:pPr algn="ctr"/>
            <a:r>
              <a:rPr lang="en-US" sz="3200" b="1" dirty="0" smtClean="0">
                <a:solidFill>
                  <a:prstClr val="black"/>
                </a:solidFill>
              </a:rPr>
              <a:t>Significant Changes: </a:t>
            </a:r>
          </a:p>
          <a:p>
            <a:pPr algn="ctr"/>
            <a:r>
              <a:rPr lang="en-US" sz="3200" b="1" dirty="0" smtClean="0">
                <a:solidFill>
                  <a:prstClr val="black"/>
                </a:solidFill>
              </a:rPr>
              <a:t>Extend Application of the Common Rule</a:t>
            </a:r>
          </a:p>
          <a:p>
            <a:pPr algn="ctr"/>
            <a:endParaRPr lang="en-US" sz="3200" b="1" dirty="0">
              <a:solidFill>
                <a:prstClr val="black"/>
              </a:solidFill>
            </a:endParaRPr>
          </a:p>
          <a:p>
            <a:endParaRPr lang="en-US" b="1" dirty="0" smtClean="0">
              <a:solidFill>
                <a:prstClr val="black"/>
              </a:solidFill>
            </a:endParaRPr>
          </a:p>
          <a:p>
            <a:endParaRPr lang="en-US" sz="2400" b="1" dirty="0" smtClean="0">
              <a:solidFill>
                <a:prstClr val="black"/>
              </a:solidFill>
            </a:endParaRPr>
          </a:p>
          <a:p>
            <a:endParaRPr lang="en-US" b="1" dirty="0" smtClean="0">
              <a:solidFill>
                <a:prstClr val="black"/>
              </a:solidFill>
            </a:endParaRPr>
          </a:p>
        </p:txBody>
      </p:sp>
      <p:sp>
        <p:nvSpPr>
          <p:cNvPr id="3" name="Line 8"/>
          <p:cNvSpPr>
            <a:spLocks noChangeShapeType="1"/>
          </p:cNvSpPr>
          <p:nvPr/>
        </p:nvSpPr>
        <p:spPr bwMode="auto">
          <a:xfrm>
            <a:off x="152400" y="1447800"/>
            <a:ext cx="8329612" cy="0"/>
          </a:xfrm>
          <a:prstGeom prst="line">
            <a:avLst/>
          </a:prstGeom>
          <a:noFill/>
          <a:ln w="50800">
            <a:solidFill>
              <a:srgbClr val="33CCCC"/>
            </a:solidFill>
            <a:round/>
            <a:headEnd/>
            <a:tailEnd/>
          </a:ln>
        </p:spPr>
        <p:txBody>
          <a:bodyPr wrap="none" lIns="91407" tIns="45704" rIns="91407" bIns="45704" anchor="ctr"/>
          <a:lstStyle/>
          <a:p>
            <a:endParaRPr lang="en-US">
              <a:solidFill>
                <a:prstClr val="black"/>
              </a:solidFill>
            </a:endParaRPr>
          </a:p>
        </p:txBody>
      </p:sp>
      <p:sp>
        <p:nvSpPr>
          <p:cNvPr id="4" name="TextBox 3"/>
          <p:cNvSpPr txBox="1"/>
          <p:nvPr/>
        </p:nvSpPr>
        <p:spPr>
          <a:xfrm>
            <a:off x="381000" y="1853329"/>
            <a:ext cx="8458200" cy="1815882"/>
          </a:xfrm>
          <a:prstGeom prst="rect">
            <a:avLst/>
          </a:prstGeom>
          <a:noFill/>
        </p:spPr>
        <p:txBody>
          <a:bodyPr wrap="square" rtlCol="0">
            <a:spAutoFit/>
          </a:bodyPr>
          <a:lstStyle/>
          <a:p>
            <a:pPr marL="742785" lvl="1" indent="-285750">
              <a:buClr>
                <a:schemeClr val="accent5"/>
              </a:buClr>
              <a:buFont typeface="Wingdings" panose="05000000000000000000" pitchFamily="2" charset="2"/>
              <a:buChar char="§"/>
            </a:pPr>
            <a:r>
              <a:rPr lang="en-US" sz="2800" b="1" dirty="0" smtClean="0"/>
              <a:t>Extend the scope of the policy to cover all clinical trials, regardless of funding source, conducted at a U.S. institution that receives (any) federal funding for non-exempt human subjects research</a:t>
            </a:r>
          </a:p>
        </p:txBody>
      </p:sp>
      <p:sp>
        <p:nvSpPr>
          <p:cNvPr id="5" name="TextBox 4"/>
          <p:cNvSpPr txBox="1"/>
          <p:nvPr/>
        </p:nvSpPr>
        <p:spPr>
          <a:xfrm>
            <a:off x="4419600" y="6405600"/>
            <a:ext cx="3027216" cy="276999"/>
          </a:xfrm>
          <a:prstGeom prst="rect">
            <a:avLst/>
          </a:prstGeom>
          <a:noFill/>
        </p:spPr>
        <p:txBody>
          <a:bodyPr wrap="square" rtlCol="0">
            <a:spAutoFit/>
          </a:bodyPr>
          <a:lstStyle/>
          <a:p>
            <a:r>
              <a:rPr lang="en-US" sz="1200" b="1" dirty="0" smtClean="0">
                <a:solidFill>
                  <a:prstClr val="black"/>
                </a:solidFill>
              </a:rPr>
              <a:t>American Society for Investigative Pathology        </a:t>
            </a:r>
            <a:endParaRPr lang="en-US" sz="1200" b="1" dirty="0">
              <a:solidFill>
                <a:prstClr val="black"/>
              </a:solidFill>
            </a:endParaRPr>
          </a:p>
        </p:txBody>
      </p:sp>
      <p:pic>
        <p:nvPicPr>
          <p:cNvPr id="6" name="Picture 5" descr="asiplogo"/>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46349" y="6366033"/>
            <a:ext cx="1269082" cy="356134"/>
          </a:xfrm>
          <a:prstGeom prst="rect">
            <a:avLst/>
          </a:prstGeom>
          <a:noFill/>
          <a:ln>
            <a:noFill/>
          </a:ln>
        </p:spPr>
      </p:pic>
    </p:spTree>
    <p:extLst>
      <p:ext uri="{BB962C8B-B14F-4D97-AF65-F5344CB8AC3E}">
        <p14:creationId xmlns:p14="http://schemas.microsoft.com/office/powerpoint/2010/main" val="407689525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353721"/>
            <a:ext cx="8610600" cy="2492958"/>
          </a:xfrm>
          <a:prstGeom prst="rect">
            <a:avLst/>
          </a:prstGeom>
          <a:noFill/>
        </p:spPr>
        <p:txBody>
          <a:bodyPr wrap="square" lIns="91407" tIns="45704" rIns="91407" bIns="45704" rtlCol="0">
            <a:spAutoFit/>
          </a:bodyPr>
          <a:lstStyle/>
          <a:p>
            <a:pPr algn="ctr"/>
            <a:r>
              <a:rPr lang="en-US" sz="3200" b="1" dirty="0" smtClean="0">
                <a:solidFill>
                  <a:prstClr val="black"/>
                </a:solidFill>
              </a:rPr>
              <a:t>Significant Changes: </a:t>
            </a:r>
          </a:p>
          <a:p>
            <a:pPr algn="ctr"/>
            <a:r>
              <a:rPr lang="en-US" sz="3200" b="1" dirty="0" smtClean="0">
                <a:solidFill>
                  <a:prstClr val="black"/>
                </a:solidFill>
              </a:rPr>
              <a:t>Exempt Research</a:t>
            </a:r>
          </a:p>
          <a:p>
            <a:pPr algn="ctr"/>
            <a:endParaRPr lang="en-US" sz="3200" b="1" dirty="0">
              <a:solidFill>
                <a:prstClr val="black"/>
              </a:solidFill>
            </a:endParaRPr>
          </a:p>
          <a:p>
            <a:endParaRPr lang="en-US" b="1" dirty="0" smtClean="0">
              <a:solidFill>
                <a:prstClr val="black"/>
              </a:solidFill>
            </a:endParaRPr>
          </a:p>
          <a:p>
            <a:endParaRPr lang="en-US" sz="2400" b="1" dirty="0" smtClean="0">
              <a:solidFill>
                <a:prstClr val="black"/>
              </a:solidFill>
            </a:endParaRPr>
          </a:p>
          <a:p>
            <a:endParaRPr lang="en-US" b="1" dirty="0" smtClean="0">
              <a:solidFill>
                <a:prstClr val="black"/>
              </a:solidFill>
            </a:endParaRPr>
          </a:p>
        </p:txBody>
      </p:sp>
      <p:sp>
        <p:nvSpPr>
          <p:cNvPr id="3" name="Line 8"/>
          <p:cNvSpPr>
            <a:spLocks noChangeShapeType="1"/>
          </p:cNvSpPr>
          <p:nvPr/>
        </p:nvSpPr>
        <p:spPr bwMode="auto">
          <a:xfrm>
            <a:off x="152400" y="1447800"/>
            <a:ext cx="8329612" cy="0"/>
          </a:xfrm>
          <a:prstGeom prst="line">
            <a:avLst/>
          </a:prstGeom>
          <a:noFill/>
          <a:ln w="50800">
            <a:solidFill>
              <a:srgbClr val="33CCCC"/>
            </a:solidFill>
            <a:round/>
            <a:headEnd/>
            <a:tailEnd/>
          </a:ln>
        </p:spPr>
        <p:txBody>
          <a:bodyPr wrap="none" lIns="91407" tIns="45704" rIns="91407" bIns="45704" anchor="ctr"/>
          <a:lstStyle/>
          <a:p>
            <a:endParaRPr lang="en-US">
              <a:solidFill>
                <a:prstClr val="black"/>
              </a:solidFill>
            </a:endParaRPr>
          </a:p>
        </p:txBody>
      </p:sp>
      <p:sp>
        <p:nvSpPr>
          <p:cNvPr id="4" name="TextBox 3"/>
          <p:cNvSpPr txBox="1"/>
          <p:nvPr/>
        </p:nvSpPr>
        <p:spPr>
          <a:xfrm>
            <a:off x="381000" y="1670758"/>
            <a:ext cx="8458200" cy="3108543"/>
          </a:xfrm>
          <a:prstGeom prst="rect">
            <a:avLst/>
          </a:prstGeom>
          <a:noFill/>
        </p:spPr>
        <p:txBody>
          <a:bodyPr wrap="square" rtlCol="0">
            <a:spAutoFit/>
          </a:bodyPr>
          <a:lstStyle/>
          <a:p>
            <a:pPr marL="742785" lvl="1" indent="-285750">
              <a:buClr>
                <a:schemeClr val="accent5"/>
              </a:buClr>
              <a:buFont typeface="Wingdings" panose="05000000000000000000" pitchFamily="2" charset="2"/>
              <a:buChar char="§"/>
            </a:pPr>
            <a:r>
              <a:rPr lang="en-US" sz="2800" b="1" dirty="0" smtClean="0"/>
              <a:t>Add additional categories of exempt research:</a:t>
            </a:r>
          </a:p>
          <a:p>
            <a:pPr marL="1199821" lvl="2" indent="-285750">
              <a:buClr>
                <a:schemeClr val="accent5"/>
              </a:buClr>
              <a:buFont typeface="Wingdings" panose="05000000000000000000" pitchFamily="2" charset="2"/>
              <a:buChar char="§"/>
            </a:pPr>
            <a:r>
              <a:rPr lang="en-US" sz="2800" b="1" dirty="0" smtClean="0"/>
              <a:t>Accommodate changes in the scientific landscape</a:t>
            </a:r>
          </a:p>
          <a:p>
            <a:pPr marL="1199821" lvl="2" indent="-285750">
              <a:buClr>
                <a:schemeClr val="accent5"/>
              </a:buClr>
              <a:buFont typeface="Wingdings" panose="05000000000000000000" pitchFamily="2" charset="2"/>
              <a:buChar char="§"/>
            </a:pPr>
            <a:r>
              <a:rPr lang="en-US" sz="2800" b="1" dirty="0" smtClean="0"/>
              <a:t>Better calibrate the level of review to the level of risk involved in the research</a:t>
            </a:r>
          </a:p>
          <a:p>
            <a:pPr marL="742785" lvl="1" indent="-285750">
              <a:buClr>
                <a:schemeClr val="accent5"/>
              </a:buClr>
              <a:buFont typeface="Wingdings" panose="05000000000000000000" pitchFamily="2" charset="2"/>
              <a:buChar char="§"/>
            </a:pPr>
            <a:r>
              <a:rPr lang="en-US" sz="2800" b="1" dirty="0" smtClean="0">
                <a:solidFill>
                  <a:srgbClr val="FF0000"/>
                </a:solidFill>
              </a:rPr>
              <a:t>Online tool to determine exempt studies without requiring administrative  or IRB review</a:t>
            </a:r>
          </a:p>
        </p:txBody>
      </p:sp>
      <p:sp>
        <p:nvSpPr>
          <p:cNvPr id="5" name="TextBox 4"/>
          <p:cNvSpPr txBox="1"/>
          <p:nvPr/>
        </p:nvSpPr>
        <p:spPr>
          <a:xfrm>
            <a:off x="4419600" y="6405600"/>
            <a:ext cx="3027216" cy="276999"/>
          </a:xfrm>
          <a:prstGeom prst="rect">
            <a:avLst/>
          </a:prstGeom>
          <a:noFill/>
        </p:spPr>
        <p:txBody>
          <a:bodyPr wrap="square" rtlCol="0">
            <a:spAutoFit/>
          </a:bodyPr>
          <a:lstStyle/>
          <a:p>
            <a:r>
              <a:rPr lang="en-US" sz="1200" b="1" dirty="0" smtClean="0">
                <a:solidFill>
                  <a:prstClr val="black"/>
                </a:solidFill>
              </a:rPr>
              <a:t>American Society for Investigative Pathology        </a:t>
            </a:r>
            <a:endParaRPr lang="en-US" sz="1200" b="1" dirty="0">
              <a:solidFill>
                <a:prstClr val="black"/>
              </a:solidFill>
            </a:endParaRPr>
          </a:p>
        </p:txBody>
      </p:sp>
      <p:pic>
        <p:nvPicPr>
          <p:cNvPr id="6" name="Picture 5" descr="asiplogo"/>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46349" y="6366033"/>
            <a:ext cx="1269082" cy="356134"/>
          </a:xfrm>
          <a:prstGeom prst="rect">
            <a:avLst/>
          </a:prstGeom>
          <a:noFill/>
          <a:ln>
            <a:noFill/>
          </a:ln>
        </p:spPr>
      </p:pic>
    </p:spTree>
    <p:extLst>
      <p:ext uri="{BB962C8B-B14F-4D97-AF65-F5344CB8AC3E}">
        <p14:creationId xmlns:p14="http://schemas.microsoft.com/office/powerpoint/2010/main" val="34313047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353721"/>
            <a:ext cx="8610600" cy="2492958"/>
          </a:xfrm>
          <a:prstGeom prst="rect">
            <a:avLst/>
          </a:prstGeom>
          <a:noFill/>
        </p:spPr>
        <p:txBody>
          <a:bodyPr wrap="square" lIns="91407" tIns="45704" rIns="91407" bIns="45704" rtlCol="0">
            <a:spAutoFit/>
          </a:bodyPr>
          <a:lstStyle/>
          <a:p>
            <a:pPr algn="ctr"/>
            <a:r>
              <a:rPr lang="en-US" sz="3200" b="1" dirty="0" smtClean="0">
                <a:solidFill>
                  <a:prstClr val="black"/>
                </a:solidFill>
              </a:rPr>
              <a:t>Significant Changes: </a:t>
            </a:r>
          </a:p>
          <a:p>
            <a:pPr algn="ctr"/>
            <a:r>
              <a:rPr lang="en-US" sz="3200" b="1" dirty="0" smtClean="0">
                <a:solidFill>
                  <a:prstClr val="black"/>
                </a:solidFill>
              </a:rPr>
              <a:t>Exempt Research</a:t>
            </a:r>
          </a:p>
          <a:p>
            <a:pPr algn="ctr"/>
            <a:endParaRPr lang="en-US" sz="3200" b="1" dirty="0">
              <a:solidFill>
                <a:prstClr val="black"/>
              </a:solidFill>
            </a:endParaRPr>
          </a:p>
          <a:p>
            <a:endParaRPr lang="en-US" b="1" dirty="0" smtClean="0">
              <a:solidFill>
                <a:prstClr val="black"/>
              </a:solidFill>
            </a:endParaRPr>
          </a:p>
          <a:p>
            <a:endParaRPr lang="en-US" sz="2400" b="1" dirty="0" smtClean="0">
              <a:solidFill>
                <a:prstClr val="black"/>
              </a:solidFill>
            </a:endParaRPr>
          </a:p>
          <a:p>
            <a:endParaRPr lang="en-US" b="1" dirty="0" smtClean="0">
              <a:solidFill>
                <a:prstClr val="black"/>
              </a:solidFill>
            </a:endParaRPr>
          </a:p>
        </p:txBody>
      </p:sp>
      <p:sp>
        <p:nvSpPr>
          <p:cNvPr id="3" name="Line 8"/>
          <p:cNvSpPr>
            <a:spLocks noChangeShapeType="1"/>
          </p:cNvSpPr>
          <p:nvPr/>
        </p:nvSpPr>
        <p:spPr bwMode="auto">
          <a:xfrm>
            <a:off x="152400" y="1447800"/>
            <a:ext cx="8329612" cy="0"/>
          </a:xfrm>
          <a:prstGeom prst="line">
            <a:avLst/>
          </a:prstGeom>
          <a:noFill/>
          <a:ln w="50800">
            <a:solidFill>
              <a:srgbClr val="33CCCC"/>
            </a:solidFill>
            <a:round/>
            <a:headEnd/>
            <a:tailEnd/>
          </a:ln>
        </p:spPr>
        <p:txBody>
          <a:bodyPr wrap="none" lIns="91407" tIns="45704" rIns="91407" bIns="45704" anchor="ctr"/>
          <a:lstStyle/>
          <a:p>
            <a:endParaRPr lang="en-US">
              <a:solidFill>
                <a:prstClr val="black"/>
              </a:solidFill>
            </a:endParaRPr>
          </a:p>
        </p:txBody>
      </p:sp>
      <p:sp>
        <p:nvSpPr>
          <p:cNvPr id="4" name="TextBox 3"/>
          <p:cNvSpPr txBox="1"/>
          <p:nvPr/>
        </p:nvSpPr>
        <p:spPr>
          <a:xfrm>
            <a:off x="381000" y="1853329"/>
            <a:ext cx="8458200" cy="3108543"/>
          </a:xfrm>
          <a:prstGeom prst="rect">
            <a:avLst/>
          </a:prstGeom>
          <a:noFill/>
        </p:spPr>
        <p:txBody>
          <a:bodyPr wrap="square" rtlCol="0">
            <a:spAutoFit/>
          </a:bodyPr>
          <a:lstStyle/>
          <a:p>
            <a:pPr marL="742785" lvl="1" indent="-285750">
              <a:buClr>
                <a:schemeClr val="accent5"/>
              </a:buClr>
              <a:buFont typeface="Wingdings" panose="05000000000000000000" pitchFamily="2" charset="2"/>
              <a:buChar char="§"/>
            </a:pPr>
            <a:r>
              <a:rPr lang="en-US" sz="2800" b="1" dirty="0">
                <a:solidFill>
                  <a:srgbClr val="FF0000"/>
                </a:solidFill>
              </a:rPr>
              <a:t>Certain research involving benign interventions with adult subjects</a:t>
            </a:r>
          </a:p>
          <a:p>
            <a:pPr marL="742785" lvl="1" indent="-285750">
              <a:buClr>
                <a:schemeClr val="accent5"/>
              </a:buClr>
              <a:buFont typeface="Wingdings" panose="05000000000000000000" pitchFamily="2" charset="2"/>
              <a:buChar char="§"/>
            </a:pPr>
            <a:r>
              <a:rPr lang="en-US" sz="2800" b="1" dirty="0">
                <a:solidFill>
                  <a:srgbClr val="FF0000"/>
                </a:solidFill>
              </a:rPr>
              <a:t>Research involving educational tests</a:t>
            </a:r>
            <a:r>
              <a:rPr lang="en-US" sz="2800" b="1" dirty="0"/>
              <a:t>, surveys, interviews, observations of public </a:t>
            </a:r>
            <a:r>
              <a:rPr lang="en-US" sz="2800" b="1" dirty="0" smtClean="0"/>
              <a:t>behavior</a:t>
            </a:r>
          </a:p>
          <a:p>
            <a:pPr marL="742785" lvl="1" indent="-285750">
              <a:buClr>
                <a:schemeClr val="accent5"/>
              </a:buClr>
              <a:buFont typeface="Wingdings" panose="05000000000000000000" pitchFamily="2" charset="2"/>
              <a:buChar char="§"/>
            </a:pPr>
            <a:r>
              <a:rPr lang="en-US" sz="2800" b="1" dirty="0" smtClean="0">
                <a:solidFill>
                  <a:srgbClr val="FF0000"/>
                </a:solidFill>
              </a:rPr>
              <a:t>Secondary research use of identifiable private information originally collected as part of a non-research activity</a:t>
            </a:r>
          </a:p>
        </p:txBody>
      </p:sp>
      <p:sp>
        <p:nvSpPr>
          <p:cNvPr id="5" name="TextBox 4"/>
          <p:cNvSpPr txBox="1"/>
          <p:nvPr/>
        </p:nvSpPr>
        <p:spPr>
          <a:xfrm>
            <a:off x="4419600" y="6405600"/>
            <a:ext cx="3027216" cy="276999"/>
          </a:xfrm>
          <a:prstGeom prst="rect">
            <a:avLst/>
          </a:prstGeom>
          <a:noFill/>
        </p:spPr>
        <p:txBody>
          <a:bodyPr wrap="square" rtlCol="0">
            <a:spAutoFit/>
          </a:bodyPr>
          <a:lstStyle/>
          <a:p>
            <a:r>
              <a:rPr lang="en-US" sz="1200" b="1" dirty="0" smtClean="0">
                <a:solidFill>
                  <a:prstClr val="black"/>
                </a:solidFill>
              </a:rPr>
              <a:t>American Society for Investigative Pathology        </a:t>
            </a:r>
            <a:endParaRPr lang="en-US" sz="1200" b="1" dirty="0">
              <a:solidFill>
                <a:prstClr val="black"/>
              </a:solidFill>
            </a:endParaRPr>
          </a:p>
        </p:txBody>
      </p:sp>
      <p:pic>
        <p:nvPicPr>
          <p:cNvPr id="6" name="Picture 5" descr="asiplogo"/>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46349" y="6366033"/>
            <a:ext cx="1269082" cy="356134"/>
          </a:xfrm>
          <a:prstGeom prst="rect">
            <a:avLst/>
          </a:prstGeom>
          <a:noFill/>
          <a:ln>
            <a:noFill/>
          </a:ln>
        </p:spPr>
      </p:pic>
    </p:spTree>
    <p:extLst>
      <p:ext uri="{BB962C8B-B14F-4D97-AF65-F5344CB8AC3E}">
        <p14:creationId xmlns:p14="http://schemas.microsoft.com/office/powerpoint/2010/main" val="30842968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353721"/>
            <a:ext cx="8610600" cy="2492958"/>
          </a:xfrm>
          <a:prstGeom prst="rect">
            <a:avLst/>
          </a:prstGeom>
          <a:noFill/>
        </p:spPr>
        <p:txBody>
          <a:bodyPr wrap="square" lIns="91407" tIns="45704" rIns="91407" bIns="45704" rtlCol="0">
            <a:spAutoFit/>
          </a:bodyPr>
          <a:lstStyle/>
          <a:p>
            <a:pPr algn="ctr"/>
            <a:r>
              <a:rPr lang="en-US" sz="3200" b="1" dirty="0" smtClean="0">
                <a:solidFill>
                  <a:prstClr val="black"/>
                </a:solidFill>
              </a:rPr>
              <a:t>Significant Changes: </a:t>
            </a:r>
          </a:p>
          <a:p>
            <a:pPr algn="ctr"/>
            <a:r>
              <a:rPr lang="en-US" sz="3200" b="1" dirty="0" smtClean="0">
                <a:solidFill>
                  <a:prstClr val="black"/>
                </a:solidFill>
              </a:rPr>
              <a:t>Exempt Research</a:t>
            </a:r>
          </a:p>
          <a:p>
            <a:pPr algn="ctr"/>
            <a:endParaRPr lang="en-US" sz="3200" b="1" dirty="0">
              <a:solidFill>
                <a:prstClr val="black"/>
              </a:solidFill>
            </a:endParaRPr>
          </a:p>
          <a:p>
            <a:endParaRPr lang="en-US" b="1" dirty="0" smtClean="0">
              <a:solidFill>
                <a:prstClr val="black"/>
              </a:solidFill>
            </a:endParaRPr>
          </a:p>
          <a:p>
            <a:endParaRPr lang="en-US" sz="2400" b="1" dirty="0" smtClean="0">
              <a:solidFill>
                <a:prstClr val="black"/>
              </a:solidFill>
            </a:endParaRPr>
          </a:p>
          <a:p>
            <a:endParaRPr lang="en-US" b="1" dirty="0" smtClean="0">
              <a:solidFill>
                <a:prstClr val="black"/>
              </a:solidFill>
            </a:endParaRPr>
          </a:p>
        </p:txBody>
      </p:sp>
      <p:sp>
        <p:nvSpPr>
          <p:cNvPr id="3" name="Line 8"/>
          <p:cNvSpPr>
            <a:spLocks noChangeShapeType="1"/>
          </p:cNvSpPr>
          <p:nvPr/>
        </p:nvSpPr>
        <p:spPr bwMode="auto">
          <a:xfrm>
            <a:off x="152400" y="1447800"/>
            <a:ext cx="8329612" cy="0"/>
          </a:xfrm>
          <a:prstGeom prst="line">
            <a:avLst/>
          </a:prstGeom>
          <a:noFill/>
          <a:ln w="50800">
            <a:solidFill>
              <a:srgbClr val="33CCCC"/>
            </a:solidFill>
            <a:round/>
            <a:headEnd/>
            <a:tailEnd/>
          </a:ln>
        </p:spPr>
        <p:txBody>
          <a:bodyPr wrap="none" lIns="91407" tIns="45704" rIns="91407" bIns="45704" anchor="ctr"/>
          <a:lstStyle/>
          <a:p>
            <a:endParaRPr lang="en-US">
              <a:solidFill>
                <a:prstClr val="black"/>
              </a:solidFill>
            </a:endParaRPr>
          </a:p>
        </p:txBody>
      </p:sp>
      <p:sp>
        <p:nvSpPr>
          <p:cNvPr id="4" name="TextBox 3"/>
          <p:cNvSpPr txBox="1"/>
          <p:nvPr/>
        </p:nvSpPr>
        <p:spPr>
          <a:xfrm>
            <a:off x="381000" y="1853329"/>
            <a:ext cx="8458200" cy="3970318"/>
          </a:xfrm>
          <a:prstGeom prst="rect">
            <a:avLst/>
          </a:prstGeom>
          <a:noFill/>
        </p:spPr>
        <p:txBody>
          <a:bodyPr wrap="square" rtlCol="0">
            <a:spAutoFit/>
          </a:bodyPr>
          <a:lstStyle/>
          <a:p>
            <a:pPr marL="742785" lvl="1" indent="-285750">
              <a:buClr>
                <a:schemeClr val="accent5"/>
              </a:buClr>
              <a:buFont typeface="Wingdings" panose="05000000000000000000" pitchFamily="2" charset="2"/>
              <a:buChar char="§"/>
            </a:pPr>
            <a:r>
              <a:rPr lang="en-US" sz="2800" b="1" dirty="0" smtClean="0">
                <a:solidFill>
                  <a:srgbClr val="FF0000"/>
                </a:solidFill>
              </a:rPr>
              <a:t>Storing or maintaining </a:t>
            </a:r>
            <a:r>
              <a:rPr lang="en-US" sz="2800" b="1" dirty="0" err="1" smtClean="0">
                <a:solidFill>
                  <a:srgbClr val="FF0000"/>
                </a:solidFill>
              </a:rPr>
              <a:t>biospecimens</a:t>
            </a:r>
            <a:r>
              <a:rPr lang="en-US" sz="2800" b="1" dirty="0" smtClean="0">
                <a:solidFill>
                  <a:srgbClr val="FF0000"/>
                </a:solidFill>
              </a:rPr>
              <a:t> and identifiable private information for future, unspecified secondary research studies</a:t>
            </a:r>
          </a:p>
          <a:p>
            <a:pPr marL="1199821" lvl="2" indent="-285750">
              <a:buClr>
                <a:schemeClr val="accent5"/>
              </a:buClr>
              <a:buFont typeface="Wingdings" panose="05000000000000000000" pitchFamily="2" charset="2"/>
              <a:buChar char="§"/>
            </a:pPr>
            <a:r>
              <a:rPr lang="en-US" sz="2800" b="1" dirty="0" smtClean="0"/>
              <a:t>Broad consent </a:t>
            </a:r>
            <a:r>
              <a:rPr lang="en-US" sz="2800" b="1" dirty="0" smtClean="0"/>
              <a:t>may be </a:t>
            </a:r>
            <a:r>
              <a:rPr lang="en-US" sz="2800" b="1" dirty="0" smtClean="0"/>
              <a:t>used</a:t>
            </a:r>
          </a:p>
          <a:p>
            <a:pPr marL="1199821" lvl="2" indent="-285750">
              <a:buClr>
                <a:schemeClr val="accent5"/>
              </a:buClr>
              <a:buFont typeface="Wingdings" panose="05000000000000000000" pitchFamily="2" charset="2"/>
              <a:buChar char="§"/>
            </a:pPr>
            <a:r>
              <a:rPr lang="en-US" sz="2800" b="1" dirty="0" smtClean="0"/>
              <a:t>Consent template to be developed by DHHS</a:t>
            </a:r>
          </a:p>
          <a:p>
            <a:pPr marL="1199821" lvl="2" indent="-285750">
              <a:buClr>
                <a:schemeClr val="accent5"/>
              </a:buClr>
              <a:buFont typeface="Wingdings" panose="05000000000000000000" pitchFamily="2" charset="2"/>
              <a:buChar char="§"/>
            </a:pPr>
            <a:r>
              <a:rPr lang="en-US" sz="2800" b="1" dirty="0" smtClean="0"/>
              <a:t>Information and </a:t>
            </a:r>
            <a:r>
              <a:rPr lang="en-US" sz="2800" b="1" dirty="0" err="1" smtClean="0"/>
              <a:t>biospecimen</a:t>
            </a:r>
            <a:r>
              <a:rPr lang="en-US" sz="2800" b="1" dirty="0" smtClean="0"/>
              <a:t> privacy safeguards</a:t>
            </a:r>
          </a:p>
          <a:p>
            <a:pPr marL="1199821" lvl="2" indent="-285750">
              <a:buClr>
                <a:schemeClr val="accent5"/>
              </a:buClr>
              <a:buFont typeface="Wingdings" panose="05000000000000000000" pitchFamily="2" charset="2"/>
              <a:buChar char="§"/>
            </a:pPr>
            <a:r>
              <a:rPr lang="en-US" sz="2800" b="1" dirty="0" smtClean="0"/>
              <a:t>Limited IRB approval of the consent process</a:t>
            </a:r>
          </a:p>
          <a:p>
            <a:pPr marL="1199821" lvl="2" indent="-285750">
              <a:buClr>
                <a:schemeClr val="accent5"/>
              </a:buClr>
              <a:buFont typeface="Wingdings" panose="05000000000000000000" pitchFamily="2" charset="2"/>
              <a:buChar char="§"/>
            </a:pPr>
            <a:endParaRPr lang="en-US" sz="2800" b="1" dirty="0"/>
          </a:p>
        </p:txBody>
      </p:sp>
      <p:sp>
        <p:nvSpPr>
          <p:cNvPr id="5" name="TextBox 4"/>
          <p:cNvSpPr txBox="1"/>
          <p:nvPr/>
        </p:nvSpPr>
        <p:spPr>
          <a:xfrm>
            <a:off x="4419600" y="6405600"/>
            <a:ext cx="3027216" cy="276999"/>
          </a:xfrm>
          <a:prstGeom prst="rect">
            <a:avLst/>
          </a:prstGeom>
          <a:noFill/>
        </p:spPr>
        <p:txBody>
          <a:bodyPr wrap="square" rtlCol="0">
            <a:spAutoFit/>
          </a:bodyPr>
          <a:lstStyle/>
          <a:p>
            <a:r>
              <a:rPr lang="en-US" sz="1200" b="1" dirty="0" smtClean="0">
                <a:solidFill>
                  <a:prstClr val="black"/>
                </a:solidFill>
              </a:rPr>
              <a:t>American Society for Investigative Pathology        </a:t>
            </a:r>
            <a:endParaRPr lang="en-US" sz="1200" b="1" dirty="0">
              <a:solidFill>
                <a:prstClr val="black"/>
              </a:solidFill>
            </a:endParaRPr>
          </a:p>
        </p:txBody>
      </p:sp>
      <p:pic>
        <p:nvPicPr>
          <p:cNvPr id="6" name="Picture 5" descr="asiplogo"/>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46349" y="6366033"/>
            <a:ext cx="1269082" cy="356134"/>
          </a:xfrm>
          <a:prstGeom prst="rect">
            <a:avLst/>
          </a:prstGeom>
          <a:noFill/>
          <a:ln>
            <a:noFill/>
          </a:ln>
        </p:spPr>
      </p:pic>
    </p:spTree>
    <p:extLst>
      <p:ext uri="{BB962C8B-B14F-4D97-AF65-F5344CB8AC3E}">
        <p14:creationId xmlns:p14="http://schemas.microsoft.com/office/powerpoint/2010/main" val="28536552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353721"/>
            <a:ext cx="8610600" cy="2492958"/>
          </a:xfrm>
          <a:prstGeom prst="rect">
            <a:avLst/>
          </a:prstGeom>
          <a:noFill/>
        </p:spPr>
        <p:txBody>
          <a:bodyPr wrap="square" lIns="91407" tIns="45704" rIns="91407" bIns="45704" rtlCol="0">
            <a:spAutoFit/>
          </a:bodyPr>
          <a:lstStyle/>
          <a:p>
            <a:pPr algn="ctr"/>
            <a:r>
              <a:rPr lang="en-US" sz="3200" b="1" dirty="0" smtClean="0">
                <a:solidFill>
                  <a:prstClr val="black"/>
                </a:solidFill>
              </a:rPr>
              <a:t>Significant Changes: </a:t>
            </a:r>
          </a:p>
          <a:p>
            <a:pPr algn="ctr"/>
            <a:r>
              <a:rPr lang="en-US" sz="3200" b="1" dirty="0" smtClean="0">
                <a:solidFill>
                  <a:prstClr val="black"/>
                </a:solidFill>
              </a:rPr>
              <a:t>Informed Consent</a:t>
            </a:r>
          </a:p>
          <a:p>
            <a:pPr algn="ctr"/>
            <a:endParaRPr lang="en-US" sz="3200" b="1" dirty="0">
              <a:solidFill>
                <a:prstClr val="black"/>
              </a:solidFill>
            </a:endParaRPr>
          </a:p>
          <a:p>
            <a:endParaRPr lang="en-US" b="1" dirty="0" smtClean="0">
              <a:solidFill>
                <a:prstClr val="black"/>
              </a:solidFill>
            </a:endParaRPr>
          </a:p>
          <a:p>
            <a:endParaRPr lang="en-US" sz="2400" b="1" dirty="0" smtClean="0">
              <a:solidFill>
                <a:prstClr val="black"/>
              </a:solidFill>
            </a:endParaRPr>
          </a:p>
          <a:p>
            <a:endParaRPr lang="en-US" b="1" dirty="0" smtClean="0">
              <a:solidFill>
                <a:prstClr val="black"/>
              </a:solidFill>
            </a:endParaRPr>
          </a:p>
        </p:txBody>
      </p:sp>
      <p:sp>
        <p:nvSpPr>
          <p:cNvPr id="3" name="Line 8"/>
          <p:cNvSpPr>
            <a:spLocks noChangeShapeType="1"/>
          </p:cNvSpPr>
          <p:nvPr/>
        </p:nvSpPr>
        <p:spPr bwMode="auto">
          <a:xfrm>
            <a:off x="152400" y="1447800"/>
            <a:ext cx="8329612" cy="0"/>
          </a:xfrm>
          <a:prstGeom prst="line">
            <a:avLst/>
          </a:prstGeom>
          <a:noFill/>
          <a:ln w="50800">
            <a:solidFill>
              <a:srgbClr val="33CCCC"/>
            </a:solidFill>
            <a:round/>
            <a:headEnd/>
            <a:tailEnd/>
          </a:ln>
        </p:spPr>
        <p:txBody>
          <a:bodyPr wrap="none" lIns="91407" tIns="45704" rIns="91407" bIns="45704" anchor="ctr"/>
          <a:lstStyle/>
          <a:p>
            <a:endParaRPr lang="en-US">
              <a:solidFill>
                <a:prstClr val="black"/>
              </a:solidFill>
            </a:endParaRPr>
          </a:p>
        </p:txBody>
      </p:sp>
      <p:sp>
        <p:nvSpPr>
          <p:cNvPr id="4" name="TextBox 3"/>
          <p:cNvSpPr txBox="1"/>
          <p:nvPr/>
        </p:nvSpPr>
        <p:spPr>
          <a:xfrm>
            <a:off x="381000" y="1853329"/>
            <a:ext cx="8458200" cy="2246769"/>
          </a:xfrm>
          <a:prstGeom prst="rect">
            <a:avLst/>
          </a:prstGeom>
          <a:noFill/>
        </p:spPr>
        <p:txBody>
          <a:bodyPr wrap="square" rtlCol="0">
            <a:spAutoFit/>
          </a:bodyPr>
          <a:lstStyle/>
          <a:p>
            <a:pPr marL="742785" lvl="1" indent="-285750">
              <a:buClr>
                <a:schemeClr val="accent5"/>
              </a:buClr>
              <a:buFont typeface="Wingdings" panose="05000000000000000000" pitchFamily="2" charset="2"/>
              <a:buChar char="§"/>
            </a:pPr>
            <a:r>
              <a:rPr lang="en-US" sz="2800" b="1" dirty="0" smtClean="0"/>
              <a:t>Improve informed consent by increasing transparency and imposing stricter new requirements regarding the information that must be given to prospective subjects</a:t>
            </a:r>
          </a:p>
          <a:p>
            <a:pPr marL="1199821" lvl="2" indent="-285750">
              <a:buClr>
                <a:schemeClr val="accent5"/>
              </a:buClr>
              <a:buFont typeface="Wingdings" panose="05000000000000000000" pitchFamily="2" charset="2"/>
              <a:buChar char="§"/>
            </a:pPr>
            <a:endParaRPr lang="en-US" sz="2800" b="1" dirty="0"/>
          </a:p>
        </p:txBody>
      </p:sp>
      <p:sp>
        <p:nvSpPr>
          <p:cNvPr id="5" name="TextBox 4"/>
          <p:cNvSpPr txBox="1"/>
          <p:nvPr/>
        </p:nvSpPr>
        <p:spPr>
          <a:xfrm>
            <a:off x="4419600" y="6405600"/>
            <a:ext cx="3027216" cy="276999"/>
          </a:xfrm>
          <a:prstGeom prst="rect">
            <a:avLst/>
          </a:prstGeom>
          <a:noFill/>
        </p:spPr>
        <p:txBody>
          <a:bodyPr wrap="square" rtlCol="0">
            <a:spAutoFit/>
          </a:bodyPr>
          <a:lstStyle/>
          <a:p>
            <a:r>
              <a:rPr lang="en-US" sz="1200" b="1" dirty="0" smtClean="0">
                <a:solidFill>
                  <a:prstClr val="black"/>
                </a:solidFill>
              </a:rPr>
              <a:t>American Society for Investigative Pathology        </a:t>
            </a:r>
            <a:endParaRPr lang="en-US" sz="1200" b="1" dirty="0">
              <a:solidFill>
                <a:prstClr val="black"/>
              </a:solidFill>
            </a:endParaRPr>
          </a:p>
        </p:txBody>
      </p:sp>
      <p:pic>
        <p:nvPicPr>
          <p:cNvPr id="6" name="Picture 5" descr="asiplogo"/>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46349" y="6366033"/>
            <a:ext cx="1269082" cy="356134"/>
          </a:xfrm>
          <a:prstGeom prst="rect">
            <a:avLst/>
          </a:prstGeom>
          <a:noFill/>
          <a:ln>
            <a:noFill/>
          </a:ln>
        </p:spPr>
      </p:pic>
    </p:spTree>
    <p:extLst>
      <p:ext uri="{BB962C8B-B14F-4D97-AF65-F5344CB8AC3E}">
        <p14:creationId xmlns:p14="http://schemas.microsoft.com/office/powerpoint/2010/main" val="329672896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97706" y="533400"/>
            <a:ext cx="7772400" cy="1165225"/>
          </a:xfrm>
        </p:spPr>
        <p:txBody>
          <a:bodyPr>
            <a:normAutofit/>
          </a:bodyPr>
          <a:lstStyle/>
          <a:p>
            <a:r>
              <a:rPr lang="en-US" sz="3600" b="1" dirty="0" err="1" smtClean="0">
                <a:solidFill>
                  <a:srgbClr val="FF0000"/>
                </a:solidFill>
              </a:rPr>
              <a:t>Biospecimens</a:t>
            </a:r>
            <a:r>
              <a:rPr lang="en-US" sz="3600" b="1" dirty="0" smtClean="0">
                <a:solidFill>
                  <a:srgbClr val="FF0000"/>
                </a:solidFill>
              </a:rPr>
              <a:t> and Informed Consent</a:t>
            </a:r>
            <a:endParaRPr lang="en-US" sz="3600" b="1" dirty="0">
              <a:solidFill>
                <a:srgbClr val="FF0000"/>
              </a:solidFill>
            </a:endParaRPr>
          </a:p>
        </p:txBody>
      </p:sp>
      <p:sp>
        <p:nvSpPr>
          <p:cNvPr id="3" name="Subtitle 2"/>
          <p:cNvSpPr>
            <a:spLocks noGrp="1"/>
          </p:cNvSpPr>
          <p:nvPr>
            <p:ph type="subTitle" idx="1"/>
          </p:nvPr>
        </p:nvSpPr>
        <p:spPr>
          <a:xfrm>
            <a:off x="735805" y="1676400"/>
            <a:ext cx="7696200" cy="4495800"/>
          </a:xfrm>
        </p:spPr>
        <p:txBody>
          <a:bodyPr>
            <a:normAutofit/>
          </a:bodyPr>
          <a:lstStyle/>
          <a:p>
            <a:pPr marL="457200" indent="-457200" algn="l">
              <a:buClr>
                <a:schemeClr val="accent5">
                  <a:lumMod val="75000"/>
                </a:schemeClr>
              </a:buClr>
              <a:buFont typeface="Wingdings" panose="05000000000000000000" pitchFamily="2" charset="2"/>
              <a:buChar char="§"/>
            </a:pPr>
            <a:r>
              <a:rPr lang="en-US" sz="2600" b="1" dirty="0" smtClean="0">
                <a:solidFill>
                  <a:schemeClr val="tx1"/>
                </a:solidFill>
              </a:rPr>
              <a:t>Precision Medicine in Context: A Transformative Event</a:t>
            </a:r>
          </a:p>
          <a:p>
            <a:pPr marL="457200" indent="-457200" algn="l">
              <a:buClr>
                <a:schemeClr val="accent5">
                  <a:lumMod val="75000"/>
                </a:schemeClr>
              </a:buClr>
              <a:buFont typeface="Wingdings" panose="05000000000000000000" pitchFamily="2" charset="2"/>
              <a:buChar char="§"/>
            </a:pPr>
            <a:r>
              <a:rPr lang="en-US" sz="2600" b="1" dirty="0" smtClean="0">
                <a:solidFill>
                  <a:schemeClr val="tx1"/>
                </a:solidFill>
              </a:rPr>
              <a:t>A Primer on Ethical Issues of Human </a:t>
            </a:r>
            <a:r>
              <a:rPr lang="en-US" sz="2600" b="1" dirty="0" err="1" smtClean="0">
                <a:solidFill>
                  <a:schemeClr val="tx1"/>
                </a:solidFill>
              </a:rPr>
              <a:t>Biospecimens</a:t>
            </a:r>
            <a:endParaRPr lang="en-US" sz="2600" b="1" dirty="0" smtClean="0">
              <a:solidFill>
                <a:schemeClr val="tx1"/>
              </a:solidFill>
            </a:endParaRPr>
          </a:p>
          <a:p>
            <a:pPr marL="457200" indent="-457200" algn="l">
              <a:buClr>
                <a:schemeClr val="accent5">
                  <a:lumMod val="75000"/>
                </a:schemeClr>
              </a:buClr>
              <a:buFont typeface="Wingdings" panose="05000000000000000000" pitchFamily="2" charset="2"/>
              <a:buChar char="§"/>
            </a:pPr>
            <a:r>
              <a:rPr lang="en-US" sz="2600" b="1" dirty="0" smtClean="0">
                <a:solidFill>
                  <a:schemeClr val="tx1"/>
                </a:solidFill>
              </a:rPr>
              <a:t>Impact of New Molecular Technologies on Research Utilizing Human </a:t>
            </a:r>
            <a:r>
              <a:rPr lang="en-US" sz="2600" b="1" dirty="0" err="1" smtClean="0">
                <a:solidFill>
                  <a:schemeClr val="tx1"/>
                </a:solidFill>
              </a:rPr>
              <a:t>Biospecimens</a:t>
            </a:r>
            <a:endParaRPr lang="en-US" sz="2600" b="1" dirty="0" smtClean="0">
              <a:solidFill>
                <a:schemeClr val="tx1"/>
              </a:solidFill>
            </a:endParaRPr>
          </a:p>
          <a:p>
            <a:pPr marL="1256971" lvl="2" indent="-342900" algn="l">
              <a:buClr>
                <a:schemeClr val="accent5">
                  <a:lumMod val="75000"/>
                </a:schemeClr>
              </a:buClr>
              <a:buFont typeface="Wingdings" panose="05000000000000000000" pitchFamily="2" charset="2"/>
              <a:buChar char="Ø"/>
            </a:pPr>
            <a:r>
              <a:rPr lang="en-US" b="1" dirty="0" smtClean="0">
                <a:solidFill>
                  <a:schemeClr val="tx1"/>
                </a:solidFill>
              </a:rPr>
              <a:t>Next-Generation Sequencing (NGS)</a:t>
            </a:r>
          </a:p>
          <a:p>
            <a:pPr marL="457200" indent="-457200" algn="l">
              <a:buClr>
                <a:schemeClr val="accent5">
                  <a:lumMod val="75000"/>
                </a:schemeClr>
              </a:buClr>
              <a:buFont typeface="Wingdings" panose="05000000000000000000" pitchFamily="2" charset="2"/>
              <a:buChar char="§"/>
            </a:pPr>
            <a:r>
              <a:rPr lang="en-US" sz="2600" b="1" dirty="0" smtClean="0">
                <a:solidFill>
                  <a:schemeClr val="tx1"/>
                </a:solidFill>
              </a:rPr>
              <a:t>Notice of Proposed Rule Making – Common Rule</a:t>
            </a:r>
          </a:p>
          <a:p>
            <a:pPr algn="l"/>
            <a:endParaRPr lang="en-US" sz="2000" b="1" dirty="0">
              <a:solidFill>
                <a:schemeClr val="tx1"/>
              </a:solidFill>
            </a:endParaRPr>
          </a:p>
        </p:txBody>
      </p:sp>
      <p:sp>
        <p:nvSpPr>
          <p:cNvPr id="4" name="Line 4"/>
          <p:cNvSpPr>
            <a:spLocks noChangeShapeType="1"/>
          </p:cNvSpPr>
          <p:nvPr/>
        </p:nvSpPr>
        <p:spPr bwMode="auto">
          <a:xfrm>
            <a:off x="457199" y="1447800"/>
            <a:ext cx="8253413" cy="0"/>
          </a:xfrm>
          <a:prstGeom prst="line">
            <a:avLst/>
          </a:prstGeom>
          <a:noFill/>
          <a:ln w="50800">
            <a:solidFill>
              <a:srgbClr val="33CCCC"/>
            </a:solidFill>
            <a:round/>
            <a:headEnd/>
            <a:tailEnd/>
          </a:ln>
          <a:effectLst/>
        </p:spPr>
        <p:txBody>
          <a:bodyPr wrap="none" lIns="91407" tIns="45704" rIns="91407" bIns="45704" anchor="ctr"/>
          <a:lstStyle/>
          <a:p>
            <a:endParaRPr lang="en-US">
              <a:solidFill>
                <a:prstClr val="black"/>
              </a:solidFill>
            </a:endParaRPr>
          </a:p>
        </p:txBody>
      </p:sp>
      <p:sp>
        <p:nvSpPr>
          <p:cNvPr id="5" name="TextBox 4"/>
          <p:cNvSpPr txBox="1"/>
          <p:nvPr/>
        </p:nvSpPr>
        <p:spPr>
          <a:xfrm>
            <a:off x="4419600" y="6405600"/>
            <a:ext cx="3027216" cy="276999"/>
          </a:xfrm>
          <a:prstGeom prst="rect">
            <a:avLst/>
          </a:prstGeom>
          <a:noFill/>
        </p:spPr>
        <p:txBody>
          <a:bodyPr wrap="square" rtlCol="0">
            <a:spAutoFit/>
          </a:bodyPr>
          <a:lstStyle/>
          <a:p>
            <a:r>
              <a:rPr lang="en-US" sz="1200" b="1" dirty="0" smtClean="0">
                <a:solidFill>
                  <a:prstClr val="black"/>
                </a:solidFill>
              </a:rPr>
              <a:t>American Society for Investigative Pathology        </a:t>
            </a:r>
            <a:endParaRPr lang="en-US" sz="1200" b="1" dirty="0">
              <a:solidFill>
                <a:prstClr val="black"/>
              </a:solidFill>
            </a:endParaRPr>
          </a:p>
        </p:txBody>
      </p:sp>
      <p:pic>
        <p:nvPicPr>
          <p:cNvPr id="6" name="Picture 5" descr="asiplogo"/>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46349" y="6366033"/>
            <a:ext cx="1269082" cy="356134"/>
          </a:xfrm>
          <a:prstGeom prst="rect">
            <a:avLst/>
          </a:prstGeom>
          <a:noFill/>
          <a:ln>
            <a:noFill/>
          </a:ln>
        </p:spPr>
      </p:pic>
    </p:spTree>
    <p:extLst>
      <p:ext uri="{BB962C8B-B14F-4D97-AF65-F5344CB8AC3E}">
        <p14:creationId xmlns:p14="http://schemas.microsoft.com/office/powerpoint/2010/main" val="83510716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353721"/>
            <a:ext cx="8610600" cy="2492958"/>
          </a:xfrm>
          <a:prstGeom prst="rect">
            <a:avLst/>
          </a:prstGeom>
          <a:noFill/>
        </p:spPr>
        <p:txBody>
          <a:bodyPr wrap="square" lIns="91407" tIns="45704" rIns="91407" bIns="45704" rtlCol="0">
            <a:spAutoFit/>
          </a:bodyPr>
          <a:lstStyle/>
          <a:p>
            <a:pPr algn="ctr"/>
            <a:r>
              <a:rPr lang="en-US" sz="3200" b="1" dirty="0" smtClean="0">
                <a:solidFill>
                  <a:prstClr val="black"/>
                </a:solidFill>
              </a:rPr>
              <a:t>Significant Changes: </a:t>
            </a:r>
          </a:p>
          <a:p>
            <a:pPr algn="ctr"/>
            <a:r>
              <a:rPr lang="en-US" sz="3200" b="1" dirty="0" smtClean="0">
                <a:solidFill>
                  <a:prstClr val="black"/>
                </a:solidFill>
              </a:rPr>
              <a:t>Waiver of Consent</a:t>
            </a:r>
          </a:p>
          <a:p>
            <a:pPr algn="ctr"/>
            <a:endParaRPr lang="en-US" sz="3200" b="1" dirty="0">
              <a:solidFill>
                <a:prstClr val="black"/>
              </a:solidFill>
            </a:endParaRPr>
          </a:p>
          <a:p>
            <a:endParaRPr lang="en-US" b="1" dirty="0" smtClean="0">
              <a:solidFill>
                <a:prstClr val="black"/>
              </a:solidFill>
            </a:endParaRPr>
          </a:p>
          <a:p>
            <a:endParaRPr lang="en-US" sz="2400" b="1" dirty="0" smtClean="0">
              <a:solidFill>
                <a:prstClr val="black"/>
              </a:solidFill>
            </a:endParaRPr>
          </a:p>
          <a:p>
            <a:endParaRPr lang="en-US" b="1" dirty="0" smtClean="0">
              <a:solidFill>
                <a:prstClr val="black"/>
              </a:solidFill>
            </a:endParaRPr>
          </a:p>
        </p:txBody>
      </p:sp>
      <p:sp>
        <p:nvSpPr>
          <p:cNvPr id="3" name="Line 8"/>
          <p:cNvSpPr>
            <a:spLocks noChangeShapeType="1"/>
          </p:cNvSpPr>
          <p:nvPr/>
        </p:nvSpPr>
        <p:spPr bwMode="auto">
          <a:xfrm>
            <a:off x="152400" y="1447800"/>
            <a:ext cx="8329612" cy="0"/>
          </a:xfrm>
          <a:prstGeom prst="line">
            <a:avLst/>
          </a:prstGeom>
          <a:noFill/>
          <a:ln w="50800">
            <a:solidFill>
              <a:srgbClr val="33CCCC"/>
            </a:solidFill>
            <a:round/>
            <a:headEnd/>
            <a:tailEnd/>
          </a:ln>
        </p:spPr>
        <p:txBody>
          <a:bodyPr wrap="none" lIns="91407" tIns="45704" rIns="91407" bIns="45704" anchor="ctr"/>
          <a:lstStyle/>
          <a:p>
            <a:endParaRPr lang="en-US">
              <a:solidFill>
                <a:prstClr val="black"/>
              </a:solidFill>
            </a:endParaRPr>
          </a:p>
        </p:txBody>
      </p:sp>
      <p:sp>
        <p:nvSpPr>
          <p:cNvPr id="4" name="TextBox 3"/>
          <p:cNvSpPr txBox="1"/>
          <p:nvPr/>
        </p:nvSpPr>
        <p:spPr>
          <a:xfrm>
            <a:off x="381000" y="1853329"/>
            <a:ext cx="8458200" cy="3970318"/>
          </a:xfrm>
          <a:prstGeom prst="rect">
            <a:avLst/>
          </a:prstGeom>
          <a:noFill/>
        </p:spPr>
        <p:txBody>
          <a:bodyPr wrap="square" rtlCol="0">
            <a:spAutoFit/>
          </a:bodyPr>
          <a:lstStyle/>
          <a:p>
            <a:pPr marL="742785" lvl="1" indent="-285750">
              <a:buClr>
                <a:schemeClr val="accent5"/>
              </a:buClr>
              <a:buFont typeface="Wingdings" panose="05000000000000000000" pitchFamily="2" charset="2"/>
              <a:buChar char="§"/>
            </a:pPr>
            <a:r>
              <a:rPr lang="en-US" sz="2800" b="1" dirty="0" smtClean="0">
                <a:solidFill>
                  <a:srgbClr val="FF0000"/>
                </a:solidFill>
              </a:rPr>
              <a:t>Waiver of consent for research involving </a:t>
            </a:r>
            <a:r>
              <a:rPr lang="en-US" sz="2800" b="1" dirty="0" err="1" smtClean="0">
                <a:solidFill>
                  <a:srgbClr val="FF0000"/>
                </a:solidFill>
              </a:rPr>
              <a:t>biospecimens</a:t>
            </a:r>
            <a:r>
              <a:rPr lang="en-US" sz="2800" b="1" dirty="0" smtClean="0">
                <a:solidFill>
                  <a:srgbClr val="FF0000"/>
                </a:solidFill>
              </a:rPr>
              <a:t> will only occur in </a:t>
            </a:r>
            <a:r>
              <a:rPr lang="en-US" sz="2800" b="1" u="sng" dirty="0" smtClean="0">
                <a:solidFill>
                  <a:srgbClr val="FF0000"/>
                </a:solidFill>
              </a:rPr>
              <a:t>very rare </a:t>
            </a:r>
            <a:r>
              <a:rPr lang="en-US" sz="2800" b="1" dirty="0" smtClean="0">
                <a:solidFill>
                  <a:srgbClr val="FF0000"/>
                </a:solidFill>
              </a:rPr>
              <a:t>circumstances</a:t>
            </a:r>
          </a:p>
          <a:p>
            <a:pPr marL="742785" lvl="1" indent="-285750">
              <a:buClr>
                <a:schemeClr val="accent5"/>
              </a:buClr>
              <a:buFont typeface="Wingdings" panose="05000000000000000000" pitchFamily="2" charset="2"/>
              <a:buChar char="§"/>
            </a:pPr>
            <a:r>
              <a:rPr lang="en-US" sz="2800" b="1" dirty="0" smtClean="0">
                <a:solidFill>
                  <a:srgbClr val="FF0000"/>
                </a:solidFill>
              </a:rPr>
              <a:t>Research must have compelling scientific purpose</a:t>
            </a:r>
          </a:p>
          <a:p>
            <a:pPr marL="742785" lvl="1" indent="-285750">
              <a:buClr>
                <a:schemeClr val="accent5"/>
              </a:buClr>
              <a:buFont typeface="Wingdings" panose="05000000000000000000" pitchFamily="2" charset="2"/>
              <a:buChar char="§"/>
            </a:pPr>
            <a:r>
              <a:rPr lang="en-US" sz="2800" b="1" dirty="0" smtClean="0">
                <a:solidFill>
                  <a:srgbClr val="FF0000"/>
                </a:solidFill>
              </a:rPr>
              <a:t>Research must not be able to use </a:t>
            </a:r>
            <a:r>
              <a:rPr lang="en-US" sz="2800" b="1" dirty="0" err="1" smtClean="0">
                <a:solidFill>
                  <a:srgbClr val="FF0000"/>
                </a:solidFill>
              </a:rPr>
              <a:t>biospecimens</a:t>
            </a:r>
            <a:r>
              <a:rPr lang="en-US" sz="2800" b="1" dirty="0" smtClean="0">
                <a:solidFill>
                  <a:srgbClr val="FF0000"/>
                </a:solidFill>
              </a:rPr>
              <a:t> for which consent was or can be obtained</a:t>
            </a:r>
          </a:p>
          <a:p>
            <a:pPr marL="742785" lvl="1" indent="-285750">
              <a:buClr>
                <a:schemeClr val="accent5"/>
              </a:buClr>
              <a:buFont typeface="Wingdings" panose="05000000000000000000" pitchFamily="2" charset="2"/>
              <a:buChar char="§"/>
            </a:pPr>
            <a:r>
              <a:rPr lang="en-US" sz="2800" b="1" i="1" dirty="0" smtClean="0"/>
              <a:t>This will necessitate obtaining informed consent for the vast majority of </a:t>
            </a:r>
            <a:r>
              <a:rPr lang="en-US" sz="2800" b="1" i="1" dirty="0" err="1" smtClean="0"/>
              <a:t>biospecimen</a:t>
            </a:r>
            <a:r>
              <a:rPr lang="en-US" sz="2800" b="1" i="1" dirty="0" smtClean="0"/>
              <a:t> research</a:t>
            </a:r>
            <a:r>
              <a:rPr lang="en-US" sz="2800" b="1" dirty="0" smtClean="0"/>
              <a:t> </a:t>
            </a:r>
          </a:p>
          <a:p>
            <a:pPr marL="1199821" lvl="2" indent="-285750">
              <a:buClr>
                <a:schemeClr val="accent5"/>
              </a:buClr>
              <a:buFont typeface="Wingdings" panose="05000000000000000000" pitchFamily="2" charset="2"/>
              <a:buChar char="§"/>
            </a:pPr>
            <a:endParaRPr lang="en-US" sz="2800" b="1" dirty="0"/>
          </a:p>
        </p:txBody>
      </p:sp>
      <p:sp>
        <p:nvSpPr>
          <p:cNvPr id="5" name="TextBox 4"/>
          <p:cNvSpPr txBox="1"/>
          <p:nvPr/>
        </p:nvSpPr>
        <p:spPr>
          <a:xfrm>
            <a:off x="4419600" y="6405600"/>
            <a:ext cx="3027216" cy="276999"/>
          </a:xfrm>
          <a:prstGeom prst="rect">
            <a:avLst/>
          </a:prstGeom>
          <a:noFill/>
        </p:spPr>
        <p:txBody>
          <a:bodyPr wrap="square" rtlCol="0">
            <a:spAutoFit/>
          </a:bodyPr>
          <a:lstStyle/>
          <a:p>
            <a:r>
              <a:rPr lang="en-US" sz="1200" b="1" dirty="0" smtClean="0">
                <a:solidFill>
                  <a:prstClr val="black"/>
                </a:solidFill>
              </a:rPr>
              <a:t>American Society for Investigative Pathology        </a:t>
            </a:r>
            <a:endParaRPr lang="en-US" sz="1200" b="1" dirty="0">
              <a:solidFill>
                <a:prstClr val="black"/>
              </a:solidFill>
            </a:endParaRPr>
          </a:p>
        </p:txBody>
      </p:sp>
      <p:pic>
        <p:nvPicPr>
          <p:cNvPr id="6" name="Picture 5" descr="asiplogo"/>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46349" y="6366033"/>
            <a:ext cx="1269082" cy="356134"/>
          </a:xfrm>
          <a:prstGeom prst="rect">
            <a:avLst/>
          </a:prstGeom>
          <a:noFill/>
          <a:ln>
            <a:noFill/>
          </a:ln>
        </p:spPr>
      </p:pic>
    </p:spTree>
    <p:extLst>
      <p:ext uri="{BB962C8B-B14F-4D97-AF65-F5344CB8AC3E}">
        <p14:creationId xmlns:p14="http://schemas.microsoft.com/office/powerpoint/2010/main" val="9590722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353721"/>
            <a:ext cx="8610600" cy="2492958"/>
          </a:xfrm>
          <a:prstGeom prst="rect">
            <a:avLst/>
          </a:prstGeom>
          <a:noFill/>
        </p:spPr>
        <p:txBody>
          <a:bodyPr wrap="square" lIns="91407" tIns="45704" rIns="91407" bIns="45704" rtlCol="0">
            <a:spAutoFit/>
          </a:bodyPr>
          <a:lstStyle/>
          <a:p>
            <a:pPr algn="ctr"/>
            <a:r>
              <a:rPr lang="en-US" sz="3200" b="1" dirty="0" smtClean="0">
                <a:solidFill>
                  <a:prstClr val="black"/>
                </a:solidFill>
              </a:rPr>
              <a:t>Significant Changes: </a:t>
            </a:r>
          </a:p>
          <a:p>
            <a:pPr algn="ctr"/>
            <a:r>
              <a:rPr lang="en-US" sz="3200" b="1" dirty="0" smtClean="0">
                <a:solidFill>
                  <a:prstClr val="black"/>
                </a:solidFill>
              </a:rPr>
              <a:t>Broad Consent</a:t>
            </a:r>
          </a:p>
          <a:p>
            <a:pPr algn="ctr"/>
            <a:endParaRPr lang="en-US" sz="3200" b="1" dirty="0">
              <a:solidFill>
                <a:prstClr val="black"/>
              </a:solidFill>
            </a:endParaRPr>
          </a:p>
          <a:p>
            <a:endParaRPr lang="en-US" b="1" dirty="0" smtClean="0">
              <a:solidFill>
                <a:prstClr val="black"/>
              </a:solidFill>
            </a:endParaRPr>
          </a:p>
          <a:p>
            <a:endParaRPr lang="en-US" sz="2400" b="1" dirty="0" smtClean="0">
              <a:solidFill>
                <a:prstClr val="black"/>
              </a:solidFill>
            </a:endParaRPr>
          </a:p>
          <a:p>
            <a:endParaRPr lang="en-US" b="1" dirty="0" smtClean="0">
              <a:solidFill>
                <a:prstClr val="black"/>
              </a:solidFill>
            </a:endParaRPr>
          </a:p>
        </p:txBody>
      </p:sp>
      <p:sp>
        <p:nvSpPr>
          <p:cNvPr id="3" name="Line 8"/>
          <p:cNvSpPr>
            <a:spLocks noChangeShapeType="1"/>
          </p:cNvSpPr>
          <p:nvPr/>
        </p:nvSpPr>
        <p:spPr bwMode="auto">
          <a:xfrm>
            <a:off x="152400" y="1447800"/>
            <a:ext cx="8329612" cy="0"/>
          </a:xfrm>
          <a:prstGeom prst="line">
            <a:avLst/>
          </a:prstGeom>
          <a:noFill/>
          <a:ln w="50800">
            <a:solidFill>
              <a:srgbClr val="33CCCC"/>
            </a:solidFill>
            <a:round/>
            <a:headEnd/>
            <a:tailEnd/>
          </a:ln>
        </p:spPr>
        <p:txBody>
          <a:bodyPr wrap="none" lIns="91407" tIns="45704" rIns="91407" bIns="45704" anchor="ctr"/>
          <a:lstStyle/>
          <a:p>
            <a:endParaRPr lang="en-US">
              <a:solidFill>
                <a:prstClr val="black"/>
              </a:solidFill>
            </a:endParaRPr>
          </a:p>
        </p:txBody>
      </p:sp>
      <p:sp>
        <p:nvSpPr>
          <p:cNvPr id="4" name="TextBox 3"/>
          <p:cNvSpPr txBox="1"/>
          <p:nvPr/>
        </p:nvSpPr>
        <p:spPr>
          <a:xfrm>
            <a:off x="381000" y="1853329"/>
            <a:ext cx="8458200" cy="5262979"/>
          </a:xfrm>
          <a:prstGeom prst="rect">
            <a:avLst/>
          </a:prstGeom>
          <a:noFill/>
        </p:spPr>
        <p:txBody>
          <a:bodyPr wrap="square" rtlCol="0">
            <a:spAutoFit/>
          </a:bodyPr>
          <a:lstStyle/>
          <a:p>
            <a:pPr marL="742785" lvl="1" indent="-285750">
              <a:buClr>
                <a:schemeClr val="accent5"/>
              </a:buClr>
              <a:buFont typeface="Wingdings" panose="05000000000000000000" pitchFamily="2" charset="2"/>
              <a:buChar char="§"/>
            </a:pPr>
            <a:r>
              <a:rPr lang="en-US" sz="2800" b="1" dirty="0" smtClean="0"/>
              <a:t>Broad consent template to be developed by DHHS</a:t>
            </a:r>
          </a:p>
          <a:p>
            <a:pPr marL="742785" lvl="1" indent="-285750">
              <a:buClr>
                <a:schemeClr val="accent5"/>
              </a:buClr>
              <a:buFont typeface="Wingdings" panose="05000000000000000000" pitchFamily="2" charset="2"/>
              <a:buChar char="§"/>
            </a:pPr>
            <a:r>
              <a:rPr lang="en-US" sz="2800" b="1" dirty="0" smtClean="0">
                <a:solidFill>
                  <a:srgbClr val="FF0000"/>
                </a:solidFill>
              </a:rPr>
              <a:t>Gather </a:t>
            </a:r>
            <a:r>
              <a:rPr lang="en-US" sz="2800" b="1" dirty="0" err="1" smtClean="0">
                <a:solidFill>
                  <a:srgbClr val="FF0000"/>
                </a:solidFill>
              </a:rPr>
              <a:t>biospecimens</a:t>
            </a:r>
            <a:r>
              <a:rPr lang="en-US" sz="2800" b="1" dirty="0" smtClean="0">
                <a:solidFill>
                  <a:srgbClr val="FF0000"/>
                </a:solidFill>
              </a:rPr>
              <a:t> in a research setting- durable over time</a:t>
            </a:r>
          </a:p>
          <a:p>
            <a:pPr marL="742785" lvl="1" indent="-285750">
              <a:buClr>
                <a:schemeClr val="accent5"/>
              </a:buClr>
              <a:buFont typeface="Wingdings" panose="05000000000000000000" pitchFamily="2" charset="2"/>
              <a:buChar char="§"/>
            </a:pPr>
            <a:r>
              <a:rPr lang="en-US" sz="2800" b="1" dirty="0" smtClean="0">
                <a:solidFill>
                  <a:srgbClr val="FF0000"/>
                </a:solidFill>
              </a:rPr>
              <a:t>Gather </a:t>
            </a:r>
            <a:r>
              <a:rPr lang="en-US" sz="2800" b="1" dirty="0" err="1" smtClean="0">
                <a:solidFill>
                  <a:srgbClr val="FF0000"/>
                </a:solidFill>
              </a:rPr>
              <a:t>biospecimens</a:t>
            </a:r>
            <a:r>
              <a:rPr lang="en-US" sz="2800" b="1" dirty="0" smtClean="0">
                <a:solidFill>
                  <a:srgbClr val="FF0000"/>
                </a:solidFill>
              </a:rPr>
              <a:t> in a clinical setting – for 10 years</a:t>
            </a:r>
          </a:p>
          <a:p>
            <a:pPr marL="1199821" lvl="2" indent="-285750">
              <a:buClr>
                <a:schemeClr val="accent5"/>
              </a:buClr>
              <a:buFont typeface="Wingdings" panose="05000000000000000000" pitchFamily="2" charset="2"/>
              <a:buChar char="§"/>
            </a:pPr>
            <a:r>
              <a:rPr lang="en-US" sz="2800" b="1" dirty="0" smtClean="0">
                <a:solidFill>
                  <a:srgbClr val="FF0000"/>
                </a:solidFill>
              </a:rPr>
              <a:t> Once broad consent is signed, </a:t>
            </a:r>
            <a:r>
              <a:rPr lang="en-US" sz="2800" b="1" dirty="0" err="1" smtClean="0">
                <a:solidFill>
                  <a:srgbClr val="FF0000"/>
                </a:solidFill>
              </a:rPr>
              <a:t>biospecimens</a:t>
            </a:r>
            <a:r>
              <a:rPr lang="en-US" sz="2800" b="1" dirty="0" smtClean="0">
                <a:solidFill>
                  <a:srgbClr val="FF0000"/>
                </a:solidFill>
              </a:rPr>
              <a:t> can be collected for 10 years, and they can be used indefinitely</a:t>
            </a:r>
          </a:p>
          <a:p>
            <a:pPr marL="1199821" lvl="2" indent="-285750">
              <a:buClr>
                <a:schemeClr val="accent5"/>
              </a:buClr>
              <a:buFont typeface="Wingdings" panose="05000000000000000000" pitchFamily="2" charset="2"/>
              <a:buChar char="§"/>
            </a:pPr>
            <a:r>
              <a:rPr lang="en-US" sz="2800" b="1" dirty="0" smtClean="0">
                <a:solidFill>
                  <a:srgbClr val="FF0000"/>
                </a:solidFill>
              </a:rPr>
              <a:t>Ten years after signing broad consent, no more collection of </a:t>
            </a:r>
            <a:r>
              <a:rPr lang="en-US" sz="2800" b="1" dirty="0" err="1" smtClean="0">
                <a:solidFill>
                  <a:srgbClr val="FF0000"/>
                </a:solidFill>
              </a:rPr>
              <a:t>biospecimens</a:t>
            </a:r>
            <a:r>
              <a:rPr lang="en-US" sz="2800" b="1" dirty="0" smtClean="0">
                <a:solidFill>
                  <a:srgbClr val="FF0000"/>
                </a:solidFill>
              </a:rPr>
              <a:t> unless new consent is signed	</a:t>
            </a:r>
            <a:endParaRPr lang="en-US" sz="2800" b="1" dirty="0" smtClean="0"/>
          </a:p>
          <a:p>
            <a:pPr marL="1199821" lvl="2" indent="-285750">
              <a:buClr>
                <a:schemeClr val="accent5"/>
              </a:buClr>
              <a:buFont typeface="Wingdings" panose="05000000000000000000" pitchFamily="2" charset="2"/>
              <a:buChar char="§"/>
            </a:pPr>
            <a:endParaRPr lang="en-US" sz="2800" b="1" dirty="0"/>
          </a:p>
        </p:txBody>
      </p:sp>
      <p:sp>
        <p:nvSpPr>
          <p:cNvPr id="5" name="TextBox 4"/>
          <p:cNvSpPr txBox="1"/>
          <p:nvPr/>
        </p:nvSpPr>
        <p:spPr>
          <a:xfrm>
            <a:off x="4419600" y="6405600"/>
            <a:ext cx="3027216" cy="276999"/>
          </a:xfrm>
          <a:prstGeom prst="rect">
            <a:avLst/>
          </a:prstGeom>
          <a:noFill/>
        </p:spPr>
        <p:txBody>
          <a:bodyPr wrap="square" rtlCol="0">
            <a:spAutoFit/>
          </a:bodyPr>
          <a:lstStyle/>
          <a:p>
            <a:r>
              <a:rPr lang="en-US" sz="1200" b="1" dirty="0" smtClean="0">
                <a:solidFill>
                  <a:prstClr val="black"/>
                </a:solidFill>
              </a:rPr>
              <a:t>American Society for Investigative Pathology        </a:t>
            </a:r>
            <a:endParaRPr lang="en-US" sz="1200" b="1" dirty="0">
              <a:solidFill>
                <a:prstClr val="black"/>
              </a:solidFill>
            </a:endParaRPr>
          </a:p>
        </p:txBody>
      </p:sp>
      <p:pic>
        <p:nvPicPr>
          <p:cNvPr id="6" name="Picture 5" descr="asiplogo"/>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46349" y="6366033"/>
            <a:ext cx="1269082" cy="356134"/>
          </a:xfrm>
          <a:prstGeom prst="rect">
            <a:avLst/>
          </a:prstGeom>
          <a:noFill/>
          <a:ln>
            <a:noFill/>
          </a:ln>
        </p:spPr>
      </p:pic>
    </p:spTree>
    <p:extLst>
      <p:ext uri="{BB962C8B-B14F-4D97-AF65-F5344CB8AC3E}">
        <p14:creationId xmlns:p14="http://schemas.microsoft.com/office/powerpoint/2010/main" val="21268940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353721"/>
            <a:ext cx="8610600" cy="2492958"/>
          </a:xfrm>
          <a:prstGeom prst="rect">
            <a:avLst/>
          </a:prstGeom>
          <a:noFill/>
        </p:spPr>
        <p:txBody>
          <a:bodyPr wrap="square" lIns="91407" tIns="45704" rIns="91407" bIns="45704" rtlCol="0">
            <a:spAutoFit/>
          </a:bodyPr>
          <a:lstStyle/>
          <a:p>
            <a:pPr algn="ctr"/>
            <a:r>
              <a:rPr lang="en-US" sz="3200" b="1" dirty="0" smtClean="0">
                <a:solidFill>
                  <a:prstClr val="black"/>
                </a:solidFill>
              </a:rPr>
              <a:t>Significant Changes: </a:t>
            </a:r>
          </a:p>
          <a:p>
            <a:pPr algn="ctr"/>
            <a:r>
              <a:rPr lang="en-US" sz="3200" b="1" dirty="0" smtClean="0">
                <a:solidFill>
                  <a:prstClr val="black"/>
                </a:solidFill>
              </a:rPr>
              <a:t>Use of </a:t>
            </a:r>
            <a:r>
              <a:rPr lang="en-US" sz="3200" b="1" dirty="0" err="1" smtClean="0">
                <a:solidFill>
                  <a:prstClr val="black"/>
                </a:solidFill>
              </a:rPr>
              <a:t>Biospecimens</a:t>
            </a:r>
            <a:endParaRPr lang="en-US" sz="3200" b="1" dirty="0" smtClean="0">
              <a:solidFill>
                <a:prstClr val="black"/>
              </a:solidFill>
            </a:endParaRPr>
          </a:p>
          <a:p>
            <a:pPr algn="ctr"/>
            <a:endParaRPr lang="en-US" sz="3200" b="1" dirty="0">
              <a:solidFill>
                <a:prstClr val="black"/>
              </a:solidFill>
            </a:endParaRPr>
          </a:p>
          <a:p>
            <a:endParaRPr lang="en-US" b="1" dirty="0" smtClean="0">
              <a:solidFill>
                <a:prstClr val="black"/>
              </a:solidFill>
            </a:endParaRPr>
          </a:p>
          <a:p>
            <a:endParaRPr lang="en-US" sz="2400" b="1" dirty="0" smtClean="0">
              <a:solidFill>
                <a:prstClr val="black"/>
              </a:solidFill>
            </a:endParaRPr>
          </a:p>
          <a:p>
            <a:endParaRPr lang="en-US" b="1" dirty="0" smtClean="0">
              <a:solidFill>
                <a:prstClr val="black"/>
              </a:solidFill>
            </a:endParaRPr>
          </a:p>
        </p:txBody>
      </p:sp>
      <p:sp>
        <p:nvSpPr>
          <p:cNvPr id="3" name="Line 8"/>
          <p:cNvSpPr>
            <a:spLocks noChangeShapeType="1"/>
          </p:cNvSpPr>
          <p:nvPr/>
        </p:nvSpPr>
        <p:spPr bwMode="auto">
          <a:xfrm>
            <a:off x="152400" y="1447800"/>
            <a:ext cx="8329612" cy="0"/>
          </a:xfrm>
          <a:prstGeom prst="line">
            <a:avLst/>
          </a:prstGeom>
          <a:noFill/>
          <a:ln w="50800">
            <a:solidFill>
              <a:srgbClr val="33CCCC"/>
            </a:solidFill>
            <a:round/>
            <a:headEnd/>
            <a:tailEnd/>
          </a:ln>
        </p:spPr>
        <p:txBody>
          <a:bodyPr wrap="none" lIns="91407" tIns="45704" rIns="91407" bIns="45704" anchor="ctr"/>
          <a:lstStyle/>
          <a:p>
            <a:endParaRPr lang="en-US">
              <a:solidFill>
                <a:prstClr val="black"/>
              </a:solidFill>
            </a:endParaRPr>
          </a:p>
        </p:txBody>
      </p:sp>
      <p:sp>
        <p:nvSpPr>
          <p:cNvPr id="4" name="TextBox 3"/>
          <p:cNvSpPr txBox="1"/>
          <p:nvPr/>
        </p:nvSpPr>
        <p:spPr>
          <a:xfrm>
            <a:off x="381000" y="1610215"/>
            <a:ext cx="8458200" cy="2677656"/>
          </a:xfrm>
          <a:prstGeom prst="rect">
            <a:avLst/>
          </a:prstGeom>
          <a:noFill/>
        </p:spPr>
        <p:txBody>
          <a:bodyPr wrap="square" rtlCol="0">
            <a:spAutoFit/>
          </a:bodyPr>
          <a:lstStyle/>
          <a:p>
            <a:pPr marL="742785" lvl="1" indent="-285750">
              <a:buClr>
                <a:schemeClr val="accent5"/>
              </a:buClr>
              <a:buFont typeface="Wingdings" panose="05000000000000000000" pitchFamily="2" charset="2"/>
              <a:buChar char="§"/>
            </a:pPr>
            <a:r>
              <a:rPr lang="en-US" sz="2800" b="1" dirty="0" smtClean="0">
                <a:solidFill>
                  <a:srgbClr val="FF0000"/>
                </a:solidFill>
              </a:rPr>
              <a:t>The definition of a human subject is modified to include all uses of </a:t>
            </a:r>
            <a:r>
              <a:rPr lang="en-US" sz="2800" b="1" dirty="0" err="1" smtClean="0">
                <a:solidFill>
                  <a:srgbClr val="FF0000"/>
                </a:solidFill>
              </a:rPr>
              <a:t>biospecimens</a:t>
            </a:r>
            <a:r>
              <a:rPr lang="en-US" sz="2800" b="1" dirty="0" smtClean="0">
                <a:solidFill>
                  <a:srgbClr val="FF0000"/>
                </a:solidFill>
              </a:rPr>
              <a:t> by an investigator conducting research, including </a:t>
            </a:r>
            <a:r>
              <a:rPr lang="en-US" sz="2800" b="1" u="sng" dirty="0" smtClean="0">
                <a:solidFill>
                  <a:srgbClr val="FF0000"/>
                </a:solidFill>
              </a:rPr>
              <a:t>non-identified</a:t>
            </a:r>
            <a:r>
              <a:rPr lang="en-US" sz="2800" b="1" dirty="0" smtClean="0">
                <a:solidFill>
                  <a:srgbClr val="FF0000"/>
                </a:solidFill>
              </a:rPr>
              <a:t> (anonymized or de-identified) </a:t>
            </a:r>
            <a:r>
              <a:rPr lang="en-US" sz="2800" b="1" dirty="0" err="1" smtClean="0">
                <a:solidFill>
                  <a:srgbClr val="FF0000"/>
                </a:solidFill>
              </a:rPr>
              <a:t>biosepcimens</a:t>
            </a:r>
            <a:endParaRPr lang="en-US" sz="2800" b="1" dirty="0" smtClean="0">
              <a:solidFill>
                <a:srgbClr val="FF0000"/>
              </a:solidFill>
            </a:endParaRPr>
          </a:p>
          <a:p>
            <a:pPr marL="742785" lvl="1" indent="-285750">
              <a:buClr>
                <a:schemeClr val="accent5"/>
              </a:buClr>
              <a:buFont typeface="Wingdings" panose="05000000000000000000" pitchFamily="2" charset="2"/>
              <a:buChar char="§"/>
            </a:pPr>
            <a:r>
              <a:rPr lang="en-US" sz="2800" b="1" dirty="0" smtClean="0"/>
              <a:t>Estimates cost burden of $12 billion over ten years</a:t>
            </a:r>
          </a:p>
          <a:p>
            <a:pPr marL="1199821" lvl="2" indent="-285750">
              <a:buClr>
                <a:schemeClr val="accent5"/>
              </a:buClr>
              <a:buFont typeface="Wingdings" panose="05000000000000000000" pitchFamily="2" charset="2"/>
              <a:buChar char="§"/>
            </a:pPr>
            <a:endParaRPr lang="en-US" sz="2800" b="1" dirty="0"/>
          </a:p>
        </p:txBody>
      </p:sp>
      <p:sp>
        <p:nvSpPr>
          <p:cNvPr id="5" name="TextBox 4"/>
          <p:cNvSpPr txBox="1"/>
          <p:nvPr/>
        </p:nvSpPr>
        <p:spPr>
          <a:xfrm>
            <a:off x="4419600" y="6405600"/>
            <a:ext cx="3027216" cy="276999"/>
          </a:xfrm>
          <a:prstGeom prst="rect">
            <a:avLst/>
          </a:prstGeom>
          <a:noFill/>
        </p:spPr>
        <p:txBody>
          <a:bodyPr wrap="square" rtlCol="0">
            <a:spAutoFit/>
          </a:bodyPr>
          <a:lstStyle/>
          <a:p>
            <a:r>
              <a:rPr lang="en-US" sz="1200" b="1" dirty="0" smtClean="0">
                <a:solidFill>
                  <a:prstClr val="black"/>
                </a:solidFill>
              </a:rPr>
              <a:t>American Society for Investigative Pathology        </a:t>
            </a:r>
            <a:endParaRPr lang="en-US" sz="1200" b="1" dirty="0">
              <a:solidFill>
                <a:prstClr val="black"/>
              </a:solidFill>
            </a:endParaRPr>
          </a:p>
        </p:txBody>
      </p:sp>
      <p:pic>
        <p:nvPicPr>
          <p:cNvPr id="6" name="Picture 5" descr="asiplogo"/>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46349" y="6366033"/>
            <a:ext cx="1269082" cy="356134"/>
          </a:xfrm>
          <a:prstGeom prst="rect">
            <a:avLst/>
          </a:prstGeom>
          <a:noFill/>
          <a:ln>
            <a:noFill/>
          </a:ln>
        </p:spPr>
      </p:pic>
    </p:spTree>
    <p:extLst>
      <p:ext uri="{BB962C8B-B14F-4D97-AF65-F5344CB8AC3E}">
        <p14:creationId xmlns:p14="http://schemas.microsoft.com/office/powerpoint/2010/main" val="11632523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353721"/>
            <a:ext cx="8610600" cy="2492958"/>
          </a:xfrm>
          <a:prstGeom prst="rect">
            <a:avLst/>
          </a:prstGeom>
          <a:noFill/>
        </p:spPr>
        <p:txBody>
          <a:bodyPr wrap="square" lIns="91407" tIns="45704" rIns="91407" bIns="45704" rtlCol="0">
            <a:spAutoFit/>
          </a:bodyPr>
          <a:lstStyle/>
          <a:p>
            <a:pPr algn="ctr"/>
            <a:r>
              <a:rPr lang="en-US" sz="3200" b="1" dirty="0" smtClean="0">
                <a:solidFill>
                  <a:prstClr val="black"/>
                </a:solidFill>
              </a:rPr>
              <a:t>Use of </a:t>
            </a:r>
            <a:r>
              <a:rPr lang="en-US" sz="3200" b="1" dirty="0" err="1" smtClean="0">
                <a:solidFill>
                  <a:prstClr val="black"/>
                </a:solidFill>
              </a:rPr>
              <a:t>Biospecimens</a:t>
            </a:r>
            <a:r>
              <a:rPr lang="en-US" sz="3200" b="1" dirty="0" smtClean="0">
                <a:solidFill>
                  <a:prstClr val="black"/>
                </a:solidFill>
              </a:rPr>
              <a:t>: </a:t>
            </a:r>
          </a:p>
          <a:p>
            <a:pPr algn="ctr"/>
            <a:r>
              <a:rPr lang="en-US" sz="3200" b="1" dirty="0" smtClean="0">
                <a:solidFill>
                  <a:prstClr val="black"/>
                </a:solidFill>
              </a:rPr>
              <a:t>ASIP: Cost </a:t>
            </a:r>
            <a:r>
              <a:rPr lang="en-US" sz="3200" b="1" dirty="0" smtClean="0">
                <a:solidFill>
                  <a:prstClr val="black"/>
                </a:solidFill>
              </a:rPr>
              <a:t>Burden Faulty Assumptions</a:t>
            </a:r>
          </a:p>
          <a:p>
            <a:pPr algn="ctr"/>
            <a:endParaRPr lang="en-US" sz="3200" b="1" dirty="0">
              <a:solidFill>
                <a:prstClr val="black"/>
              </a:solidFill>
            </a:endParaRPr>
          </a:p>
          <a:p>
            <a:endParaRPr lang="en-US" b="1" dirty="0" smtClean="0">
              <a:solidFill>
                <a:prstClr val="black"/>
              </a:solidFill>
            </a:endParaRPr>
          </a:p>
          <a:p>
            <a:endParaRPr lang="en-US" sz="2400" b="1" dirty="0" smtClean="0">
              <a:solidFill>
                <a:prstClr val="black"/>
              </a:solidFill>
            </a:endParaRPr>
          </a:p>
          <a:p>
            <a:endParaRPr lang="en-US" b="1" dirty="0" smtClean="0">
              <a:solidFill>
                <a:prstClr val="black"/>
              </a:solidFill>
            </a:endParaRPr>
          </a:p>
        </p:txBody>
      </p:sp>
      <p:sp>
        <p:nvSpPr>
          <p:cNvPr id="3" name="Line 8"/>
          <p:cNvSpPr>
            <a:spLocks noChangeShapeType="1"/>
          </p:cNvSpPr>
          <p:nvPr/>
        </p:nvSpPr>
        <p:spPr bwMode="auto">
          <a:xfrm>
            <a:off x="152400" y="1447800"/>
            <a:ext cx="8329612" cy="0"/>
          </a:xfrm>
          <a:prstGeom prst="line">
            <a:avLst/>
          </a:prstGeom>
          <a:noFill/>
          <a:ln w="50800">
            <a:solidFill>
              <a:srgbClr val="33CCCC"/>
            </a:solidFill>
            <a:round/>
            <a:headEnd/>
            <a:tailEnd/>
          </a:ln>
        </p:spPr>
        <p:txBody>
          <a:bodyPr wrap="none" lIns="91407" tIns="45704" rIns="91407" bIns="45704" anchor="ctr"/>
          <a:lstStyle/>
          <a:p>
            <a:endParaRPr lang="en-US">
              <a:solidFill>
                <a:prstClr val="black"/>
              </a:solidFill>
            </a:endParaRPr>
          </a:p>
        </p:txBody>
      </p:sp>
      <p:sp>
        <p:nvSpPr>
          <p:cNvPr id="4" name="TextBox 3"/>
          <p:cNvSpPr txBox="1"/>
          <p:nvPr/>
        </p:nvSpPr>
        <p:spPr>
          <a:xfrm>
            <a:off x="381000" y="1610215"/>
            <a:ext cx="8458200" cy="3970318"/>
          </a:xfrm>
          <a:prstGeom prst="rect">
            <a:avLst/>
          </a:prstGeom>
          <a:noFill/>
        </p:spPr>
        <p:txBody>
          <a:bodyPr wrap="square" rtlCol="0">
            <a:spAutoFit/>
          </a:bodyPr>
          <a:lstStyle/>
          <a:p>
            <a:pPr marL="285750" indent="-285750">
              <a:buClr>
                <a:schemeClr val="accent5"/>
              </a:buClr>
              <a:buFont typeface="Wingdings" panose="05000000000000000000" pitchFamily="2" charset="2"/>
              <a:buChar char="§"/>
            </a:pPr>
            <a:r>
              <a:rPr lang="en-US" sz="2800" b="1" dirty="0" smtClean="0"/>
              <a:t>Assumes only federal wide assurance institutions will store and maintain </a:t>
            </a:r>
            <a:r>
              <a:rPr lang="en-US" sz="2800" b="1" dirty="0" err="1" smtClean="0"/>
              <a:t>biospecimens</a:t>
            </a:r>
            <a:endParaRPr lang="en-US" sz="2800" b="1" dirty="0" smtClean="0"/>
          </a:p>
          <a:p>
            <a:pPr marL="285750" indent="-285750">
              <a:buClr>
                <a:schemeClr val="accent5"/>
              </a:buClr>
              <a:buFont typeface="Wingdings" panose="05000000000000000000" pitchFamily="2" charset="2"/>
              <a:buChar char="§"/>
            </a:pPr>
            <a:r>
              <a:rPr lang="en-US" sz="2800" b="1" dirty="0" smtClean="0"/>
              <a:t>Assumes 5 minutes to obtain consent in a research setting and 10 minutes in a clinical setting</a:t>
            </a:r>
          </a:p>
          <a:p>
            <a:pPr marL="285750" indent="-285750">
              <a:buClr>
                <a:schemeClr val="accent5"/>
              </a:buClr>
              <a:buFont typeface="Wingdings" panose="05000000000000000000" pitchFamily="2" charset="2"/>
              <a:buChar char="§"/>
            </a:pPr>
            <a:r>
              <a:rPr lang="en-US" sz="2800" b="1" dirty="0" smtClean="0"/>
              <a:t>Estimates 1.0 database administrator FTE per institution</a:t>
            </a:r>
          </a:p>
          <a:p>
            <a:pPr marL="285750" indent="-285750">
              <a:buClr>
                <a:schemeClr val="accent5"/>
              </a:buClr>
              <a:buFont typeface="Wingdings" panose="05000000000000000000" pitchFamily="2" charset="2"/>
              <a:buChar char="§"/>
            </a:pPr>
            <a:r>
              <a:rPr lang="en-US" sz="2800" b="1" dirty="0" smtClean="0"/>
              <a:t>No allowance for development of robust databases to track </a:t>
            </a:r>
            <a:r>
              <a:rPr lang="en-US" sz="2800" b="1" dirty="0" err="1" smtClean="0"/>
              <a:t>biospecimens</a:t>
            </a:r>
            <a:r>
              <a:rPr lang="en-US" sz="2800" b="1" dirty="0" smtClean="0"/>
              <a:t> </a:t>
            </a:r>
          </a:p>
          <a:p>
            <a:pPr marL="1199821" lvl="2" indent="-285750">
              <a:buClr>
                <a:schemeClr val="accent5"/>
              </a:buClr>
              <a:buFont typeface="Wingdings" panose="05000000000000000000" pitchFamily="2" charset="2"/>
              <a:buChar char="§"/>
            </a:pPr>
            <a:endParaRPr lang="en-US" sz="2800" b="1" dirty="0"/>
          </a:p>
        </p:txBody>
      </p:sp>
      <p:sp>
        <p:nvSpPr>
          <p:cNvPr id="5" name="TextBox 4"/>
          <p:cNvSpPr txBox="1"/>
          <p:nvPr/>
        </p:nvSpPr>
        <p:spPr>
          <a:xfrm>
            <a:off x="4419600" y="6440367"/>
            <a:ext cx="3027216" cy="276999"/>
          </a:xfrm>
          <a:prstGeom prst="rect">
            <a:avLst/>
          </a:prstGeom>
          <a:noFill/>
        </p:spPr>
        <p:txBody>
          <a:bodyPr wrap="square" rtlCol="0">
            <a:spAutoFit/>
          </a:bodyPr>
          <a:lstStyle/>
          <a:p>
            <a:r>
              <a:rPr lang="en-US" sz="1200" b="1" dirty="0" smtClean="0">
                <a:solidFill>
                  <a:prstClr val="black"/>
                </a:solidFill>
              </a:rPr>
              <a:t>American Society for Investigative Pathology        </a:t>
            </a:r>
            <a:endParaRPr lang="en-US" sz="1200" b="1" dirty="0">
              <a:solidFill>
                <a:prstClr val="black"/>
              </a:solidFill>
            </a:endParaRPr>
          </a:p>
        </p:txBody>
      </p:sp>
      <p:pic>
        <p:nvPicPr>
          <p:cNvPr id="6" name="Picture 5" descr="asiplogo"/>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46349" y="6400800"/>
            <a:ext cx="1269082" cy="356134"/>
          </a:xfrm>
          <a:prstGeom prst="rect">
            <a:avLst/>
          </a:prstGeom>
          <a:noFill/>
          <a:ln>
            <a:noFill/>
          </a:ln>
        </p:spPr>
      </p:pic>
    </p:spTree>
    <p:extLst>
      <p:ext uri="{BB962C8B-B14F-4D97-AF65-F5344CB8AC3E}">
        <p14:creationId xmlns:p14="http://schemas.microsoft.com/office/powerpoint/2010/main" val="26826470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353721"/>
            <a:ext cx="8610600" cy="2000515"/>
          </a:xfrm>
          <a:prstGeom prst="rect">
            <a:avLst/>
          </a:prstGeom>
          <a:noFill/>
        </p:spPr>
        <p:txBody>
          <a:bodyPr wrap="square" lIns="91407" tIns="45704" rIns="91407" bIns="45704" rtlCol="0">
            <a:spAutoFit/>
          </a:bodyPr>
          <a:lstStyle/>
          <a:p>
            <a:pPr algn="ctr"/>
            <a:r>
              <a:rPr lang="en-US" sz="3200" b="1" dirty="0" smtClean="0">
                <a:solidFill>
                  <a:prstClr val="black"/>
                </a:solidFill>
              </a:rPr>
              <a:t>The Response</a:t>
            </a:r>
          </a:p>
          <a:p>
            <a:pPr algn="ctr"/>
            <a:endParaRPr lang="en-US" sz="3200" b="1" dirty="0">
              <a:solidFill>
                <a:prstClr val="black"/>
              </a:solidFill>
            </a:endParaRPr>
          </a:p>
          <a:p>
            <a:endParaRPr lang="en-US" b="1" dirty="0" smtClean="0">
              <a:solidFill>
                <a:prstClr val="black"/>
              </a:solidFill>
            </a:endParaRPr>
          </a:p>
          <a:p>
            <a:endParaRPr lang="en-US" sz="2400" b="1" dirty="0" smtClean="0">
              <a:solidFill>
                <a:prstClr val="black"/>
              </a:solidFill>
            </a:endParaRPr>
          </a:p>
          <a:p>
            <a:endParaRPr lang="en-US" b="1" dirty="0" smtClean="0">
              <a:solidFill>
                <a:prstClr val="black"/>
              </a:solidFill>
            </a:endParaRPr>
          </a:p>
        </p:txBody>
      </p:sp>
      <p:sp>
        <p:nvSpPr>
          <p:cNvPr id="3" name="Line 8"/>
          <p:cNvSpPr>
            <a:spLocks noChangeShapeType="1"/>
          </p:cNvSpPr>
          <p:nvPr/>
        </p:nvSpPr>
        <p:spPr bwMode="auto">
          <a:xfrm>
            <a:off x="152400" y="1447800"/>
            <a:ext cx="8329612" cy="0"/>
          </a:xfrm>
          <a:prstGeom prst="line">
            <a:avLst/>
          </a:prstGeom>
          <a:noFill/>
          <a:ln w="50800">
            <a:solidFill>
              <a:srgbClr val="33CCCC"/>
            </a:solidFill>
            <a:round/>
            <a:headEnd/>
            <a:tailEnd/>
          </a:ln>
        </p:spPr>
        <p:txBody>
          <a:bodyPr wrap="none" lIns="91407" tIns="45704" rIns="91407" bIns="45704" anchor="ctr"/>
          <a:lstStyle/>
          <a:p>
            <a:endParaRPr lang="en-US">
              <a:solidFill>
                <a:prstClr val="black"/>
              </a:solidFill>
            </a:endParaRPr>
          </a:p>
        </p:txBody>
      </p:sp>
      <p:sp>
        <p:nvSpPr>
          <p:cNvPr id="4" name="TextBox 3"/>
          <p:cNvSpPr txBox="1"/>
          <p:nvPr/>
        </p:nvSpPr>
        <p:spPr>
          <a:xfrm>
            <a:off x="381000" y="1610215"/>
            <a:ext cx="8458200" cy="2677656"/>
          </a:xfrm>
          <a:prstGeom prst="rect">
            <a:avLst/>
          </a:prstGeom>
          <a:noFill/>
        </p:spPr>
        <p:txBody>
          <a:bodyPr wrap="square" rtlCol="0">
            <a:spAutoFit/>
          </a:bodyPr>
          <a:lstStyle/>
          <a:p>
            <a:pPr marL="285750" indent="-285750">
              <a:buClr>
                <a:schemeClr val="accent5"/>
              </a:buClr>
              <a:buFont typeface="Wingdings" panose="05000000000000000000" pitchFamily="2" charset="2"/>
              <a:buChar char="§"/>
            </a:pPr>
            <a:r>
              <a:rPr lang="en-US" sz="2800" b="1" dirty="0" smtClean="0"/>
              <a:t>National Academy Report</a:t>
            </a:r>
          </a:p>
          <a:p>
            <a:pPr marL="742785" lvl="1" indent="-285750">
              <a:buClr>
                <a:schemeClr val="accent5"/>
              </a:buClr>
              <a:buFont typeface="Wingdings" panose="05000000000000000000" pitchFamily="2" charset="2"/>
              <a:buChar char="§"/>
            </a:pPr>
            <a:r>
              <a:rPr lang="en-US" sz="2800" b="1" dirty="0" smtClean="0"/>
              <a:t>September 2015</a:t>
            </a:r>
          </a:p>
          <a:p>
            <a:pPr marL="742785" lvl="1" indent="-285750">
              <a:buClr>
                <a:schemeClr val="accent5"/>
              </a:buClr>
              <a:buFont typeface="Wingdings" panose="05000000000000000000" pitchFamily="2" charset="2"/>
              <a:buChar char="§"/>
            </a:pPr>
            <a:r>
              <a:rPr lang="en-US" sz="2800" b="1" dirty="0" smtClean="0"/>
              <a:t>June 29, 2016</a:t>
            </a:r>
          </a:p>
          <a:p>
            <a:pPr marL="285750" indent="-285750">
              <a:buClr>
                <a:schemeClr val="accent5"/>
              </a:buClr>
              <a:buFont typeface="Wingdings" panose="05000000000000000000" pitchFamily="2" charset="2"/>
              <a:buChar char="§"/>
            </a:pPr>
            <a:r>
              <a:rPr lang="en-US" sz="2800" b="1" dirty="0" smtClean="0"/>
              <a:t>ASIP and the pathology community</a:t>
            </a:r>
          </a:p>
          <a:p>
            <a:pPr marL="285750" indent="-285750">
              <a:buClr>
                <a:schemeClr val="accent5"/>
              </a:buClr>
              <a:buFont typeface="Wingdings" panose="05000000000000000000" pitchFamily="2" charset="2"/>
              <a:buChar char="§"/>
            </a:pPr>
            <a:r>
              <a:rPr lang="en-US" sz="2800" b="1" dirty="0" smtClean="0"/>
              <a:t>COGR (Council on Government Relations)</a:t>
            </a:r>
          </a:p>
          <a:p>
            <a:pPr marL="1199821" lvl="2" indent="-285750">
              <a:buClr>
                <a:schemeClr val="accent5"/>
              </a:buClr>
              <a:buFont typeface="Wingdings" panose="05000000000000000000" pitchFamily="2" charset="2"/>
              <a:buChar char="§"/>
            </a:pPr>
            <a:endParaRPr lang="en-US" sz="2800" b="1" dirty="0"/>
          </a:p>
        </p:txBody>
      </p:sp>
      <p:sp>
        <p:nvSpPr>
          <p:cNvPr id="5" name="TextBox 4"/>
          <p:cNvSpPr txBox="1"/>
          <p:nvPr/>
        </p:nvSpPr>
        <p:spPr>
          <a:xfrm>
            <a:off x="4419600" y="6405600"/>
            <a:ext cx="3027216" cy="276999"/>
          </a:xfrm>
          <a:prstGeom prst="rect">
            <a:avLst/>
          </a:prstGeom>
          <a:noFill/>
        </p:spPr>
        <p:txBody>
          <a:bodyPr wrap="square" rtlCol="0">
            <a:spAutoFit/>
          </a:bodyPr>
          <a:lstStyle/>
          <a:p>
            <a:r>
              <a:rPr lang="en-US" sz="1200" b="1" dirty="0" smtClean="0">
                <a:solidFill>
                  <a:prstClr val="black"/>
                </a:solidFill>
              </a:rPr>
              <a:t>American Society for Investigative Pathology        </a:t>
            </a:r>
            <a:endParaRPr lang="en-US" sz="1200" b="1" dirty="0">
              <a:solidFill>
                <a:prstClr val="black"/>
              </a:solidFill>
            </a:endParaRPr>
          </a:p>
        </p:txBody>
      </p:sp>
      <p:pic>
        <p:nvPicPr>
          <p:cNvPr id="6" name="Picture 5" descr="asiplogo"/>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46349" y="6366033"/>
            <a:ext cx="1269082" cy="356134"/>
          </a:xfrm>
          <a:prstGeom prst="rect">
            <a:avLst/>
          </a:prstGeom>
          <a:noFill/>
          <a:ln>
            <a:noFill/>
          </a:ln>
        </p:spPr>
      </p:pic>
    </p:spTree>
    <p:extLst>
      <p:ext uri="{BB962C8B-B14F-4D97-AF65-F5344CB8AC3E}">
        <p14:creationId xmlns:p14="http://schemas.microsoft.com/office/powerpoint/2010/main" val="42365136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533400"/>
            <a:ext cx="8610600" cy="1877405"/>
          </a:xfrm>
          <a:prstGeom prst="rect">
            <a:avLst/>
          </a:prstGeom>
          <a:noFill/>
        </p:spPr>
        <p:txBody>
          <a:bodyPr wrap="square" lIns="91407" tIns="45704" rIns="91407" bIns="45704" rtlCol="0">
            <a:spAutoFit/>
          </a:bodyPr>
          <a:lstStyle/>
          <a:p>
            <a:pPr algn="ctr"/>
            <a:r>
              <a:rPr lang="en-US" sz="3200" b="1" dirty="0" smtClean="0">
                <a:solidFill>
                  <a:prstClr val="black"/>
                </a:solidFill>
              </a:rPr>
              <a:t>National Academy Report</a:t>
            </a:r>
          </a:p>
          <a:p>
            <a:pPr algn="ctr"/>
            <a:r>
              <a:rPr lang="en-US" sz="2400" b="1" dirty="0" smtClean="0">
                <a:solidFill>
                  <a:prstClr val="black"/>
                </a:solidFill>
              </a:rPr>
              <a:t>http://www.nap.edu/21803</a:t>
            </a:r>
          </a:p>
          <a:p>
            <a:endParaRPr lang="en-US" b="1" dirty="0" smtClean="0">
              <a:solidFill>
                <a:prstClr val="black"/>
              </a:solidFill>
            </a:endParaRPr>
          </a:p>
          <a:p>
            <a:endParaRPr lang="en-US" sz="2400" b="1" dirty="0" smtClean="0">
              <a:solidFill>
                <a:prstClr val="black"/>
              </a:solidFill>
            </a:endParaRPr>
          </a:p>
          <a:p>
            <a:endParaRPr lang="en-US" b="1" dirty="0" smtClean="0">
              <a:solidFill>
                <a:prstClr val="black"/>
              </a:solidFill>
            </a:endParaRPr>
          </a:p>
        </p:txBody>
      </p:sp>
      <p:sp>
        <p:nvSpPr>
          <p:cNvPr id="3" name="Line 8"/>
          <p:cNvSpPr>
            <a:spLocks noChangeShapeType="1"/>
          </p:cNvSpPr>
          <p:nvPr/>
        </p:nvSpPr>
        <p:spPr bwMode="auto">
          <a:xfrm>
            <a:off x="304800" y="1524000"/>
            <a:ext cx="8329612" cy="0"/>
          </a:xfrm>
          <a:prstGeom prst="line">
            <a:avLst/>
          </a:prstGeom>
          <a:noFill/>
          <a:ln w="50800">
            <a:solidFill>
              <a:srgbClr val="33CCCC"/>
            </a:solidFill>
            <a:round/>
            <a:headEnd/>
            <a:tailEnd/>
          </a:ln>
        </p:spPr>
        <p:txBody>
          <a:bodyPr wrap="none" lIns="91407" tIns="45704" rIns="91407" bIns="45704" anchor="ctr"/>
          <a:lstStyle/>
          <a:p>
            <a:endParaRPr lang="en-US">
              <a:solidFill>
                <a:prstClr val="black"/>
              </a:solidFill>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57500" y="1676400"/>
            <a:ext cx="3352800" cy="5029200"/>
          </a:xfrm>
          <a:prstGeom prst="rect">
            <a:avLst/>
          </a:prstGeom>
        </p:spPr>
      </p:pic>
    </p:spTree>
    <p:extLst>
      <p:ext uri="{BB962C8B-B14F-4D97-AF65-F5344CB8AC3E}">
        <p14:creationId xmlns:p14="http://schemas.microsoft.com/office/powerpoint/2010/main" val="119537897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353721"/>
            <a:ext cx="8839200" cy="1877405"/>
          </a:xfrm>
          <a:prstGeom prst="rect">
            <a:avLst/>
          </a:prstGeom>
          <a:noFill/>
        </p:spPr>
        <p:txBody>
          <a:bodyPr wrap="square" lIns="91407" tIns="45704" rIns="91407" bIns="45704" rtlCol="0">
            <a:spAutoFit/>
          </a:bodyPr>
          <a:lstStyle/>
          <a:p>
            <a:pPr algn="ctr"/>
            <a:r>
              <a:rPr lang="en-US" sz="2800" b="1" dirty="0" smtClean="0">
                <a:solidFill>
                  <a:prstClr val="black"/>
                </a:solidFill>
              </a:rPr>
              <a:t>Optimizing the Nation’s Investment in Academic Research: A New Regulatory Framework for the 21</a:t>
            </a:r>
            <a:r>
              <a:rPr lang="en-US" sz="2800" b="1" baseline="30000" dirty="0" smtClean="0">
                <a:solidFill>
                  <a:prstClr val="black"/>
                </a:solidFill>
              </a:rPr>
              <a:t>st</a:t>
            </a:r>
            <a:r>
              <a:rPr lang="en-US" sz="2800" b="1" dirty="0" smtClean="0">
                <a:solidFill>
                  <a:prstClr val="black"/>
                </a:solidFill>
              </a:rPr>
              <a:t> Century</a:t>
            </a:r>
            <a:endParaRPr lang="en-US" sz="2800" b="1" dirty="0">
              <a:solidFill>
                <a:prstClr val="black"/>
              </a:solidFill>
            </a:endParaRPr>
          </a:p>
          <a:p>
            <a:endParaRPr lang="en-US" b="1" dirty="0" smtClean="0">
              <a:solidFill>
                <a:prstClr val="black"/>
              </a:solidFill>
            </a:endParaRPr>
          </a:p>
          <a:p>
            <a:endParaRPr lang="en-US" sz="2400" b="1" dirty="0" smtClean="0">
              <a:solidFill>
                <a:prstClr val="black"/>
              </a:solidFill>
            </a:endParaRPr>
          </a:p>
          <a:p>
            <a:endParaRPr lang="en-US" b="1" dirty="0" smtClean="0">
              <a:solidFill>
                <a:prstClr val="black"/>
              </a:solidFill>
            </a:endParaRPr>
          </a:p>
        </p:txBody>
      </p:sp>
      <p:sp>
        <p:nvSpPr>
          <p:cNvPr id="3" name="Line 8"/>
          <p:cNvSpPr>
            <a:spLocks noChangeShapeType="1"/>
          </p:cNvSpPr>
          <p:nvPr/>
        </p:nvSpPr>
        <p:spPr bwMode="auto">
          <a:xfrm>
            <a:off x="381000" y="1524000"/>
            <a:ext cx="8329612" cy="0"/>
          </a:xfrm>
          <a:prstGeom prst="line">
            <a:avLst/>
          </a:prstGeom>
          <a:noFill/>
          <a:ln w="50800">
            <a:solidFill>
              <a:srgbClr val="33CCCC"/>
            </a:solidFill>
            <a:round/>
            <a:headEnd/>
            <a:tailEnd/>
          </a:ln>
        </p:spPr>
        <p:txBody>
          <a:bodyPr wrap="none" lIns="91407" tIns="45704" rIns="91407" bIns="45704" anchor="ctr"/>
          <a:lstStyle/>
          <a:p>
            <a:endParaRPr lang="en-US">
              <a:solidFill>
                <a:prstClr val="black"/>
              </a:solidFill>
            </a:endParaRPr>
          </a:p>
        </p:txBody>
      </p:sp>
      <p:sp>
        <p:nvSpPr>
          <p:cNvPr id="4" name="TextBox 3"/>
          <p:cNvSpPr txBox="1"/>
          <p:nvPr/>
        </p:nvSpPr>
        <p:spPr>
          <a:xfrm>
            <a:off x="281441" y="1828800"/>
            <a:ext cx="8458200" cy="3539430"/>
          </a:xfrm>
          <a:prstGeom prst="rect">
            <a:avLst/>
          </a:prstGeom>
          <a:noFill/>
        </p:spPr>
        <p:txBody>
          <a:bodyPr wrap="square" rtlCol="0">
            <a:spAutoFit/>
          </a:bodyPr>
          <a:lstStyle/>
          <a:p>
            <a:pPr>
              <a:buClr>
                <a:schemeClr val="accent5"/>
              </a:buClr>
            </a:pPr>
            <a:r>
              <a:rPr lang="en-US" sz="2800" dirty="0" smtClean="0"/>
              <a:t>“</a:t>
            </a:r>
            <a:r>
              <a:rPr lang="en-US" sz="2800" b="1" i="1" dirty="0"/>
              <a:t>Concerns have been raised repeatedly that federal laws, regulations, rules, policies, </a:t>
            </a:r>
            <a:r>
              <a:rPr lang="en-US" sz="2800" b="1" i="1" dirty="0" err="1"/>
              <a:t>guidances</a:t>
            </a:r>
            <a:r>
              <a:rPr lang="en-US" sz="2800" b="1" i="1" dirty="0"/>
              <a:t>, and reporting requirements, while essential to a well-functioning, responsible system of research, have led over time to an environment wherein a significant percentage of an investigator’s time is spent complying with regulations, taking valuable time away from research, education, and scholarship… </a:t>
            </a:r>
            <a:r>
              <a:rPr lang="en-US" sz="2800" dirty="0" smtClean="0"/>
              <a:t>“ </a:t>
            </a:r>
            <a:endParaRPr lang="en-US" sz="2800" b="1" dirty="0"/>
          </a:p>
        </p:txBody>
      </p:sp>
      <p:sp>
        <p:nvSpPr>
          <p:cNvPr id="5" name="TextBox 4"/>
          <p:cNvSpPr txBox="1"/>
          <p:nvPr/>
        </p:nvSpPr>
        <p:spPr>
          <a:xfrm>
            <a:off x="4419600" y="6405600"/>
            <a:ext cx="3027216" cy="276999"/>
          </a:xfrm>
          <a:prstGeom prst="rect">
            <a:avLst/>
          </a:prstGeom>
          <a:noFill/>
        </p:spPr>
        <p:txBody>
          <a:bodyPr wrap="square" rtlCol="0">
            <a:spAutoFit/>
          </a:bodyPr>
          <a:lstStyle/>
          <a:p>
            <a:r>
              <a:rPr lang="en-US" sz="1200" b="1" dirty="0" smtClean="0">
                <a:solidFill>
                  <a:prstClr val="black"/>
                </a:solidFill>
              </a:rPr>
              <a:t>American Society for Investigative Pathology        </a:t>
            </a:r>
            <a:endParaRPr lang="en-US" sz="1200" b="1" dirty="0">
              <a:solidFill>
                <a:prstClr val="black"/>
              </a:solidFill>
            </a:endParaRPr>
          </a:p>
        </p:txBody>
      </p:sp>
      <p:pic>
        <p:nvPicPr>
          <p:cNvPr id="6" name="Picture 5" descr="asiplogo"/>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46349" y="6366033"/>
            <a:ext cx="1269082" cy="356134"/>
          </a:xfrm>
          <a:prstGeom prst="rect">
            <a:avLst/>
          </a:prstGeom>
          <a:noFill/>
          <a:ln>
            <a:noFill/>
          </a:ln>
        </p:spPr>
      </p:pic>
    </p:spTree>
    <p:extLst>
      <p:ext uri="{BB962C8B-B14F-4D97-AF65-F5344CB8AC3E}">
        <p14:creationId xmlns:p14="http://schemas.microsoft.com/office/powerpoint/2010/main" val="2030890816"/>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353721"/>
            <a:ext cx="8839200" cy="1877405"/>
          </a:xfrm>
          <a:prstGeom prst="rect">
            <a:avLst/>
          </a:prstGeom>
          <a:noFill/>
        </p:spPr>
        <p:txBody>
          <a:bodyPr wrap="square" lIns="91407" tIns="45704" rIns="91407" bIns="45704" rtlCol="0">
            <a:spAutoFit/>
          </a:bodyPr>
          <a:lstStyle/>
          <a:p>
            <a:pPr algn="ctr"/>
            <a:r>
              <a:rPr lang="en-US" sz="2800" b="1" dirty="0" smtClean="0">
                <a:solidFill>
                  <a:prstClr val="black"/>
                </a:solidFill>
              </a:rPr>
              <a:t>Optimizing the Nation’s Investment in Academic Research: A New Regulatory Framework for the 21</a:t>
            </a:r>
            <a:r>
              <a:rPr lang="en-US" sz="2800" b="1" baseline="30000" dirty="0" smtClean="0">
                <a:solidFill>
                  <a:prstClr val="black"/>
                </a:solidFill>
              </a:rPr>
              <a:t>st</a:t>
            </a:r>
            <a:r>
              <a:rPr lang="en-US" sz="2800" b="1" dirty="0" smtClean="0">
                <a:solidFill>
                  <a:prstClr val="black"/>
                </a:solidFill>
              </a:rPr>
              <a:t> Century</a:t>
            </a:r>
            <a:endParaRPr lang="en-US" sz="2800" b="1" dirty="0">
              <a:solidFill>
                <a:prstClr val="black"/>
              </a:solidFill>
            </a:endParaRPr>
          </a:p>
          <a:p>
            <a:endParaRPr lang="en-US" b="1" dirty="0" smtClean="0">
              <a:solidFill>
                <a:prstClr val="black"/>
              </a:solidFill>
            </a:endParaRPr>
          </a:p>
          <a:p>
            <a:endParaRPr lang="en-US" sz="2400" b="1" dirty="0" smtClean="0">
              <a:solidFill>
                <a:prstClr val="black"/>
              </a:solidFill>
            </a:endParaRPr>
          </a:p>
          <a:p>
            <a:endParaRPr lang="en-US" b="1" dirty="0" smtClean="0">
              <a:solidFill>
                <a:prstClr val="black"/>
              </a:solidFill>
            </a:endParaRPr>
          </a:p>
        </p:txBody>
      </p:sp>
      <p:sp>
        <p:nvSpPr>
          <p:cNvPr id="3" name="Line 8"/>
          <p:cNvSpPr>
            <a:spLocks noChangeShapeType="1"/>
          </p:cNvSpPr>
          <p:nvPr/>
        </p:nvSpPr>
        <p:spPr bwMode="auto">
          <a:xfrm>
            <a:off x="381000" y="1524000"/>
            <a:ext cx="8329612" cy="0"/>
          </a:xfrm>
          <a:prstGeom prst="line">
            <a:avLst/>
          </a:prstGeom>
          <a:noFill/>
          <a:ln w="50800">
            <a:solidFill>
              <a:srgbClr val="33CCCC"/>
            </a:solidFill>
            <a:round/>
            <a:headEnd/>
            <a:tailEnd/>
          </a:ln>
        </p:spPr>
        <p:txBody>
          <a:bodyPr wrap="none" lIns="91407" tIns="45704" rIns="91407" bIns="45704" anchor="ctr"/>
          <a:lstStyle/>
          <a:p>
            <a:endParaRPr lang="en-US">
              <a:solidFill>
                <a:prstClr val="black"/>
              </a:solidFill>
            </a:endParaRPr>
          </a:p>
        </p:txBody>
      </p:sp>
      <p:sp>
        <p:nvSpPr>
          <p:cNvPr id="4" name="TextBox 3"/>
          <p:cNvSpPr txBox="1"/>
          <p:nvPr/>
        </p:nvSpPr>
        <p:spPr>
          <a:xfrm>
            <a:off x="281441" y="1828800"/>
            <a:ext cx="8458200" cy="3539430"/>
          </a:xfrm>
          <a:prstGeom prst="rect">
            <a:avLst/>
          </a:prstGeom>
          <a:noFill/>
        </p:spPr>
        <p:txBody>
          <a:bodyPr wrap="square" rtlCol="0">
            <a:spAutoFit/>
          </a:bodyPr>
          <a:lstStyle/>
          <a:p>
            <a:pPr>
              <a:buClr>
                <a:schemeClr val="accent5"/>
              </a:buClr>
            </a:pPr>
            <a:r>
              <a:rPr lang="en-US" sz="2800" b="1" i="1" dirty="0" smtClean="0"/>
              <a:t>“When </a:t>
            </a:r>
            <a:r>
              <a:rPr lang="en-US" sz="2800" b="1" i="1" dirty="0"/>
              <a:t>effective and well coordinated, federal regulation protects the government, universities, investigators, and the public and helps prevent fraud, waste, and abuse.  Today, however, there is a growing concern that the unintended cumulative effect of federal regulations undercuts the productivity of the research enterprise and diminishes the return on the federal investment in research.”</a:t>
            </a:r>
          </a:p>
        </p:txBody>
      </p:sp>
      <p:sp>
        <p:nvSpPr>
          <p:cNvPr id="5" name="TextBox 4"/>
          <p:cNvSpPr txBox="1"/>
          <p:nvPr/>
        </p:nvSpPr>
        <p:spPr>
          <a:xfrm>
            <a:off x="4419600" y="6405600"/>
            <a:ext cx="3027216" cy="276999"/>
          </a:xfrm>
          <a:prstGeom prst="rect">
            <a:avLst/>
          </a:prstGeom>
          <a:noFill/>
        </p:spPr>
        <p:txBody>
          <a:bodyPr wrap="square" rtlCol="0">
            <a:spAutoFit/>
          </a:bodyPr>
          <a:lstStyle/>
          <a:p>
            <a:r>
              <a:rPr lang="en-US" sz="1200" b="1" dirty="0" smtClean="0">
                <a:solidFill>
                  <a:prstClr val="black"/>
                </a:solidFill>
              </a:rPr>
              <a:t>American Society for Investigative Pathology        </a:t>
            </a:r>
            <a:endParaRPr lang="en-US" sz="1200" b="1" dirty="0">
              <a:solidFill>
                <a:prstClr val="black"/>
              </a:solidFill>
            </a:endParaRPr>
          </a:p>
        </p:txBody>
      </p:sp>
      <p:pic>
        <p:nvPicPr>
          <p:cNvPr id="6" name="Picture 5" descr="asiplogo"/>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46349" y="6366033"/>
            <a:ext cx="1269082" cy="356134"/>
          </a:xfrm>
          <a:prstGeom prst="rect">
            <a:avLst/>
          </a:prstGeom>
          <a:noFill/>
          <a:ln>
            <a:noFill/>
          </a:ln>
        </p:spPr>
      </p:pic>
    </p:spTree>
    <p:extLst>
      <p:ext uri="{BB962C8B-B14F-4D97-AF65-F5344CB8AC3E}">
        <p14:creationId xmlns:p14="http://schemas.microsoft.com/office/powerpoint/2010/main" val="3078555971"/>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353721"/>
            <a:ext cx="8839200" cy="1508073"/>
          </a:xfrm>
          <a:prstGeom prst="rect">
            <a:avLst/>
          </a:prstGeom>
          <a:noFill/>
        </p:spPr>
        <p:txBody>
          <a:bodyPr wrap="square" lIns="91407" tIns="45704" rIns="91407" bIns="45704" rtlCol="0">
            <a:spAutoFit/>
          </a:bodyPr>
          <a:lstStyle/>
          <a:p>
            <a:pPr algn="ctr"/>
            <a:r>
              <a:rPr lang="en-US" sz="3200" b="1" dirty="0" smtClean="0">
                <a:solidFill>
                  <a:prstClr val="black"/>
                </a:solidFill>
              </a:rPr>
              <a:t>Overarching Findings</a:t>
            </a:r>
            <a:endParaRPr lang="en-US" sz="3200" b="1" dirty="0">
              <a:solidFill>
                <a:prstClr val="black"/>
              </a:solidFill>
            </a:endParaRPr>
          </a:p>
          <a:p>
            <a:endParaRPr lang="en-US" b="1" dirty="0" smtClean="0">
              <a:solidFill>
                <a:prstClr val="black"/>
              </a:solidFill>
            </a:endParaRPr>
          </a:p>
          <a:p>
            <a:endParaRPr lang="en-US" sz="2400" b="1" dirty="0" smtClean="0">
              <a:solidFill>
                <a:prstClr val="black"/>
              </a:solidFill>
            </a:endParaRPr>
          </a:p>
          <a:p>
            <a:endParaRPr lang="en-US" b="1" dirty="0" smtClean="0">
              <a:solidFill>
                <a:prstClr val="black"/>
              </a:solidFill>
            </a:endParaRPr>
          </a:p>
        </p:txBody>
      </p:sp>
      <p:sp>
        <p:nvSpPr>
          <p:cNvPr id="3" name="Line 8"/>
          <p:cNvSpPr>
            <a:spLocks noChangeShapeType="1"/>
          </p:cNvSpPr>
          <p:nvPr/>
        </p:nvSpPr>
        <p:spPr bwMode="auto">
          <a:xfrm>
            <a:off x="345735" y="1076980"/>
            <a:ext cx="8329612" cy="0"/>
          </a:xfrm>
          <a:prstGeom prst="line">
            <a:avLst/>
          </a:prstGeom>
          <a:noFill/>
          <a:ln w="50800">
            <a:solidFill>
              <a:srgbClr val="33CCCC"/>
            </a:solidFill>
            <a:round/>
            <a:headEnd/>
            <a:tailEnd/>
          </a:ln>
        </p:spPr>
        <p:txBody>
          <a:bodyPr wrap="none" lIns="91407" tIns="45704" rIns="91407" bIns="45704" anchor="ctr"/>
          <a:lstStyle/>
          <a:p>
            <a:endParaRPr lang="en-US">
              <a:solidFill>
                <a:prstClr val="black"/>
              </a:solidFill>
            </a:endParaRPr>
          </a:p>
        </p:txBody>
      </p:sp>
      <p:sp>
        <p:nvSpPr>
          <p:cNvPr id="4" name="TextBox 3"/>
          <p:cNvSpPr txBox="1"/>
          <p:nvPr/>
        </p:nvSpPr>
        <p:spPr>
          <a:xfrm>
            <a:off x="281441" y="1828800"/>
            <a:ext cx="8458200" cy="3539430"/>
          </a:xfrm>
          <a:prstGeom prst="rect">
            <a:avLst/>
          </a:prstGeom>
          <a:noFill/>
        </p:spPr>
        <p:txBody>
          <a:bodyPr wrap="square" rtlCol="0">
            <a:spAutoFit/>
          </a:bodyPr>
          <a:lstStyle/>
          <a:p>
            <a:pPr marL="514350" indent="-514350">
              <a:buFont typeface="+mj-lt"/>
              <a:buAutoNum type="arabicPeriod"/>
            </a:pPr>
            <a:r>
              <a:rPr lang="en-US" sz="2800" b="1" dirty="0" smtClean="0"/>
              <a:t>Effective regulation is essential to the overall health of the research enterprise, protecting both national investment and the various parties in the partnership:</a:t>
            </a:r>
          </a:p>
          <a:p>
            <a:pPr marL="914235" lvl="1" indent="-457200">
              <a:buFont typeface="Arial" panose="020B0604020202020204" pitchFamily="34" charset="0"/>
              <a:buChar char="•"/>
            </a:pPr>
            <a:r>
              <a:rPr lang="en-US" sz="2800" b="1" dirty="0" smtClean="0"/>
              <a:t>Research participants</a:t>
            </a:r>
          </a:p>
          <a:p>
            <a:pPr marL="914235" lvl="1" indent="-457200">
              <a:buFont typeface="Arial" panose="020B0604020202020204" pitchFamily="34" charset="0"/>
              <a:buChar char="•"/>
            </a:pPr>
            <a:r>
              <a:rPr lang="en-US" sz="2800" b="1" dirty="0" smtClean="0"/>
              <a:t>Investigators</a:t>
            </a:r>
          </a:p>
          <a:p>
            <a:pPr marL="914235" lvl="1" indent="-457200">
              <a:buFont typeface="Arial" panose="020B0604020202020204" pitchFamily="34" charset="0"/>
              <a:buChar char="•"/>
            </a:pPr>
            <a:r>
              <a:rPr lang="en-US" sz="2800" b="1" dirty="0" smtClean="0"/>
              <a:t>Universities</a:t>
            </a:r>
          </a:p>
          <a:p>
            <a:pPr marL="914235" lvl="1" indent="-457200">
              <a:buFont typeface="Arial" panose="020B0604020202020204" pitchFamily="34" charset="0"/>
              <a:buChar char="•"/>
            </a:pPr>
            <a:r>
              <a:rPr lang="en-US" sz="2800" b="1" dirty="0" smtClean="0"/>
              <a:t>Agencies</a:t>
            </a:r>
            <a:endParaRPr lang="en-US" sz="2800" b="1" dirty="0"/>
          </a:p>
        </p:txBody>
      </p:sp>
      <p:sp>
        <p:nvSpPr>
          <p:cNvPr id="5" name="TextBox 4"/>
          <p:cNvSpPr txBox="1"/>
          <p:nvPr/>
        </p:nvSpPr>
        <p:spPr>
          <a:xfrm>
            <a:off x="4419600" y="6405600"/>
            <a:ext cx="3027216" cy="276999"/>
          </a:xfrm>
          <a:prstGeom prst="rect">
            <a:avLst/>
          </a:prstGeom>
          <a:noFill/>
        </p:spPr>
        <p:txBody>
          <a:bodyPr wrap="square" rtlCol="0">
            <a:spAutoFit/>
          </a:bodyPr>
          <a:lstStyle/>
          <a:p>
            <a:r>
              <a:rPr lang="en-US" sz="1200" b="1" dirty="0" smtClean="0">
                <a:solidFill>
                  <a:prstClr val="black"/>
                </a:solidFill>
              </a:rPr>
              <a:t>American Society for Investigative Pathology        </a:t>
            </a:r>
            <a:endParaRPr lang="en-US" sz="1200" b="1" dirty="0">
              <a:solidFill>
                <a:prstClr val="black"/>
              </a:solidFill>
            </a:endParaRPr>
          </a:p>
        </p:txBody>
      </p:sp>
      <p:pic>
        <p:nvPicPr>
          <p:cNvPr id="6" name="Picture 5" descr="asiplogo"/>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46349" y="6366033"/>
            <a:ext cx="1269082" cy="356134"/>
          </a:xfrm>
          <a:prstGeom prst="rect">
            <a:avLst/>
          </a:prstGeom>
          <a:noFill/>
          <a:ln>
            <a:noFill/>
          </a:ln>
        </p:spPr>
      </p:pic>
    </p:spTree>
    <p:extLst>
      <p:ext uri="{BB962C8B-B14F-4D97-AF65-F5344CB8AC3E}">
        <p14:creationId xmlns:p14="http://schemas.microsoft.com/office/powerpoint/2010/main" val="1600173406"/>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353721"/>
            <a:ext cx="8839200" cy="1508073"/>
          </a:xfrm>
          <a:prstGeom prst="rect">
            <a:avLst/>
          </a:prstGeom>
          <a:noFill/>
        </p:spPr>
        <p:txBody>
          <a:bodyPr wrap="square" lIns="91407" tIns="45704" rIns="91407" bIns="45704" rtlCol="0">
            <a:spAutoFit/>
          </a:bodyPr>
          <a:lstStyle/>
          <a:p>
            <a:pPr algn="ctr"/>
            <a:r>
              <a:rPr lang="en-US" sz="3200" b="1" dirty="0" smtClean="0">
                <a:solidFill>
                  <a:prstClr val="black"/>
                </a:solidFill>
              </a:rPr>
              <a:t>Overarching Findings</a:t>
            </a:r>
            <a:endParaRPr lang="en-US" sz="3200" b="1" dirty="0">
              <a:solidFill>
                <a:prstClr val="black"/>
              </a:solidFill>
            </a:endParaRPr>
          </a:p>
          <a:p>
            <a:endParaRPr lang="en-US" b="1" dirty="0" smtClean="0">
              <a:solidFill>
                <a:prstClr val="black"/>
              </a:solidFill>
            </a:endParaRPr>
          </a:p>
          <a:p>
            <a:endParaRPr lang="en-US" sz="2400" b="1" dirty="0" smtClean="0">
              <a:solidFill>
                <a:prstClr val="black"/>
              </a:solidFill>
            </a:endParaRPr>
          </a:p>
          <a:p>
            <a:endParaRPr lang="en-US" b="1" dirty="0" smtClean="0">
              <a:solidFill>
                <a:prstClr val="black"/>
              </a:solidFill>
            </a:endParaRPr>
          </a:p>
        </p:txBody>
      </p:sp>
      <p:sp>
        <p:nvSpPr>
          <p:cNvPr id="3" name="Line 8"/>
          <p:cNvSpPr>
            <a:spLocks noChangeShapeType="1"/>
          </p:cNvSpPr>
          <p:nvPr/>
        </p:nvSpPr>
        <p:spPr bwMode="auto">
          <a:xfrm>
            <a:off x="345735" y="1076980"/>
            <a:ext cx="8329612" cy="0"/>
          </a:xfrm>
          <a:prstGeom prst="line">
            <a:avLst/>
          </a:prstGeom>
          <a:noFill/>
          <a:ln w="50800">
            <a:solidFill>
              <a:srgbClr val="33CCCC"/>
            </a:solidFill>
            <a:round/>
            <a:headEnd/>
            <a:tailEnd/>
          </a:ln>
        </p:spPr>
        <p:txBody>
          <a:bodyPr wrap="none" lIns="91407" tIns="45704" rIns="91407" bIns="45704" anchor="ctr"/>
          <a:lstStyle/>
          <a:p>
            <a:endParaRPr lang="en-US">
              <a:solidFill>
                <a:prstClr val="black"/>
              </a:solidFill>
            </a:endParaRPr>
          </a:p>
        </p:txBody>
      </p:sp>
      <p:sp>
        <p:nvSpPr>
          <p:cNvPr id="4" name="TextBox 3"/>
          <p:cNvSpPr txBox="1"/>
          <p:nvPr/>
        </p:nvSpPr>
        <p:spPr>
          <a:xfrm>
            <a:off x="281441" y="1828800"/>
            <a:ext cx="8458200" cy="3539430"/>
          </a:xfrm>
          <a:prstGeom prst="rect">
            <a:avLst/>
          </a:prstGeom>
          <a:noFill/>
        </p:spPr>
        <p:txBody>
          <a:bodyPr wrap="square" rtlCol="0">
            <a:spAutoFit/>
          </a:bodyPr>
          <a:lstStyle/>
          <a:p>
            <a:pPr marL="514350" indent="-514350">
              <a:buFont typeface="+mj-lt"/>
              <a:buAutoNum type="arabicPeriod" startAt="2"/>
            </a:pPr>
            <a:r>
              <a:rPr lang="en-US" sz="2800" b="1" dirty="0" smtClean="0"/>
              <a:t>Continuing expansion of the federal regulatory system and its ever-growing requirements are </a:t>
            </a:r>
            <a:r>
              <a:rPr lang="en-US" sz="2800" b="1" dirty="0" smtClean="0">
                <a:solidFill>
                  <a:srgbClr val="FF0000"/>
                </a:solidFill>
              </a:rPr>
              <a:t>diminishing the effectiveness of the nation’s research investment</a:t>
            </a:r>
            <a:r>
              <a:rPr lang="en-US" sz="2800" b="1" dirty="0" smtClean="0"/>
              <a:t>:</a:t>
            </a:r>
          </a:p>
          <a:p>
            <a:pPr marL="914235" lvl="1" indent="-457200">
              <a:buFont typeface="Arial" panose="020B0604020202020204" pitchFamily="34" charset="0"/>
              <a:buChar char="•"/>
            </a:pPr>
            <a:r>
              <a:rPr lang="en-US" sz="2800" b="1" dirty="0" smtClean="0"/>
              <a:t>Investigators’ time is directed away from research and training</a:t>
            </a:r>
          </a:p>
          <a:p>
            <a:pPr marL="914235" lvl="1" indent="-457200">
              <a:buFont typeface="Arial" panose="020B0604020202020204" pitchFamily="34" charset="0"/>
              <a:buChar char="•"/>
            </a:pPr>
            <a:r>
              <a:rPr lang="en-US" sz="2800" b="1" dirty="0" smtClean="0">
                <a:solidFill>
                  <a:srgbClr val="FF0000"/>
                </a:solidFill>
              </a:rPr>
              <a:t>Investigators’ time is directed toward overlapping and incongruent administrative matters</a:t>
            </a:r>
          </a:p>
        </p:txBody>
      </p:sp>
      <p:sp>
        <p:nvSpPr>
          <p:cNvPr id="5" name="TextBox 4"/>
          <p:cNvSpPr txBox="1"/>
          <p:nvPr/>
        </p:nvSpPr>
        <p:spPr>
          <a:xfrm>
            <a:off x="4419600" y="6405600"/>
            <a:ext cx="3027216" cy="276999"/>
          </a:xfrm>
          <a:prstGeom prst="rect">
            <a:avLst/>
          </a:prstGeom>
          <a:noFill/>
        </p:spPr>
        <p:txBody>
          <a:bodyPr wrap="square" rtlCol="0">
            <a:spAutoFit/>
          </a:bodyPr>
          <a:lstStyle/>
          <a:p>
            <a:r>
              <a:rPr lang="en-US" sz="1200" b="1" dirty="0" smtClean="0">
                <a:solidFill>
                  <a:prstClr val="black"/>
                </a:solidFill>
              </a:rPr>
              <a:t>American Society for Investigative Pathology        </a:t>
            </a:r>
            <a:endParaRPr lang="en-US" sz="1200" b="1" dirty="0">
              <a:solidFill>
                <a:prstClr val="black"/>
              </a:solidFill>
            </a:endParaRPr>
          </a:p>
        </p:txBody>
      </p:sp>
      <p:pic>
        <p:nvPicPr>
          <p:cNvPr id="6" name="Picture 5" descr="asiplogo"/>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46349" y="6366033"/>
            <a:ext cx="1269082" cy="356134"/>
          </a:xfrm>
          <a:prstGeom prst="rect">
            <a:avLst/>
          </a:prstGeom>
          <a:noFill/>
          <a:ln>
            <a:noFill/>
          </a:ln>
        </p:spPr>
      </p:pic>
    </p:spTree>
    <p:extLst>
      <p:ext uri="{BB962C8B-B14F-4D97-AF65-F5344CB8AC3E}">
        <p14:creationId xmlns:p14="http://schemas.microsoft.com/office/powerpoint/2010/main" val="52855105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20493" y="228600"/>
            <a:ext cx="7772400" cy="1470025"/>
          </a:xfrm>
        </p:spPr>
        <p:txBody>
          <a:bodyPr>
            <a:normAutofit/>
          </a:bodyPr>
          <a:lstStyle/>
          <a:p>
            <a:r>
              <a:rPr lang="en-US" sz="3600" b="1" dirty="0" smtClean="0"/>
              <a:t>A Primer on Ethical Considerations</a:t>
            </a:r>
            <a:endParaRPr lang="en-US" sz="3600" b="1" dirty="0"/>
          </a:p>
        </p:txBody>
      </p:sp>
      <p:sp>
        <p:nvSpPr>
          <p:cNvPr id="4" name="Line 4"/>
          <p:cNvSpPr>
            <a:spLocks noChangeShapeType="1"/>
          </p:cNvSpPr>
          <p:nvPr/>
        </p:nvSpPr>
        <p:spPr bwMode="auto">
          <a:xfrm>
            <a:off x="609607" y="1371600"/>
            <a:ext cx="8253413" cy="0"/>
          </a:xfrm>
          <a:prstGeom prst="line">
            <a:avLst/>
          </a:prstGeom>
          <a:noFill/>
          <a:ln w="50800">
            <a:solidFill>
              <a:srgbClr val="33CCCC"/>
            </a:solidFill>
            <a:round/>
            <a:headEnd/>
            <a:tailEnd/>
          </a:ln>
          <a:effectLst/>
        </p:spPr>
        <p:txBody>
          <a:bodyPr wrap="none" lIns="91407" tIns="45704" rIns="91407" bIns="45704" anchor="ctr"/>
          <a:lstStyle/>
          <a:p>
            <a:endParaRPr lang="en-US">
              <a:solidFill>
                <a:prstClr val="black"/>
              </a:solidFill>
            </a:endParaRPr>
          </a:p>
        </p:txBody>
      </p:sp>
      <p:sp>
        <p:nvSpPr>
          <p:cNvPr id="5" name="TextBox 4"/>
          <p:cNvSpPr txBox="1"/>
          <p:nvPr/>
        </p:nvSpPr>
        <p:spPr>
          <a:xfrm>
            <a:off x="859971" y="1656576"/>
            <a:ext cx="7696200" cy="5201424"/>
          </a:xfrm>
          <a:prstGeom prst="rect">
            <a:avLst/>
          </a:prstGeom>
          <a:noFill/>
        </p:spPr>
        <p:txBody>
          <a:bodyPr wrap="square" rtlCol="0">
            <a:spAutoFit/>
          </a:bodyPr>
          <a:lstStyle/>
          <a:p>
            <a:pPr algn="ctr">
              <a:buClr>
                <a:schemeClr val="accent5">
                  <a:lumMod val="60000"/>
                  <a:lumOff val="40000"/>
                </a:schemeClr>
              </a:buClr>
            </a:pPr>
            <a:r>
              <a:rPr lang="en-US" sz="3200" b="1" dirty="0" smtClean="0"/>
              <a:t>1974 – National Research Act</a:t>
            </a:r>
          </a:p>
          <a:p>
            <a:pPr algn="ctr">
              <a:buClr>
                <a:schemeClr val="accent5">
                  <a:lumMod val="60000"/>
                  <a:lumOff val="40000"/>
                </a:schemeClr>
              </a:buClr>
            </a:pPr>
            <a:endParaRPr lang="en-US" sz="3200" b="1" dirty="0" smtClean="0"/>
          </a:p>
          <a:p>
            <a:pPr marL="457200" indent="-457200">
              <a:buClr>
                <a:schemeClr val="accent5">
                  <a:lumMod val="60000"/>
                  <a:lumOff val="40000"/>
                </a:schemeClr>
              </a:buClr>
              <a:buFont typeface="Wingdings" panose="05000000000000000000" pitchFamily="2" charset="2"/>
              <a:buChar char="§"/>
            </a:pPr>
            <a:r>
              <a:rPr lang="en-US" sz="2800" b="1" dirty="0" smtClean="0"/>
              <a:t>Created the National Commission for the Protection of Human Subjects of Biomedical and Behavioral Research</a:t>
            </a:r>
          </a:p>
          <a:p>
            <a:pPr marL="457200" indent="-457200">
              <a:buClr>
                <a:schemeClr val="accent5">
                  <a:lumMod val="60000"/>
                  <a:lumOff val="40000"/>
                </a:schemeClr>
              </a:buClr>
              <a:buFont typeface="Wingdings" panose="05000000000000000000" pitchFamily="2" charset="2"/>
              <a:buChar char="§"/>
            </a:pPr>
            <a:r>
              <a:rPr lang="en-US" sz="2800" b="1" dirty="0" smtClean="0"/>
              <a:t>Impetus: a series of scandals involving abuse of human subjects</a:t>
            </a:r>
          </a:p>
          <a:p>
            <a:pPr marL="914235" lvl="1" indent="-457200">
              <a:buClr>
                <a:schemeClr val="accent5">
                  <a:lumMod val="60000"/>
                  <a:lumOff val="40000"/>
                </a:schemeClr>
              </a:buClr>
              <a:buFont typeface="Wingdings" panose="05000000000000000000" pitchFamily="2" charset="2"/>
              <a:buChar char="§"/>
            </a:pPr>
            <a:r>
              <a:rPr lang="en-US" sz="2400" b="1" dirty="0" smtClean="0"/>
              <a:t>Nazi experiments</a:t>
            </a:r>
          </a:p>
          <a:p>
            <a:pPr marL="914235" lvl="1" indent="-457200">
              <a:buClr>
                <a:schemeClr val="accent5">
                  <a:lumMod val="60000"/>
                  <a:lumOff val="40000"/>
                </a:schemeClr>
              </a:buClr>
              <a:buFont typeface="Wingdings" panose="05000000000000000000" pitchFamily="2" charset="2"/>
              <a:buChar char="§"/>
            </a:pPr>
            <a:r>
              <a:rPr lang="en-US" sz="2400" b="1" dirty="0" smtClean="0"/>
              <a:t>Radiation experiments (US)</a:t>
            </a:r>
          </a:p>
          <a:p>
            <a:pPr marL="914235" lvl="1" indent="-457200">
              <a:buClr>
                <a:schemeClr val="accent5">
                  <a:lumMod val="60000"/>
                  <a:lumOff val="40000"/>
                </a:schemeClr>
              </a:buClr>
              <a:buFont typeface="Wingdings" panose="05000000000000000000" pitchFamily="2" charset="2"/>
              <a:buChar char="§"/>
            </a:pPr>
            <a:r>
              <a:rPr lang="en-US" sz="2400" b="1" dirty="0" smtClean="0"/>
              <a:t>Tuskegee Syphilis Study (US)</a:t>
            </a:r>
          </a:p>
          <a:p>
            <a:pPr marL="914235" lvl="1" indent="-457200">
              <a:buClr>
                <a:schemeClr val="accent5">
                  <a:lumMod val="60000"/>
                  <a:lumOff val="40000"/>
                </a:schemeClr>
              </a:buClr>
              <a:buFont typeface="Wingdings" panose="05000000000000000000" pitchFamily="2" charset="2"/>
              <a:buChar char="§"/>
            </a:pPr>
            <a:r>
              <a:rPr lang="en-US" sz="2400" b="1" dirty="0" smtClean="0"/>
              <a:t>Taking advantage of vulnerable populations</a:t>
            </a:r>
          </a:p>
          <a:p>
            <a:pPr>
              <a:buClr>
                <a:schemeClr val="accent5">
                  <a:lumMod val="60000"/>
                  <a:lumOff val="40000"/>
                </a:schemeClr>
              </a:buClr>
            </a:pPr>
            <a:endParaRPr lang="en-US" sz="3200" b="1" dirty="0" smtClean="0"/>
          </a:p>
        </p:txBody>
      </p:sp>
      <p:sp>
        <p:nvSpPr>
          <p:cNvPr id="6" name="TextBox 5"/>
          <p:cNvSpPr txBox="1"/>
          <p:nvPr/>
        </p:nvSpPr>
        <p:spPr>
          <a:xfrm>
            <a:off x="4419600" y="6405600"/>
            <a:ext cx="3027216" cy="276999"/>
          </a:xfrm>
          <a:prstGeom prst="rect">
            <a:avLst/>
          </a:prstGeom>
          <a:noFill/>
        </p:spPr>
        <p:txBody>
          <a:bodyPr wrap="square" rtlCol="0">
            <a:spAutoFit/>
          </a:bodyPr>
          <a:lstStyle/>
          <a:p>
            <a:r>
              <a:rPr lang="en-US" sz="1200" b="1" dirty="0" smtClean="0">
                <a:solidFill>
                  <a:prstClr val="black"/>
                </a:solidFill>
              </a:rPr>
              <a:t>American Society for Investigative Pathology        </a:t>
            </a:r>
            <a:endParaRPr lang="en-US" sz="1200" b="1" dirty="0">
              <a:solidFill>
                <a:prstClr val="black"/>
              </a:solidFill>
            </a:endParaRPr>
          </a:p>
        </p:txBody>
      </p:sp>
      <p:pic>
        <p:nvPicPr>
          <p:cNvPr id="7" name="Picture 6" descr="asiplogo"/>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46349" y="6366033"/>
            <a:ext cx="1269082" cy="356134"/>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353721"/>
            <a:ext cx="8839200" cy="1508073"/>
          </a:xfrm>
          <a:prstGeom prst="rect">
            <a:avLst/>
          </a:prstGeom>
          <a:noFill/>
        </p:spPr>
        <p:txBody>
          <a:bodyPr wrap="square" lIns="91407" tIns="45704" rIns="91407" bIns="45704" rtlCol="0">
            <a:spAutoFit/>
          </a:bodyPr>
          <a:lstStyle/>
          <a:p>
            <a:pPr algn="ctr"/>
            <a:r>
              <a:rPr lang="en-US" sz="3200" b="1" dirty="0" smtClean="0">
                <a:solidFill>
                  <a:prstClr val="black"/>
                </a:solidFill>
              </a:rPr>
              <a:t>Overarching Findings</a:t>
            </a:r>
            <a:endParaRPr lang="en-US" sz="3200" b="1" dirty="0">
              <a:solidFill>
                <a:prstClr val="black"/>
              </a:solidFill>
            </a:endParaRPr>
          </a:p>
          <a:p>
            <a:endParaRPr lang="en-US" b="1" dirty="0" smtClean="0">
              <a:solidFill>
                <a:prstClr val="black"/>
              </a:solidFill>
            </a:endParaRPr>
          </a:p>
          <a:p>
            <a:endParaRPr lang="en-US" sz="2400" b="1" dirty="0" smtClean="0">
              <a:solidFill>
                <a:prstClr val="black"/>
              </a:solidFill>
            </a:endParaRPr>
          </a:p>
          <a:p>
            <a:endParaRPr lang="en-US" b="1" dirty="0" smtClean="0">
              <a:solidFill>
                <a:prstClr val="black"/>
              </a:solidFill>
            </a:endParaRPr>
          </a:p>
        </p:txBody>
      </p:sp>
      <p:sp>
        <p:nvSpPr>
          <p:cNvPr id="3" name="Line 8"/>
          <p:cNvSpPr>
            <a:spLocks noChangeShapeType="1"/>
          </p:cNvSpPr>
          <p:nvPr/>
        </p:nvSpPr>
        <p:spPr bwMode="auto">
          <a:xfrm>
            <a:off x="345735" y="1076980"/>
            <a:ext cx="8329612" cy="0"/>
          </a:xfrm>
          <a:prstGeom prst="line">
            <a:avLst/>
          </a:prstGeom>
          <a:noFill/>
          <a:ln w="50800">
            <a:solidFill>
              <a:srgbClr val="33CCCC"/>
            </a:solidFill>
            <a:round/>
            <a:headEnd/>
            <a:tailEnd/>
          </a:ln>
        </p:spPr>
        <p:txBody>
          <a:bodyPr wrap="none" lIns="91407" tIns="45704" rIns="91407" bIns="45704" anchor="ctr"/>
          <a:lstStyle/>
          <a:p>
            <a:endParaRPr lang="en-US">
              <a:solidFill>
                <a:prstClr val="black"/>
              </a:solidFill>
            </a:endParaRPr>
          </a:p>
        </p:txBody>
      </p:sp>
      <p:sp>
        <p:nvSpPr>
          <p:cNvPr id="4" name="TextBox 3"/>
          <p:cNvSpPr txBox="1"/>
          <p:nvPr/>
        </p:nvSpPr>
        <p:spPr>
          <a:xfrm>
            <a:off x="313078" y="1861794"/>
            <a:ext cx="8458200" cy="3108543"/>
          </a:xfrm>
          <a:prstGeom prst="rect">
            <a:avLst/>
          </a:prstGeom>
          <a:noFill/>
        </p:spPr>
        <p:txBody>
          <a:bodyPr wrap="square" rtlCol="0">
            <a:spAutoFit/>
          </a:bodyPr>
          <a:lstStyle/>
          <a:p>
            <a:pPr marL="514350" indent="-514350">
              <a:buFont typeface="+mj-lt"/>
              <a:buAutoNum type="arabicPeriod" startAt="3"/>
            </a:pPr>
            <a:r>
              <a:rPr lang="en-US" sz="2800" b="1" dirty="0" smtClean="0"/>
              <a:t>Well-intended efforts of federal regulations to address important issues of accountability and performance associated with scientific integrity and the well-being of the people involved in research “often result in </a:t>
            </a:r>
            <a:r>
              <a:rPr lang="en-US" sz="2800" b="1" dirty="0" smtClean="0">
                <a:solidFill>
                  <a:srgbClr val="FF0000"/>
                </a:solidFill>
              </a:rPr>
              <a:t>unintended consequences that needlessly encumber the nation’s investment in research</a:t>
            </a:r>
            <a:r>
              <a:rPr lang="en-US" sz="2800" b="1" dirty="0" smtClean="0"/>
              <a:t>.”</a:t>
            </a:r>
          </a:p>
        </p:txBody>
      </p:sp>
      <p:sp>
        <p:nvSpPr>
          <p:cNvPr id="5" name="TextBox 4"/>
          <p:cNvSpPr txBox="1"/>
          <p:nvPr/>
        </p:nvSpPr>
        <p:spPr>
          <a:xfrm>
            <a:off x="4419600" y="6405600"/>
            <a:ext cx="3027216" cy="276999"/>
          </a:xfrm>
          <a:prstGeom prst="rect">
            <a:avLst/>
          </a:prstGeom>
          <a:noFill/>
        </p:spPr>
        <p:txBody>
          <a:bodyPr wrap="square" rtlCol="0">
            <a:spAutoFit/>
          </a:bodyPr>
          <a:lstStyle/>
          <a:p>
            <a:r>
              <a:rPr lang="en-US" sz="1200" b="1" dirty="0" smtClean="0">
                <a:solidFill>
                  <a:prstClr val="black"/>
                </a:solidFill>
              </a:rPr>
              <a:t>American Society for Investigative Pathology        </a:t>
            </a:r>
            <a:endParaRPr lang="en-US" sz="1200" b="1" dirty="0">
              <a:solidFill>
                <a:prstClr val="black"/>
              </a:solidFill>
            </a:endParaRPr>
          </a:p>
        </p:txBody>
      </p:sp>
      <p:pic>
        <p:nvPicPr>
          <p:cNvPr id="6" name="Picture 5" descr="asiplogo"/>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46349" y="6366033"/>
            <a:ext cx="1269082" cy="356134"/>
          </a:xfrm>
          <a:prstGeom prst="rect">
            <a:avLst/>
          </a:prstGeom>
          <a:noFill/>
          <a:ln>
            <a:noFill/>
          </a:ln>
        </p:spPr>
      </p:pic>
    </p:spTree>
    <p:extLst>
      <p:ext uri="{BB962C8B-B14F-4D97-AF65-F5344CB8AC3E}">
        <p14:creationId xmlns:p14="http://schemas.microsoft.com/office/powerpoint/2010/main" val="427410610"/>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353721"/>
            <a:ext cx="8839200" cy="1508073"/>
          </a:xfrm>
          <a:prstGeom prst="rect">
            <a:avLst/>
          </a:prstGeom>
          <a:noFill/>
        </p:spPr>
        <p:txBody>
          <a:bodyPr wrap="square" lIns="91407" tIns="45704" rIns="91407" bIns="45704" rtlCol="0">
            <a:spAutoFit/>
          </a:bodyPr>
          <a:lstStyle/>
          <a:p>
            <a:pPr algn="ctr"/>
            <a:r>
              <a:rPr lang="en-US" sz="3200" b="1" dirty="0" smtClean="0">
                <a:solidFill>
                  <a:prstClr val="black"/>
                </a:solidFill>
              </a:rPr>
              <a:t>Overarching Findings</a:t>
            </a:r>
            <a:endParaRPr lang="en-US" sz="3200" b="1" dirty="0">
              <a:solidFill>
                <a:prstClr val="black"/>
              </a:solidFill>
            </a:endParaRPr>
          </a:p>
          <a:p>
            <a:endParaRPr lang="en-US" b="1" dirty="0" smtClean="0">
              <a:solidFill>
                <a:prstClr val="black"/>
              </a:solidFill>
            </a:endParaRPr>
          </a:p>
          <a:p>
            <a:endParaRPr lang="en-US" sz="2400" b="1" dirty="0" smtClean="0">
              <a:solidFill>
                <a:prstClr val="black"/>
              </a:solidFill>
            </a:endParaRPr>
          </a:p>
          <a:p>
            <a:endParaRPr lang="en-US" b="1" dirty="0" smtClean="0">
              <a:solidFill>
                <a:prstClr val="black"/>
              </a:solidFill>
            </a:endParaRPr>
          </a:p>
        </p:txBody>
      </p:sp>
      <p:sp>
        <p:nvSpPr>
          <p:cNvPr id="3" name="Line 8"/>
          <p:cNvSpPr>
            <a:spLocks noChangeShapeType="1"/>
          </p:cNvSpPr>
          <p:nvPr/>
        </p:nvSpPr>
        <p:spPr bwMode="auto">
          <a:xfrm>
            <a:off x="345735" y="1076980"/>
            <a:ext cx="8329612" cy="0"/>
          </a:xfrm>
          <a:prstGeom prst="line">
            <a:avLst/>
          </a:prstGeom>
          <a:noFill/>
          <a:ln w="50800">
            <a:solidFill>
              <a:srgbClr val="33CCCC"/>
            </a:solidFill>
            <a:round/>
            <a:headEnd/>
            <a:tailEnd/>
          </a:ln>
        </p:spPr>
        <p:txBody>
          <a:bodyPr wrap="none" lIns="91407" tIns="45704" rIns="91407" bIns="45704" anchor="ctr"/>
          <a:lstStyle/>
          <a:p>
            <a:endParaRPr lang="en-US">
              <a:solidFill>
                <a:prstClr val="black"/>
              </a:solidFill>
            </a:endParaRPr>
          </a:p>
        </p:txBody>
      </p:sp>
      <p:sp>
        <p:nvSpPr>
          <p:cNvPr id="4" name="TextBox 3"/>
          <p:cNvSpPr txBox="1"/>
          <p:nvPr/>
        </p:nvSpPr>
        <p:spPr>
          <a:xfrm>
            <a:off x="313078" y="1861794"/>
            <a:ext cx="8458200" cy="4401205"/>
          </a:xfrm>
          <a:prstGeom prst="rect">
            <a:avLst/>
          </a:prstGeom>
          <a:noFill/>
        </p:spPr>
        <p:txBody>
          <a:bodyPr wrap="square" rtlCol="0">
            <a:spAutoFit/>
          </a:bodyPr>
          <a:lstStyle/>
          <a:p>
            <a:pPr marL="514350" indent="-514350">
              <a:buFont typeface="+mj-lt"/>
              <a:buAutoNum type="arabicPeriod" startAt="4"/>
            </a:pPr>
            <a:r>
              <a:rPr lang="en-US" sz="2800" b="1" dirty="0" smtClean="0"/>
              <a:t>Many regulations fail to recognize the significant diversity of academic research institutions:</a:t>
            </a:r>
          </a:p>
          <a:p>
            <a:pPr marL="971385" lvl="1" indent="-514350">
              <a:buFont typeface="Arial" panose="020B0604020202020204" pitchFamily="34" charset="0"/>
              <a:buChar char="•"/>
            </a:pPr>
            <a:r>
              <a:rPr lang="en-US" sz="2800" b="1" dirty="0" smtClean="0"/>
              <a:t>Geographic location</a:t>
            </a:r>
          </a:p>
          <a:p>
            <a:pPr marL="971385" lvl="1" indent="-514350">
              <a:buFont typeface="Arial" panose="020B0604020202020204" pitchFamily="34" charset="0"/>
              <a:buChar char="•"/>
            </a:pPr>
            <a:r>
              <a:rPr lang="en-US" sz="2800" b="1" dirty="0" smtClean="0"/>
              <a:t>Public or private</a:t>
            </a:r>
          </a:p>
          <a:p>
            <a:pPr marL="971385" lvl="1" indent="-514350">
              <a:buFont typeface="Arial" panose="020B0604020202020204" pitchFamily="34" charset="0"/>
              <a:buChar char="•"/>
            </a:pPr>
            <a:r>
              <a:rPr lang="en-US" sz="2800" b="1" dirty="0" smtClean="0"/>
              <a:t>Size</a:t>
            </a:r>
          </a:p>
          <a:p>
            <a:pPr marL="971385" lvl="1" indent="-514350">
              <a:buFont typeface="Arial" panose="020B0604020202020204" pitchFamily="34" charset="0"/>
              <a:buChar char="•"/>
            </a:pPr>
            <a:r>
              <a:rPr lang="en-US" sz="2800" b="1" dirty="0" smtClean="0"/>
              <a:t>Financial and physical resources</a:t>
            </a:r>
          </a:p>
          <a:p>
            <a:pPr marL="971385" lvl="1" indent="-514350">
              <a:buFont typeface="Arial" panose="020B0604020202020204" pitchFamily="34" charset="0"/>
              <a:buChar char="•"/>
            </a:pPr>
            <a:r>
              <a:rPr lang="en-US" sz="2800" b="1" dirty="0" smtClean="0"/>
              <a:t>Research capability</a:t>
            </a:r>
          </a:p>
          <a:p>
            <a:pPr lvl="1"/>
            <a:r>
              <a:rPr lang="en-US" sz="2800" b="1" dirty="0" smtClean="0"/>
              <a:t>This diversity translates into </a:t>
            </a:r>
            <a:r>
              <a:rPr lang="en-US" sz="2800" b="1" dirty="0" smtClean="0">
                <a:solidFill>
                  <a:srgbClr val="FF0000"/>
                </a:solidFill>
              </a:rPr>
              <a:t>widely varying capabilities to respond to increasing and overlapping regulations</a:t>
            </a:r>
            <a:r>
              <a:rPr lang="en-US" sz="2800" b="1" dirty="0" smtClean="0"/>
              <a:t>.</a:t>
            </a:r>
          </a:p>
        </p:txBody>
      </p:sp>
      <p:sp>
        <p:nvSpPr>
          <p:cNvPr id="5" name="TextBox 4"/>
          <p:cNvSpPr txBox="1"/>
          <p:nvPr/>
        </p:nvSpPr>
        <p:spPr>
          <a:xfrm>
            <a:off x="4419600" y="6405600"/>
            <a:ext cx="3027216" cy="276999"/>
          </a:xfrm>
          <a:prstGeom prst="rect">
            <a:avLst/>
          </a:prstGeom>
          <a:noFill/>
        </p:spPr>
        <p:txBody>
          <a:bodyPr wrap="square" rtlCol="0">
            <a:spAutoFit/>
          </a:bodyPr>
          <a:lstStyle/>
          <a:p>
            <a:r>
              <a:rPr lang="en-US" sz="1200" b="1" dirty="0" smtClean="0">
                <a:solidFill>
                  <a:prstClr val="black"/>
                </a:solidFill>
              </a:rPr>
              <a:t>American Society for Investigative Pathology        </a:t>
            </a:r>
            <a:endParaRPr lang="en-US" sz="1200" b="1" dirty="0">
              <a:solidFill>
                <a:prstClr val="black"/>
              </a:solidFill>
            </a:endParaRPr>
          </a:p>
        </p:txBody>
      </p:sp>
      <p:pic>
        <p:nvPicPr>
          <p:cNvPr id="6" name="Picture 5" descr="asiplogo"/>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46349" y="6366033"/>
            <a:ext cx="1269082" cy="356134"/>
          </a:xfrm>
          <a:prstGeom prst="rect">
            <a:avLst/>
          </a:prstGeom>
          <a:noFill/>
          <a:ln>
            <a:noFill/>
          </a:ln>
        </p:spPr>
      </p:pic>
    </p:spTree>
    <p:extLst>
      <p:ext uri="{BB962C8B-B14F-4D97-AF65-F5344CB8AC3E}">
        <p14:creationId xmlns:p14="http://schemas.microsoft.com/office/powerpoint/2010/main" val="3531828592"/>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353721"/>
            <a:ext cx="8839200" cy="1508073"/>
          </a:xfrm>
          <a:prstGeom prst="rect">
            <a:avLst/>
          </a:prstGeom>
          <a:noFill/>
        </p:spPr>
        <p:txBody>
          <a:bodyPr wrap="square" lIns="91407" tIns="45704" rIns="91407" bIns="45704" rtlCol="0">
            <a:spAutoFit/>
          </a:bodyPr>
          <a:lstStyle/>
          <a:p>
            <a:pPr algn="ctr"/>
            <a:r>
              <a:rPr lang="en-US" sz="3200" b="1" dirty="0" smtClean="0">
                <a:solidFill>
                  <a:prstClr val="black"/>
                </a:solidFill>
              </a:rPr>
              <a:t>Overarching Findings</a:t>
            </a:r>
            <a:endParaRPr lang="en-US" sz="3200" b="1" dirty="0">
              <a:solidFill>
                <a:prstClr val="black"/>
              </a:solidFill>
            </a:endParaRPr>
          </a:p>
          <a:p>
            <a:endParaRPr lang="en-US" b="1" dirty="0" smtClean="0">
              <a:solidFill>
                <a:prstClr val="black"/>
              </a:solidFill>
            </a:endParaRPr>
          </a:p>
          <a:p>
            <a:endParaRPr lang="en-US" sz="2400" b="1" dirty="0" smtClean="0">
              <a:solidFill>
                <a:prstClr val="black"/>
              </a:solidFill>
            </a:endParaRPr>
          </a:p>
          <a:p>
            <a:endParaRPr lang="en-US" b="1" dirty="0" smtClean="0">
              <a:solidFill>
                <a:prstClr val="black"/>
              </a:solidFill>
            </a:endParaRPr>
          </a:p>
        </p:txBody>
      </p:sp>
      <p:sp>
        <p:nvSpPr>
          <p:cNvPr id="3" name="Line 8"/>
          <p:cNvSpPr>
            <a:spLocks noChangeShapeType="1"/>
          </p:cNvSpPr>
          <p:nvPr/>
        </p:nvSpPr>
        <p:spPr bwMode="auto">
          <a:xfrm>
            <a:off x="345735" y="1076980"/>
            <a:ext cx="8329612" cy="0"/>
          </a:xfrm>
          <a:prstGeom prst="line">
            <a:avLst/>
          </a:prstGeom>
          <a:noFill/>
          <a:ln w="50800">
            <a:solidFill>
              <a:srgbClr val="33CCCC"/>
            </a:solidFill>
            <a:round/>
            <a:headEnd/>
            <a:tailEnd/>
          </a:ln>
        </p:spPr>
        <p:txBody>
          <a:bodyPr wrap="none" lIns="91407" tIns="45704" rIns="91407" bIns="45704" anchor="ctr"/>
          <a:lstStyle/>
          <a:p>
            <a:endParaRPr lang="en-US">
              <a:solidFill>
                <a:prstClr val="black"/>
              </a:solidFill>
            </a:endParaRPr>
          </a:p>
        </p:txBody>
      </p:sp>
      <p:sp>
        <p:nvSpPr>
          <p:cNvPr id="4" name="TextBox 3"/>
          <p:cNvSpPr txBox="1"/>
          <p:nvPr/>
        </p:nvSpPr>
        <p:spPr>
          <a:xfrm>
            <a:off x="313078" y="1861794"/>
            <a:ext cx="8458200" cy="2246769"/>
          </a:xfrm>
          <a:prstGeom prst="rect">
            <a:avLst/>
          </a:prstGeom>
          <a:noFill/>
        </p:spPr>
        <p:txBody>
          <a:bodyPr wrap="square" rtlCol="0">
            <a:spAutoFit/>
          </a:bodyPr>
          <a:lstStyle/>
          <a:p>
            <a:pPr marL="514350" indent="-514350">
              <a:buFont typeface="+mj-lt"/>
              <a:buAutoNum type="arabicPeriod" startAt="5"/>
            </a:pPr>
            <a:r>
              <a:rPr lang="en-US" sz="2800" b="1" dirty="0" smtClean="0">
                <a:solidFill>
                  <a:srgbClr val="FF0000"/>
                </a:solidFill>
              </a:rPr>
              <a:t>When regulations are inconsistent, duplicative, or unclear, universities may place additional requirements on research investigators</a:t>
            </a:r>
            <a:r>
              <a:rPr lang="en-US" sz="2800" b="1" dirty="0" smtClean="0"/>
              <a:t>, thereby diminishing the effectiveness of the national investment in research.</a:t>
            </a:r>
          </a:p>
        </p:txBody>
      </p:sp>
      <p:sp>
        <p:nvSpPr>
          <p:cNvPr id="5" name="TextBox 4"/>
          <p:cNvSpPr txBox="1"/>
          <p:nvPr/>
        </p:nvSpPr>
        <p:spPr>
          <a:xfrm>
            <a:off x="4419600" y="6405600"/>
            <a:ext cx="3027216" cy="276999"/>
          </a:xfrm>
          <a:prstGeom prst="rect">
            <a:avLst/>
          </a:prstGeom>
          <a:noFill/>
        </p:spPr>
        <p:txBody>
          <a:bodyPr wrap="square" rtlCol="0">
            <a:spAutoFit/>
          </a:bodyPr>
          <a:lstStyle/>
          <a:p>
            <a:r>
              <a:rPr lang="en-US" sz="1200" b="1" dirty="0" smtClean="0">
                <a:solidFill>
                  <a:prstClr val="black"/>
                </a:solidFill>
              </a:rPr>
              <a:t>American Society for Investigative Pathology        </a:t>
            </a:r>
            <a:endParaRPr lang="en-US" sz="1200" b="1" dirty="0">
              <a:solidFill>
                <a:prstClr val="black"/>
              </a:solidFill>
            </a:endParaRPr>
          </a:p>
        </p:txBody>
      </p:sp>
      <p:pic>
        <p:nvPicPr>
          <p:cNvPr id="6" name="Picture 5" descr="asiplogo"/>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46349" y="6366033"/>
            <a:ext cx="1269082" cy="356134"/>
          </a:xfrm>
          <a:prstGeom prst="rect">
            <a:avLst/>
          </a:prstGeom>
          <a:noFill/>
          <a:ln>
            <a:noFill/>
          </a:ln>
        </p:spPr>
      </p:pic>
    </p:spTree>
    <p:extLst>
      <p:ext uri="{BB962C8B-B14F-4D97-AF65-F5344CB8AC3E}">
        <p14:creationId xmlns:p14="http://schemas.microsoft.com/office/powerpoint/2010/main" val="749676731"/>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353721"/>
            <a:ext cx="8839200" cy="1508073"/>
          </a:xfrm>
          <a:prstGeom prst="rect">
            <a:avLst/>
          </a:prstGeom>
          <a:noFill/>
        </p:spPr>
        <p:txBody>
          <a:bodyPr wrap="square" lIns="91407" tIns="45704" rIns="91407" bIns="45704" rtlCol="0">
            <a:spAutoFit/>
          </a:bodyPr>
          <a:lstStyle/>
          <a:p>
            <a:pPr algn="ctr"/>
            <a:r>
              <a:rPr lang="en-US" sz="3200" b="1" dirty="0" smtClean="0">
                <a:solidFill>
                  <a:prstClr val="black"/>
                </a:solidFill>
              </a:rPr>
              <a:t>Overarching Findings</a:t>
            </a:r>
            <a:endParaRPr lang="en-US" sz="3200" b="1" dirty="0">
              <a:solidFill>
                <a:prstClr val="black"/>
              </a:solidFill>
            </a:endParaRPr>
          </a:p>
          <a:p>
            <a:endParaRPr lang="en-US" b="1" dirty="0" smtClean="0">
              <a:solidFill>
                <a:prstClr val="black"/>
              </a:solidFill>
            </a:endParaRPr>
          </a:p>
          <a:p>
            <a:endParaRPr lang="en-US" sz="2400" b="1" dirty="0" smtClean="0">
              <a:solidFill>
                <a:prstClr val="black"/>
              </a:solidFill>
            </a:endParaRPr>
          </a:p>
          <a:p>
            <a:endParaRPr lang="en-US" b="1" dirty="0" smtClean="0">
              <a:solidFill>
                <a:prstClr val="black"/>
              </a:solidFill>
            </a:endParaRPr>
          </a:p>
        </p:txBody>
      </p:sp>
      <p:sp>
        <p:nvSpPr>
          <p:cNvPr id="3" name="Line 8"/>
          <p:cNvSpPr>
            <a:spLocks noChangeShapeType="1"/>
          </p:cNvSpPr>
          <p:nvPr/>
        </p:nvSpPr>
        <p:spPr bwMode="auto">
          <a:xfrm>
            <a:off x="345735" y="1076980"/>
            <a:ext cx="8329612" cy="0"/>
          </a:xfrm>
          <a:prstGeom prst="line">
            <a:avLst/>
          </a:prstGeom>
          <a:noFill/>
          <a:ln w="50800">
            <a:solidFill>
              <a:srgbClr val="33CCCC"/>
            </a:solidFill>
            <a:round/>
            <a:headEnd/>
            <a:tailEnd/>
          </a:ln>
        </p:spPr>
        <p:txBody>
          <a:bodyPr wrap="none" lIns="91407" tIns="45704" rIns="91407" bIns="45704" anchor="ctr"/>
          <a:lstStyle/>
          <a:p>
            <a:endParaRPr lang="en-US">
              <a:solidFill>
                <a:prstClr val="black"/>
              </a:solidFill>
            </a:endParaRPr>
          </a:p>
        </p:txBody>
      </p:sp>
      <p:sp>
        <p:nvSpPr>
          <p:cNvPr id="4" name="TextBox 3"/>
          <p:cNvSpPr txBox="1"/>
          <p:nvPr/>
        </p:nvSpPr>
        <p:spPr>
          <a:xfrm>
            <a:off x="313078" y="1861794"/>
            <a:ext cx="8458200" cy="2677656"/>
          </a:xfrm>
          <a:prstGeom prst="rect">
            <a:avLst/>
          </a:prstGeom>
          <a:noFill/>
        </p:spPr>
        <p:txBody>
          <a:bodyPr wrap="square" rtlCol="0">
            <a:spAutoFit/>
          </a:bodyPr>
          <a:lstStyle/>
          <a:p>
            <a:pPr marL="514350" indent="-514350">
              <a:buFont typeface="+mj-lt"/>
              <a:buAutoNum type="arabicPeriod" startAt="6"/>
            </a:pPr>
            <a:r>
              <a:rPr lang="en-US" sz="2800" b="1" dirty="0" smtClean="0"/>
              <a:t>Some academic research institutions have failed to respond appropriately to investigators’ transgressions or failed to use effectively the range of tools available to create an environment that strongly discourages behaviors in conflict with the standards and norms of the scientific community.</a:t>
            </a:r>
          </a:p>
        </p:txBody>
      </p:sp>
      <p:sp>
        <p:nvSpPr>
          <p:cNvPr id="5" name="TextBox 4"/>
          <p:cNvSpPr txBox="1"/>
          <p:nvPr/>
        </p:nvSpPr>
        <p:spPr>
          <a:xfrm>
            <a:off x="4419600" y="6405600"/>
            <a:ext cx="3027216" cy="276999"/>
          </a:xfrm>
          <a:prstGeom prst="rect">
            <a:avLst/>
          </a:prstGeom>
          <a:noFill/>
        </p:spPr>
        <p:txBody>
          <a:bodyPr wrap="square" rtlCol="0">
            <a:spAutoFit/>
          </a:bodyPr>
          <a:lstStyle/>
          <a:p>
            <a:r>
              <a:rPr lang="en-US" sz="1200" b="1" dirty="0" smtClean="0">
                <a:solidFill>
                  <a:prstClr val="black"/>
                </a:solidFill>
              </a:rPr>
              <a:t>American Society for Investigative Pathology        </a:t>
            </a:r>
            <a:endParaRPr lang="en-US" sz="1200" b="1" dirty="0">
              <a:solidFill>
                <a:prstClr val="black"/>
              </a:solidFill>
            </a:endParaRPr>
          </a:p>
        </p:txBody>
      </p:sp>
      <p:pic>
        <p:nvPicPr>
          <p:cNvPr id="6" name="Picture 5" descr="asiplogo"/>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46349" y="6366033"/>
            <a:ext cx="1269082" cy="356134"/>
          </a:xfrm>
          <a:prstGeom prst="rect">
            <a:avLst/>
          </a:prstGeom>
          <a:noFill/>
          <a:ln>
            <a:noFill/>
          </a:ln>
        </p:spPr>
      </p:pic>
    </p:spTree>
    <p:extLst>
      <p:ext uri="{BB962C8B-B14F-4D97-AF65-F5344CB8AC3E}">
        <p14:creationId xmlns:p14="http://schemas.microsoft.com/office/powerpoint/2010/main" val="67816032"/>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353721"/>
            <a:ext cx="8839200" cy="1231074"/>
          </a:xfrm>
          <a:prstGeom prst="rect">
            <a:avLst/>
          </a:prstGeom>
          <a:noFill/>
        </p:spPr>
        <p:txBody>
          <a:bodyPr wrap="square" lIns="91407" tIns="45704" rIns="91407" bIns="45704" rtlCol="0">
            <a:spAutoFit/>
          </a:bodyPr>
          <a:lstStyle/>
          <a:p>
            <a:pPr algn="ctr"/>
            <a:r>
              <a:rPr lang="en-US" sz="3200" b="1" dirty="0" smtClean="0">
                <a:solidFill>
                  <a:prstClr val="black"/>
                </a:solidFill>
              </a:rPr>
              <a:t>Recommendation One</a:t>
            </a:r>
            <a:endParaRPr lang="en-US" b="1" dirty="0" smtClean="0">
              <a:solidFill>
                <a:prstClr val="black"/>
              </a:solidFill>
            </a:endParaRPr>
          </a:p>
          <a:p>
            <a:endParaRPr lang="en-US" sz="2400" b="1" dirty="0" smtClean="0">
              <a:solidFill>
                <a:prstClr val="black"/>
              </a:solidFill>
            </a:endParaRPr>
          </a:p>
          <a:p>
            <a:endParaRPr lang="en-US" b="1" dirty="0" smtClean="0">
              <a:solidFill>
                <a:prstClr val="black"/>
              </a:solidFill>
            </a:endParaRPr>
          </a:p>
        </p:txBody>
      </p:sp>
      <p:sp>
        <p:nvSpPr>
          <p:cNvPr id="3" name="Line 8"/>
          <p:cNvSpPr>
            <a:spLocks noChangeShapeType="1"/>
          </p:cNvSpPr>
          <p:nvPr/>
        </p:nvSpPr>
        <p:spPr bwMode="auto">
          <a:xfrm>
            <a:off x="417513" y="969258"/>
            <a:ext cx="8329612" cy="0"/>
          </a:xfrm>
          <a:prstGeom prst="line">
            <a:avLst/>
          </a:prstGeom>
          <a:noFill/>
          <a:ln w="50800">
            <a:solidFill>
              <a:srgbClr val="33CCCC"/>
            </a:solidFill>
            <a:round/>
            <a:headEnd/>
            <a:tailEnd/>
          </a:ln>
        </p:spPr>
        <p:txBody>
          <a:bodyPr wrap="none" lIns="91407" tIns="45704" rIns="91407" bIns="45704" anchor="ctr"/>
          <a:lstStyle/>
          <a:p>
            <a:endParaRPr lang="en-US">
              <a:solidFill>
                <a:prstClr val="black"/>
              </a:solidFill>
            </a:endParaRPr>
          </a:p>
        </p:txBody>
      </p:sp>
      <p:sp>
        <p:nvSpPr>
          <p:cNvPr id="4" name="TextBox 3"/>
          <p:cNvSpPr txBox="1"/>
          <p:nvPr/>
        </p:nvSpPr>
        <p:spPr>
          <a:xfrm>
            <a:off x="342900" y="1045806"/>
            <a:ext cx="8458200" cy="4708981"/>
          </a:xfrm>
          <a:prstGeom prst="rect">
            <a:avLst/>
          </a:prstGeom>
          <a:noFill/>
        </p:spPr>
        <p:txBody>
          <a:bodyPr wrap="square" rtlCol="0">
            <a:spAutoFit/>
          </a:bodyPr>
          <a:lstStyle/>
          <a:p>
            <a:r>
              <a:rPr lang="en-US" sz="2800" b="1" dirty="0" smtClean="0"/>
              <a:t>The regulatory regime … governing federally funded academic research should be critically reexamined and recalibrated</a:t>
            </a:r>
          </a:p>
          <a:p>
            <a:pPr marL="457200" indent="-457200">
              <a:buClr>
                <a:schemeClr val="accent5"/>
              </a:buClr>
              <a:buFont typeface="Arial" panose="020B0604020202020204" pitchFamily="34" charset="0"/>
              <a:buChar char="•"/>
            </a:pPr>
            <a:r>
              <a:rPr lang="en-US" sz="2400" b="1" dirty="0" smtClean="0"/>
              <a:t>Direct federal agencies following the Common Rule to institute a risk-stratified system of human subjects protections that substantially reduces regulatory burden on minimal-risk research.</a:t>
            </a:r>
          </a:p>
          <a:p>
            <a:pPr marL="457200" indent="-457200">
              <a:buClr>
                <a:schemeClr val="accent5"/>
              </a:buClr>
              <a:buFont typeface="Arial" panose="020B0604020202020204" pitchFamily="34" charset="0"/>
              <a:buChar char="•"/>
            </a:pPr>
            <a:r>
              <a:rPr lang="en-US" sz="2400" b="1" dirty="0" smtClean="0">
                <a:solidFill>
                  <a:srgbClr val="FF0000"/>
                </a:solidFill>
              </a:rPr>
              <a:t>Direct agencies to align and harmonize their regulations and definitions concerning the protection of human subjects.</a:t>
            </a:r>
          </a:p>
          <a:p>
            <a:pPr marL="457200" indent="-457200">
              <a:buClr>
                <a:schemeClr val="accent5"/>
              </a:buClr>
              <a:buFont typeface="Arial" panose="020B0604020202020204" pitchFamily="34" charset="0"/>
              <a:buChar char="•"/>
            </a:pPr>
            <a:r>
              <a:rPr lang="en-US" sz="2400" b="1" dirty="0" smtClean="0"/>
              <a:t>Congress should instruct the US DHHS to ensure that </a:t>
            </a:r>
            <a:r>
              <a:rPr lang="en-US" sz="2400" b="1" dirty="0" smtClean="0">
                <a:solidFill>
                  <a:srgbClr val="FF0000"/>
                </a:solidFill>
              </a:rPr>
              <a:t>research involving </a:t>
            </a:r>
            <a:r>
              <a:rPr lang="en-US" sz="2400" b="1" dirty="0" err="1" smtClean="0">
                <a:solidFill>
                  <a:srgbClr val="FF0000"/>
                </a:solidFill>
              </a:rPr>
              <a:t>biospecimens</a:t>
            </a:r>
            <a:r>
              <a:rPr lang="en-US" sz="2400" b="1" dirty="0" smtClean="0">
                <a:solidFill>
                  <a:srgbClr val="FF0000"/>
                </a:solidFill>
              </a:rPr>
              <a:t> is eligible for a waiver or modification of informed consent</a:t>
            </a:r>
            <a:r>
              <a:rPr lang="en-US" sz="2400" b="1" dirty="0" smtClean="0"/>
              <a:t>.</a:t>
            </a:r>
          </a:p>
        </p:txBody>
      </p:sp>
      <p:sp>
        <p:nvSpPr>
          <p:cNvPr id="5" name="TextBox 4"/>
          <p:cNvSpPr txBox="1"/>
          <p:nvPr/>
        </p:nvSpPr>
        <p:spPr>
          <a:xfrm>
            <a:off x="4419600" y="6405600"/>
            <a:ext cx="3027216" cy="276999"/>
          </a:xfrm>
          <a:prstGeom prst="rect">
            <a:avLst/>
          </a:prstGeom>
          <a:noFill/>
        </p:spPr>
        <p:txBody>
          <a:bodyPr wrap="square" rtlCol="0">
            <a:spAutoFit/>
          </a:bodyPr>
          <a:lstStyle/>
          <a:p>
            <a:r>
              <a:rPr lang="en-US" sz="1200" b="1" dirty="0" smtClean="0">
                <a:solidFill>
                  <a:prstClr val="black"/>
                </a:solidFill>
              </a:rPr>
              <a:t>American Society for Investigative Pathology        </a:t>
            </a:r>
            <a:endParaRPr lang="en-US" sz="1200" b="1" dirty="0">
              <a:solidFill>
                <a:prstClr val="black"/>
              </a:solidFill>
            </a:endParaRPr>
          </a:p>
        </p:txBody>
      </p:sp>
      <p:pic>
        <p:nvPicPr>
          <p:cNvPr id="6" name="Picture 5" descr="asiplogo"/>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46349" y="6366033"/>
            <a:ext cx="1269082" cy="356134"/>
          </a:xfrm>
          <a:prstGeom prst="rect">
            <a:avLst/>
          </a:prstGeom>
          <a:noFill/>
          <a:ln>
            <a:noFill/>
          </a:ln>
        </p:spPr>
      </p:pic>
    </p:spTree>
    <p:extLst>
      <p:ext uri="{BB962C8B-B14F-4D97-AF65-F5344CB8AC3E}">
        <p14:creationId xmlns:p14="http://schemas.microsoft.com/office/powerpoint/2010/main" val="14282380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353721"/>
            <a:ext cx="8839200" cy="1231074"/>
          </a:xfrm>
          <a:prstGeom prst="rect">
            <a:avLst/>
          </a:prstGeom>
          <a:noFill/>
        </p:spPr>
        <p:txBody>
          <a:bodyPr wrap="square" lIns="91407" tIns="45704" rIns="91407" bIns="45704" rtlCol="0">
            <a:spAutoFit/>
          </a:bodyPr>
          <a:lstStyle/>
          <a:p>
            <a:pPr algn="ctr"/>
            <a:r>
              <a:rPr lang="en-US" sz="3200" b="1" dirty="0" smtClean="0">
                <a:solidFill>
                  <a:prstClr val="black"/>
                </a:solidFill>
              </a:rPr>
              <a:t>Recommendation Two</a:t>
            </a:r>
            <a:endParaRPr lang="en-US" b="1" dirty="0" smtClean="0">
              <a:solidFill>
                <a:prstClr val="black"/>
              </a:solidFill>
            </a:endParaRPr>
          </a:p>
          <a:p>
            <a:endParaRPr lang="en-US" sz="2400" b="1" dirty="0" smtClean="0">
              <a:solidFill>
                <a:prstClr val="black"/>
              </a:solidFill>
            </a:endParaRPr>
          </a:p>
          <a:p>
            <a:endParaRPr lang="en-US" b="1" dirty="0" smtClean="0">
              <a:solidFill>
                <a:prstClr val="black"/>
              </a:solidFill>
            </a:endParaRPr>
          </a:p>
        </p:txBody>
      </p:sp>
      <p:sp>
        <p:nvSpPr>
          <p:cNvPr id="3" name="Line 8"/>
          <p:cNvSpPr>
            <a:spLocks noChangeShapeType="1"/>
          </p:cNvSpPr>
          <p:nvPr/>
        </p:nvSpPr>
        <p:spPr bwMode="auto">
          <a:xfrm>
            <a:off x="345735" y="1076980"/>
            <a:ext cx="8329612" cy="0"/>
          </a:xfrm>
          <a:prstGeom prst="line">
            <a:avLst/>
          </a:prstGeom>
          <a:noFill/>
          <a:ln w="50800">
            <a:solidFill>
              <a:srgbClr val="33CCCC"/>
            </a:solidFill>
            <a:round/>
            <a:headEnd/>
            <a:tailEnd/>
          </a:ln>
        </p:spPr>
        <p:txBody>
          <a:bodyPr wrap="none" lIns="91407" tIns="45704" rIns="91407" bIns="45704" anchor="ctr"/>
          <a:lstStyle/>
          <a:p>
            <a:endParaRPr lang="en-US">
              <a:solidFill>
                <a:prstClr val="black"/>
              </a:solidFill>
            </a:endParaRPr>
          </a:p>
        </p:txBody>
      </p:sp>
      <p:sp>
        <p:nvSpPr>
          <p:cNvPr id="4" name="TextBox 3"/>
          <p:cNvSpPr txBox="1"/>
          <p:nvPr/>
        </p:nvSpPr>
        <p:spPr>
          <a:xfrm>
            <a:off x="313078" y="1164134"/>
            <a:ext cx="8458200" cy="2246769"/>
          </a:xfrm>
          <a:prstGeom prst="rect">
            <a:avLst/>
          </a:prstGeom>
          <a:noFill/>
        </p:spPr>
        <p:txBody>
          <a:bodyPr wrap="square" rtlCol="0">
            <a:spAutoFit/>
          </a:bodyPr>
          <a:lstStyle/>
          <a:p>
            <a:r>
              <a:rPr lang="en-US" sz="2800" b="1" dirty="0" smtClean="0">
                <a:solidFill>
                  <a:prstClr val="black"/>
                </a:solidFill>
              </a:rPr>
              <a:t>To advance the government-academic research partnership, research institutions must demand the highest standards in institutional and individual behavior.</a:t>
            </a:r>
          </a:p>
          <a:p>
            <a:pPr marL="457200" indent="-457200">
              <a:buClr>
                <a:srgbClr val="4BACC6"/>
              </a:buClr>
              <a:buFont typeface="Arial" panose="020B0604020202020204" pitchFamily="34" charset="0"/>
              <a:buChar char="•"/>
            </a:pPr>
            <a:endParaRPr lang="en-US" sz="2800" b="1" dirty="0" smtClean="0">
              <a:solidFill>
                <a:prstClr val="black"/>
              </a:solidFill>
            </a:endParaRPr>
          </a:p>
        </p:txBody>
      </p:sp>
      <p:sp>
        <p:nvSpPr>
          <p:cNvPr id="5" name="TextBox 4"/>
          <p:cNvSpPr txBox="1"/>
          <p:nvPr/>
        </p:nvSpPr>
        <p:spPr>
          <a:xfrm>
            <a:off x="4419600" y="6405600"/>
            <a:ext cx="3027216" cy="276999"/>
          </a:xfrm>
          <a:prstGeom prst="rect">
            <a:avLst/>
          </a:prstGeom>
          <a:noFill/>
        </p:spPr>
        <p:txBody>
          <a:bodyPr wrap="square" rtlCol="0">
            <a:spAutoFit/>
          </a:bodyPr>
          <a:lstStyle/>
          <a:p>
            <a:r>
              <a:rPr lang="en-US" sz="1200" b="1" dirty="0" smtClean="0">
                <a:solidFill>
                  <a:prstClr val="black"/>
                </a:solidFill>
              </a:rPr>
              <a:t>American Society for Investigative Pathology        </a:t>
            </a:r>
            <a:endParaRPr lang="en-US" sz="1200" b="1" dirty="0">
              <a:solidFill>
                <a:prstClr val="black"/>
              </a:solidFill>
            </a:endParaRPr>
          </a:p>
        </p:txBody>
      </p:sp>
      <p:pic>
        <p:nvPicPr>
          <p:cNvPr id="6" name="Picture 5" descr="asiplogo"/>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46349" y="6366033"/>
            <a:ext cx="1269082" cy="356134"/>
          </a:xfrm>
          <a:prstGeom prst="rect">
            <a:avLst/>
          </a:prstGeom>
          <a:noFill/>
          <a:ln>
            <a:noFill/>
          </a:ln>
        </p:spPr>
      </p:pic>
    </p:spTree>
    <p:extLst>
      <p:ext uri="{BB962C8B-B14F-4D97-AF65-F5344CB8AC3E}">
        <p14:creationId xmlns:p14="http://schemas.microsoft.com/office/powerpoint/2010/main" val="1886141800"/>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353721"/>
            <a:ext cx="8839200" cy="1231074"/>
          </a:xfrm>
          <a:prstGeom prst="rect">
            <a:avLst/>
          </a:prstGeom>
          <a:noFill/>
        </p:spPr>
        <p:txBody>
          <a:bodyPr wrap="square" lIns="91407" tIns="45704" rIns="91407" bIns="45704" rtlCol="0">
            <a:spAutoFit/>
          </a:bodyPr>
          <a:lstStyle/>
          <a:p>
            <a:pPr algn="ctr"/>
            <a:r>
              <a:rPr lang="en-US" sz="3200" b="1" dirty="0" smtClean="0">
                <a:solidFill>
                  <a:prstClr val="black"/>
                </a:solidFill>
              </a:rPr>
              <a:t>Recommendation Three</a:t>
            </a:r>
            <a:endParaRPr lang="en-US" b="1" dirty="0" smtClean="0">
              <a:solidFill>
                <a:prstClr val="black"/>
              </a:solidFill>
            </a:endParaRPr>
          </a:p>
          <a:p>
            <a:endParaRPr lang="en-US" sz="2400" b="1" dirty="0" smtClean="0">
              <a:solidFill>
                <a:prstClr val="black"/>
              </a:solidFill>
            </a:endParaRPr>
          </a:p>
          <a:p>
            <a:endParaRPr lang="en-US" b="1" dirty="0" smtClean="0">
              <a:solidFill>
                <a:prstClr val="black"/>
              </a:solidFill>
            </a:endParaRPr>
          </a:p>
        </p:txBody>
      </p:sp>
      <p:sp>
        <p:nvSpPr>
          <p:cNvPr id="3" name="Line 8"/>
          <p:cNvSpPr>
            <a:spLocks noChangeShapeType="1"/>
          </p:cNvSpPr>
          <p:nvPr/>
        </p:nvSpPr>
        <p:spPr bwMode="auto">
          <a:xfrm>
            <a:off x="345735" y="1076980"/>
            <a:ext cx="8329612" cy="0"/>
          </a:xfrm>
          <a:prstGeom prst="line">
            <a:avLst/>
          </a:prstGeom>
          <a:noFill/>
          <a:ln w="50800">
            <a:solidFill>
              <a:srgbClr val="33CCCC"/>
            </a:solidFill>
            <a:round/>
            <a:headEnd/>
            <a:tailEnd/>
          </a:ln>
        </p:spPr>
        <p:txBody>
          <a:bodyPr wrap="none" lIns="91407" tIns="45704" rIns="91407" bIns="45704" anchor="ctr"/>
          <a:lstStyle/>
          <a:p>
            <a:endParaRPr lang="en-US">
              <a:solidFill>
                <a:prstClr val="black"/>
              </a:solidFill>
            </a:endParaRPr>
          </a:p>
        </p:txBody>
      </p:sp>
      <p:sp>
        <p:nvSpPr>
          <p:cNvPr id="4" name="TextBox 3"/>
          <p:cNvSpPr txBox="1"/>
          <p:nvPr/>
        </p:nvSpPr>
        <p:spPr>
          <a:xfrm>
            <a:off x="313078" y="1164134"/>
            <a:ext cx="8458200" cy="2246769"/>
          </a:xfrm>
          <a:prstGeom prst="rect">
            <a:avLst/>
          </a:prstGeom>
          <a:noFill/>
        </p:spPr>
        <p:txBody>
          <a:bodyPr wrap="square" rtlCol="0">
            <a:spAutoFit/>
          </a:bodyPr>
          <a:lstStyle/>
          <a:p>
            <a:r>
              <a:rPr lang="en-US" sz="2800" b="1" dirty="0" smtClean="0">
                <a:solidFill>
                  <a:prstClr val="black"/>
                </a:solidFill>
              </a:rPr>
              <a:t>Inspectors General responsibilities should be rebalanced so that appropriate consideration is given both to uncovering waste, fraud, and abuse and to advising on economy, efficiency, and effectiveness.</a:t>
            </a:r>
          </a:p>
          <a:p>
            <a:pPr marL="457200" indent="-457200">
              <a:buClr>
                <a:srgbClr val="4BACC6"/>
              </a:buClr>
              <a:buFont typeface="Arial" panose="020B0604020202020204" pitchFamily="34" charset="0"/>
              <a:buChar char="•"/>
            </a:pPr>
            <a:endParaRPr lang="en-US" sz="2800" b="1" dirty="0" smtClean="0">
              <a:solidFill>
                <a:prstClr val="black"/>
              </a:solidFill>
            </a:endParaRPr>
          </a:p>
        </p:txBody>
      </p:sp>
      <p:sp>
        <p:nvSpPr>
          <p:cNvPr id="5" name="TextBox 4"/>
          <p:cNvSpPr txBox="1"/>
          <p:nvPr/>
        </p:nvSpPr>
        <p:spPr>
          <a:xfrm>
            <a:off x="4419600" y="6405600"/>
            <a:ext cx="3027216" cy="276999"/>
          </a:xfrm>
          <a:prstGeom prst="rect">
            <a:avLst/>
          </a:prstGeom>
          <a:noFill/>
        </p:spPr>
        <p:txBody>
          <a:bodyPr wrap="square" rtlCol="0">
            <a:spAutoFit/>
          </a:bodyPr>
          <a:lstStyle/>
          <a:p>
            <a:r>
              <a:rPr lang="en-US" sz="1200" b="1" dirty="0" smtClean="0">
                <a:solidFill>
                  <a:prstClr val="black"/>
                </a:solidFill>
              </a:rPr>
              <a:t>American Society for Investigative Pathology        </a:t>
            </a:r>
            <a:endParaRPr lang="en-US" sz="1200" b="1" dirty="0">
              <a:solidFill>
                <a:prstClr val="black"/>
              </a:solidFill>
            </a:endParaRPr>
          </a:p>
        </p:txBody>
      </p:sp>
      <p:pic>
        <p:nvPicPr>
          <p:cNvPr id="6" name="Picture 5" descr="asiplogo"/>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46349" y="6366033"/>
            <a:ext cx="1269082" cy="356134"/>
          </a:xfrm>
          <a:prstGeom prst="rect">
            <a:avLst/>
          </a:prstGeom>
          <a:noFill/>
          <a:ln>
            <a:noFill/>
          </a:ln>
        </p:spPr>
      </p:pic>
    </p:spTree>
    <p:extLst>
      <p:ext uri="{BB962C8B-B14F-4D97-AF65-F5344CB8AC3E}">
        <p14:creationId xmlns:p14="http://schemas.microsoft.com/office/powerpoint/2010/main" val="3127942547"/>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353721"/>
            <a:ext cx="8839200" cy="1231074"/>
          </a:xfrm>
          <a:prstGeom prst="rect">
            <a:avLst/>
          </a:prstGeom>
          <a:noFill/>
        </p:spPr>
        <p:txBody>
          <a:bodyPr wrap="square" lIns="91407" tIns="45704" rIns="91407" bIns="45704" rtlCol="0">
            <a:spAutoFit/>
          </a:bodyPr>
          <a:lstStyle/>
          <a:p>
            <a:pPr algn="ctr"/>
            <a:r>
              <a:rPr lang="en-US" sz="3200" b="1" dirty="0" smtClean="0">
                <a:solidFill>
                  <a:prstClr val="black"/>
                </a:solidFill>
              </a:rPr>
              <a:t>Recommendation Four</a:t>
            </a:r>
            <a:endParaRPr lang="en-US" b="1" dirty="0" smtClean="0">
              <a:solidFill>
                <a:prstClr val="black"/>
              </a:solidFill>
            </a:endParaRPr>
          </a:p>
          <a:p>
            <a:endParaRPr lang="en-US" sz="2400" b="1" dirty="0" smtClean="0">
              <a:solidFill>
                <a:prstClr val="black"/>
              </a:solidFill>
            </a:endParaRPr>
          </a:p>
          <a:p>
            <a:endParaRPr lang="en-US" b="1" dirty="0" smtClean="0">
              <a:solidFill>
                <a:prstClr val="black"/>
              </a:solidFill>
            </a:endParaRPr>
          </a:p>
        </p:txBody>
      </p:sp>
      <p:sp>
        <p:nvSpPr>
          <p:cNvPr id="3" name="Line 8"/>
          <p:cNvSpPr>
            <a:spLocks noChangeShapeType="1"/>
          </p:cNvSpPr>
          <p:nvPr/>
        </p:nvSpPr>
        <p:spPr bwMode="auto">
          <a:xfrm>
            <a:off x="345735" y="969258"/>
            <a:ext cx="8329612" cy="0"/>
          </a:xfrm>
          <a:prstGeom prst="line">
            <a:avLst/>
          </a:prstGeom>
          <a:noFill/>
          <a:ln w="50800">
            <a:solidFill>
              <a:srgbClr val="33CCCC"/>
            </a:solidFill>
            <a:round/>
            <a:headEnd/>
            <a:tailEnd/>
          </a:ln>
        </p:spPr>
        <p:txBody>
          <a:bodyPr wrap="none" lIns="91407" tIns="45704" rIns="91407" bIns="45704" anchor="ctr"/>
          <a:lstStyle/>
          <a:p>
            <a:endParaRPr lang="en-US">
              <a:solidFill>
                <a:prstClr val="black"/>
              </a:solidFill>
            </a:endParaRPr>
          </a:p>
        </p:txBody>
      </p:sp>
      <p:sp>
        <p:nvSpPr>
          <p:cNvPr id="4" name="TextBox 3"/>
          <p:cNvSpPr txBox="1"/>
          <p:nvPr/>
        </p:nvSpPr>
        <p:spPr>
          <a:xfrm>
            <a:off x="342106" y="1164134"/>
            <a:ext cx="8458200" cy="5570756"/>
          </a:xfrm>
          <a:prstGeom prst="rect">
            <a:avLst/>
          </a:prstGeom>
          <a:noFill/>
        </p:spPr>
        <p:txBody>
          <a:bodyPr wrap="square" rtlCol="0">
            <a:spAutoFit/>
          </a:bodyPr>
          <a:lstStyle/>
          <a:p>
            <a:r>
              <a:rPr lang="en-US" sz="2800" b="1" dirty="0" smtClean="0">
                <a:solidFill>
                  <a:prstClr val="black"/>
                </a:solidFill>
              </a:rPr>
              <a:t>Create a new mechanism, to include an active public-private forum and a designated official within government, to foster a more effective conception, development, and harmonization of research policies:</a:t>
            </a:r>
          </a:p>
          <a:p>
            <a:pPr marL="457200" indent="-457200">
              <a:buClr>
                <a:srgbClr val="4BACC6"/>
              </a:buClr>
              <a:buFont typeface="Wingdings" panose="05000000000000000000" pitchFamily="2" charset="2"/>
              <a:buChar char="§"/>
            </a:pPr>
            <a:r>
              <a:rPr lang="en-US" sz="2400" b="1" dirty="0" smtClean="0">
                <a:solidFill>
                  <a:srgbClr val="FF0000"/>
                </a:solidFill>
              </a:rPr>
              <a:t>Regulations should be harmonized across all federal research funding agencies</a:t>
            </a:r>
          </a:p>
          <a:p>
            <a:pPr marL="457200" indent="-457200">
              <a:buClr>
                <a:srgbClr val="4BACC6"/>
              </a:buClr>
              <a:buFont typeface="Wingdings" panose="05000000000000000000" pitchFamily="2" charset="2"/>
              <a:buChar char="§"/>
            </a:pPr>
            <a:r>
              <a:rPr lang="en-US" sz="2400" b="1" dirty="0" smtClean="0">
                <a:solidFill>
                  <a:srgbClr val="FF0000"/>
                </a:solidFill>
              </a:rPr>
              <a:t>Before proposing any new regulation, an agency should determine whether the problem that the regulation is intended to address is systemic</a:t>
            </a:r>
            <a:endParaRPr lang="en-US" sz="2400" b="1" dirty="0" smtClean="0">
              <a:solidFill>
                <a:prstClr val="black"/>
              </a:solidFill>
            </a:endParaRPr>
          </a:p>
          <a:p>
            <a:pPr marL="457200" indent="-457200">
              <a:buClr>
                <a:srgbClr val="4BACC6"/>
              </a:buClr>
              <a:buFont typeface="Wingdings" panose="05000000000000000000" pitchFamily="2" charset="2"/>
              <a:buChar char="§"/>
            </a:pPr>
            <a:r>
              <a:rPr lang="en-US" sz="2400" b="1" dirty="0" smtClean="0">
                <a:solidFill>
                  <a:srgbClr val="FF0000"/>
                </a:solidFill>
              </a:rPr>
              <a:t>Minor issues should not become cause for disproportionate regulatory response</a:t>
            </a:r>
            <a:endParaRPr lang="en-US" sz="2400" b="1" dirty="0" smtClean="0">
              <a:solidFill>
                <a:prstClr val="black"/>
              </a:solidFill>
            </a:endParaRPr>
          </a:p>
          <a:p>
            <a:pPr marL="457200" indent="-457200">
              <a:buClr>
                <a:srgbClr val="4BACC6"/>
              </a:buClr>
              <a:buFont typeface="Wingdings" panose="05000000000000000000" pitchFamily="2" charset="2"/>
              <a:buChar char="§"/>
            </a:pPr>
            <a:r>
              <a:rPr lang="en-US" sz="2400" b="1" dirty="0" smtClean="0">
                <a:solidFill>
                  <a:srgbClr val="FF0000"/>
                </a:solidFill>
              </a:rPr>
              <a:t>Regulations should be framed with the recognition that risk levels will never be reduced to zero</a:t>
            </a:r>
          </a:p>
          <a:p>
            <a:pPr marL="457200" indent="-457200">
              <a:buClr>
                <a:srgbClr val="4BACC6"/>
              </a:buClr>
              <a:buFont typeface="Arial" panose="020B0604020202020204" pitchFamily="34" charset="0"/>
              <a:buChar char="•"/>
            </a:pPr>
            <a:endParaRPr lang="en-US" sz="2800" b="1" dirty="0" smtClean="0">
              <a:solidFill>
                <a:prstClr val="black"/>
              </a:solidFill>
            </a:endParaRPr>
          </a:p>
        </p:txBody>
      </p:sp>
      <p:sp>
        <p:nvSpPr>
          <p:cNvPr id="5" name="TextBox 4"/>
          <p:cNvSpPr txBox="1"/>
          <p:nvPr/>
        </p:nvSpPr>
        <p:spPr>
          <a:xfrm>
            <a:off x="4419600" y="6405600"/>
            <a:ext cx="3027216" cy="276999"/>
          </a:xfrm>
          <a:prstGeom prst="rect">
            <a:avLst/>
          </a:prstGeom>
          <a:noFill/>
        </p:spPr>
        <p:txBody>
          <a:bodyPr wrap="square" rtlCol="0">
            <a:spAutoFit/>
          </a:bodyPr>
          <a:lstStyle/>
          <a:p>
            <a:r>
              <a:rPr lang="en-US" sz="1200" b="1" dirty="0" smtClean="0">
                <a:solidFill>
                  <a:prstClr val="black"/>
                </a:solidFill>
              </a:rPr>
              <a:t>American Society for Investigative Pathology        </a:t>
            </a:r>
            <a:endParaRPr lang="en-US" sz="1200" b="1" dirty="0">
              <a:solidFill>
                <a:prstClr val="black"/>
              </a:solidFill>
            </a:endParaRPr>
          </a:p>
        </p:txBody>
      </p:sp>
      <p:pic>
        <p:nvPicPr>
          <p:cNvPr id="6" name="Picture 5" descr="asiplogo"/>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46349" y="6366033"/>
            <a:ext cx="1269082" cy="356134"/>
          </a:xfrm>
          <a:prstGeom prst="rect">
            <a:avLst/>
          </a:prstGeom>
          <a:noFill/>
          <a:ln>
            <a:noFill/>
          </a:ln>
        </p:spPr>
      </p:pic>
    </p:spTree>
    <p:extLst>
      <p:ext uri="{BB962C8B-B14F-4D97-AF65-F5344CB8AC3E}">
        <p14:creationId xmlns:p14="http://schemas.microsoft.com/office/powerpoint/2010/main" val="2904921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353721"/>
            <a:ext cx="8839200" cy="1231074"/>
          </a:xfrm>
          <a:prstGeom prst="rect">
            <a:avLst/>
          </a:prstGeom>
          <a:noFill/>
        </p:spPr>
        <p:txBody>
          <a:bodyPr wrap="square" lIns="91407" tIns="45704" rIns="91407" bIns="45704" rtlCol="0">
            <a:spAutoFit/>
          </a:bodyPr>
          <a:lstStyle/>
          <a:p>
            <a:pPr algn="ctr"/>
            <a:r>
              <a:rPr lang="en-US" sz="3200" b="1" dirty="0" smtClean="0">
                <a:solidFill>
                  <a:prstClr val="black"/>
                </a:solidFill>
              </a:rPr>
              <a:t>Final National Academies Report </a:t>
            </a:r>
            <a:endParaRPr lang="en-US" b="1" dirty="0" smtClean="0">
              <a:solidFill>
                <a:prstClr val="black"/>
              </a:solidFill>
            </a:endParaRPr>
          </a:p>
          <a:p>
            <a:endParaRPr lang="en-US" sz="2400" b="1" dirty="0" smtClean="0">
              <a:solidFill>
                <a:prstClr val="black"/>
              </a:solidFill>
            </a:endParaRPr>
          </a:p>
          <a:p>
            <a:endParaRPr lang="en-US" b="1" dirty="0" smtClean="0">
              <a:solidFill>
                <a:prstClr val="black"/>
              </a:solidFill>
            </a:endParaRPr>
          </a:p>
        </p:txBody>
      </p:sp>
      <p:sp>
        <p:nvSpPr>
          <p:cNvPr id="3" name="Line 8"/>
          <p:cNvSpPr>
            <a:spLocks noChangeShapeType="1"/>
          </p:cNvSpPr>
          <p:nvPr/>
        </p:nvSpPr>
        <p:spPr bwMode="auto">
          <a:xfrm>
            <a:off x="345735" y="1076980"/>
            <a:ext cx="8329612" cy="0"/>
          </a:xfrm>
          <a:prstGeom prst="line">
            <a:avLst/>
          </a:prstGeom>
          <a:noFill/>
          <a:ln w="50800">
            <a:solidFill>
              <a:srgbClr val="33CCCC"/>
            </a:solidFill>
            <a:round/>
            <a:headEnd/>
            <a:tailEnd/>
          </a:ln>
        </p:spPr>
        <p:txBody>
          <a:bodyPr wrap="none" lIns="91407" tIns="45704" rIns="91407" bIns="45704" anchor="ctr"/>
          <a:lstStyle/>
          <a:p>
            <a:endParaRPr lang="en-US">
              <a:solidFill>
                <a:prstClr val="black"/>
              </a:solidFill>
            </a:endParaRPr>
          </a:p>
        </p:txBody>
      </p:sp>
      <p:sp>
        <p:nvSpPr>
          <p:cNvPr id="4" name="TextBox 3"/>
          <p:cNvSpPr txBox="1"/>
          <p:nvPr/>
        </p:nvSpPr>
        <p:spPr>
          <a:xfrm>
            <a:off x="313078" y="1164134"/>
            <a:ext cx="8458200" cy="5262979"/>
          </a:xfrm>
          <a:prstGeom prst="rect">
            <a:avLst/>
          </a:prstGeom>
          <a:noFill/>
        </p:spPr>
        <p:txBody>
          <a:bodyPr wrap="square" rtlCol="0">
            <a:spAutoFit/>
          </a:bodyPr>
          <a:lstStyle/>
          <a:p>
            <a:r>
              <a:rPr lang="en-US" sz="2800" b="1" dirty="0" smtClean="0">
                <a:solidFill>
                  <a:prstClr val="black"/>
                </a:solidFill>
              </a:rPr>
              <a:t>June 29, 2016 - Recommendations:</a:t>
            </a:r>
            <a:endParaRPr lang="en-US" sz="2800" b="1" dirty="0" smtClean="0">
              <a:solidFill>
                <a:prstClr val="black"/>
              </a:solidFill>
            </a:endParaRPr>
          </a:p>
          <a:p>
            <a:pPr marL="457200" indent="-457200">
              <a:buClr>
                <a:srgbClr val="4BACC6"/>
              </a:buClr>
              <a:buFont typeface="Wingdings" panose="05000000000000000000" pitchFamily="2" charset="2"/>
              <a:buChar char="§"/>
            </a:pPr>
            <a:r>
              <a:rPr lang="en-US" sz="2800" b="1" dirty="0" smtClean="0">
                <a:solidFill>
                  <a:srgbClr val="FF0000"/>
                </a:solidFill>
              </a:rPr>
              <a:t>Withdraw the NPRM Common Rule</a:t>
            </a:r>
            <a:endParaRPr lang="en-US" sz="2800" b="1" dirty="0" smtClean="0">
              <a:solidFill>
                <a:srgbClr val="FF0000"/>
              </a:solidFill>
            </a:endParaRPr>
          </a:p>
          <a:p>
            <a:pPr marL="457200" indent="-457200">
              <a:buClr>
                <a:srgbClr val="4BACC6"/>
              </a:buClr>
              <a:buFont typeface="Wingdings" panose="05000000000000000000" pitchFamily="2" charset="2"/>
              <a:buChar char="§"/>
            </a:pPr>
            <a:r>
              <a:rPr lang="en-US" sz="2800" b="1" dirty="0" smtClean="0">
                <a:solidFill>
                  <a:srgbClr val="FF0000"/>
                </a:solidFill>
              </a:rPr>
              <a:t>Appoint new independent commission to review the framework for human subjects research</a:t>
            </a:r>
          </a:p>
          <a:p>
            <a:pPr marL="914235" lvl="1" indent="-457200">
              <a:buClr>
                <a:srgbClr val="4BACC6"/>
              </a:buClr>
              <a:buFont typeface="Wingdings" panose="05000000000000000000" pitchFamily="2" charset="2"/>
              <a:buChar char="§"/>
            </a:pPr>
            <a:r>
              <a:rPr lang="en-US" sz="2800" b="1" dirty="0" smtClean="0">
                <a:solidFill>
                  <a:srgbClr val="FF0000"/>
                </a:solidFill>
              </a:rPr>
              <a:t>Proper application and balancing of Belmont principles</a:t>
            </a:r>
          </a:p>
          <a:p>
            <a:pPr marL="914235" lvl="1" indent="-457200">
              <a:buClr>
                <a:srgbClr val="4BACC6"/>
              </a:buClr>
              <a:buFont typeface="Wingdings" panose="05000000000000000000" pitchFamily="2" charset="2"/>
              <a:buChar char="§"/>
            </a:pPr>
            <a:r>
              <a:rPr lang="en-US" sz="2800" b="1" dirty="0" smtClean="0">
                <a:solidFill>
                  <a:srgbClr val="FF0000"/>
                </a:solidFill>
              </a:rPr>
              <a:t>Boundary between research involving human subjects and activities designed to assure improved quality of care</a:t>
            </a:r>
          </a:p>
          <a:p>
            <a:pPr marL="914235" lvl="1" indent="-457200">
              <a:buClr>
                <a:srgbClr val="4BACC6"/>
              </a:buClr>
              <a:buFont typeface="Wingdings" panose="05000000000000000000" pitchFamily="2" charset="2"/>
              <a:buChar char="§"/>
            </a:pPr>
            <a:r>
              <a:rPr lang="en-US" sz="2800" b="1" dirty="0" smtClean="0">
                <a:solidFill>
                  <a:srgbClr val="FF0000"/>
                </a:solidFill>
              </a:rPr>
              <a:t>Research involving de-identified human </a:t>
            </a:r>
            <a:r>
              <a:rPr lang="en-US" sz="2800" b="1" dirty="0" err="1" smtClean="0">
                <a:solidFill>
                  <a:srgbClr val="FF0000"/>
                </a:solidFill>
              </a:rPr>
              <a:t>biospecimens</a:t>
            </a:r>
            <a:endParaRPr lang="en-US" sz="2800" b="1" dirty="0" smtClean="0">
              <a:solidFill>
                <a:srgbClr val="FF0000"/>
              </a:solidFill>
            </a:endParaRPr>
          </a:p>
          <a:p>
            <a:pPr marL="457200" indent="-457200">
              <a:buClr>
                <a:srgbClr val="4BACC6"/>
              </a:buClr>
              <a:buFont typeface="Arial" panose="020B0604020202020204" pitchFamily="34" charset="0"/>
              <a:buChar char="•"/>
            </a:pPr>
            <a:endParaRPr lang="en-US" sz="2800" b="1" dirty="0" smtClean="0">
              <a:solidFill>
                <a:prstClr val="black"/>
              </a:solidFill>
            </a:endParaRPr>
          </a:p>
        </p:txBody>
      </p:sp>
      <p:sp>
        <p:nvSpPr>
          <p:cNvPr id="5" name="TextBox 4"/>
          <p:cNvSpPr txBox="1"/>
          <p:nvPr/>
        </p:nvSpPr>
        <p:spPr>
          <a:xfrm>
            <a:off x="4419600" y="6405600"/>
            <a:ext cx="3027216" cy="276999"/>
          </a:xfrm>
          <a:prstGeom prst="rect">
            <a:avLst/>
          </a:prstGeom>
          <a:noFill/>
        </p:spPr>
        <p:txBody>
          <a:bodyPr wrap="square" rtlCol="0">
            <a:spAutoFit/>
          </a:bodyPr>
          <a:lstStyle/>
          <a:p>
            <a:r>
              <a:rPr lang="en-US" sz="1200" b="1" dirty="0" smtClean="0">
                <a:solidFill>
                  <a:prstClr val="black"/>
                </a:solidFill>
              </a:rPr>
              <a:t>American Society for Investigative Pathology        </a:t>
            </a:r>
            <a:endParaRPr lang="en-US" sz="1200" b="1" dirty="0">
              <a:solidFill>
                <a:prstClr val="black"/>
              </a:solidFill>
            </a:endParaRPr>
          </a:p>
        </p:txBody>
      </p:sp>
      <p:pic>
        <p:nvPicPr>
          <p:cNvPr id="6" name="Picture 5" descr="asiplogo"/>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46349" y="6366033"/>
            <a:ext cx="1269082" cy="356134"/>
          </a:xfrm>
          <a:prstGeom prst="rect">
            <a:avLst/>
          </a:prstGeom>
          <a:noFill/>
          <a:ln>
            <a:noFill/>
          </a:ln>
        </p:spPr>
      </p:pic>
    </p:spTree>
    <p:extLst>
      <p:ext uri="{BB962C8B-B14F-4D97-AF65-F5344CB8AC3E}">
        <p14:creationId xmlns:p14="http://schemas.microsoft.com/office/powerpoint/2010/main" val="22576485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353721"/>
            <a:ext cx="8839200" cy="1231074"/>
          </a:xfrm>
          <a:prstGeom prst="rect">
            <a:avLst/>
          </a:prstGeom>
          <a:noFill/>
        </p:spPr>
        <p:txBody>
          <a:bodyPr wrap="square" lIns="91407" tIns="45704" rIns="91407" bIns="45704" rtlCol="0">
            <a:spAutoFit/>
          </a:bodyPr>
          <a:lstStyle/>
          <a:p>
            <a:pPr algn="ctr"/>
            <a:r>
              <a:rPr lang="en-US" sz="3200" b="1" dirty="0" smtClean="0">
                <a:solidFill>
                  <a:prstClr val="black"/>
                </a:solidFill>
              </a:rPr>
              <a:t>Analysis of Public Comments</a:t>
            </a:r>
            <a:endParaRPr lang="en-US" b="1" dirty="0" smtClean="0">
              <a:solidFill>
                <a:prstClr val="black"/>
              </a:solidFill>
            </a:endParaRPr>
          </a:p>
          <a:p>
            <a:endParaRPr lang="en-US" sz="2400" b="1" dirty="0" smtClean="0">
              <a:solidFill>
                <a:prstClr val="black"/>
              </a:solidFill>
            </a:endParaRPr>
          </a:p>
          <a:p>
            <a:endParaRPr lang="en-US" b="1" dirty="0" smtClean="0">
              <a:solidFill>
                <a:prstClr val="black"/>
              </a:solidFill>
            </a:endParaRPr>
          </a:p>
        </p:txBody>
      </p:sp>
      <p:sp>
        <p:nvSpPr>
          <p:cNvPr id="3" name="Line 8"/>
          <p:cNvSpPr>
            <a:spLocks noChangeShapeType="1"/>
          </p:cNvSpPr>
          <p:nvPr/>
        </p:nvSpPr>
        <p:spPr bwMode="auto">
          <a:xfrm>
            <a:off x="345735" y="1076980"/>
            <a:ext cx="8329612" cy="0"/>
          </a:xfrm>
          <a:prstGeom prst="line">
            <a:avLst/>
          </a:prstGeom>
          <a:noFill/>
          <a:ln w="50800">
            <a:solidFill>
              <a:srgbClr val="33CCCC"/>
            </a:solidFill>
            <a:round/>
            <a:headEnd/>
            <a:tailEnd/>
          </a:ln>
        </p:spPr>
        <p:txBody>
          <a:bodyPr wrap="none" lIns="91407" tIns="45704" rIns="91407" bIns="45704" anchor="ctr"/>
          <a:lstStyle/>
          <a:p>
            <a:endParaRPr lang="en-US">
              <a:solidFill>
                <a:prstClr val="black"/>
              </a:solidFill>
            </a:endParaRPr>
          </a:p>
        </p:txBody>
      </p:sp>
      <p:sp>
        <p:nvSpPr>
          <p:cNvPr id="4" name="TextBox 3"/>
          <p:cNvSpPr txBox="1"/>
          <p:nvPr/>
        </p:nvSpPr>
        <p:spPr>
          <a:xfrm>
            <a:off x="313078" y="1164134"/>
            <a:ext cx="8458200" cy="5693866"/>
          </a:xfrm>
          <a:prstGeom prst="rect">
            <a:avLst/>
          </a:prstGeom>
          <a:noFill/>
        </p:spPr>
        <p:txBody>
          <a:bodyPr wrap="square" rtlCol="0">
            <a:spAutoFit/>
          </a:bodyPr>
          <a:lstStyle/>
          <a:p>
            <a:pPr marL="457200" indent="-457200">
              <a:buClr>
                <a:srgbClr val="4BACC6"/>
              </a:buClr>
              <a:buFont typeface="Wingdings" panose="05000000000000000000" pitchFamily="2" charset="2"/>
              <a:buChar char="§"/>
            </a:pPr>
            <a:r>
              <a:rPr lang="en-US" sz="2800" b="1" dirty="0" smtClean="0"/>
              <a:t>Council on Government Relations (with Association of Public and Land-grant Universities)</a:t>
            </a:r>
          </a:p>
          <a:p>
            <a:pPr marL="457200" indent="-457200">
              <a:buClr>
                <a:srgbClr val="4BACC6"/>
              </a:buClr>
              <a:buFont typeface="Wingdings" panose="05000000000000000000" pitchFamily="2" charset="2"/>
              <a:buChar char="§"/>
            </a:pPr>
            <a:r>
              <a:rPr lang="en-US" sz="2800" b="1" dirty="0" smtClean="0"/>
              <a:t>2,184 comments</a:t>
            </a:r>
          </a:p>
          <a:p>
            <a:pPr marL="914235" lvl="1" indent="-457200">
              <a:buClr>
                <a:srgbClr val="4BACC6"/>
              </a:buClr>
              <a:buFont typeface="Wingdings" panose="05000000000000000000" pitchFamily="2" charset="2"/>
              <a:buChar char="§"/>
            </a:pPr>
            <a:r>
              <a:rPr lang="en-US" sz="2800" b="1" dirty="0" smtClean="0"/>
              <a:t>80% individual</a:t>
            </a:r>
          </a:p>
          <a:p>
            <a:pPr marL="914235" lvl="1" indent="-457200">
              <a:buClr>
                <a:srgbClr val="4BACC6"/>
              </a:buClr>
              <a:buFont typeface="Wingdings" panose="05000000000000000000" pitchFamily="2" charset="2"/>
              <a:buChar char="§"/>
            </a:pPr>
            <a:r>
              <a:rPr lang="en-US" sz="2800" b="1" dirty="0" smtClean="0"/>
              <a:t>20% organizations, medical centers, academic institutions</a:t>
            </a:r>
          </a:p>
          <a:p>
            <a:pPr marL="457200" indent="-457200">
              <a:buClr>
                <a:srgbClr val="4BACC6"/>
              </a:buClr>
              <a:buFont typeface="Wingdings" panose="05000000000000000000" pitchFamily="2" charset="2"/>
              <a:buChar char="§"/>
            </a:pPr>
            <a:r>
              <a:rPr lang="en-US" sz="2800" b="1" dirty="0" smtClean="0"/>
              <a:t>Majority comments opposed:</a:t>
            </a:r>
          </a:p>
          <a:p>
            <a:pPr marL="914235" lvl="1" indent="-457200">
              <a:buClr>
                <a:srgbClr val="4BACC6"/>
              </a:buClr>
              <a:buFont typeface="Wingdings" panose="05000000000000000000" pitchFamily="2" charset="2"/>
              <a:buChar char="§"/>
            </a:pPr>
            <a:r>
              <a:rPr lang="en-US" sz="2800" b="1" dirty="0" smtClean="0"/>
              <a:t>1,520 comments addressed proposed changes related to non-identified </a:t>
            </a:r>
            <a:r>
              <a:rPr lang="en-US" sz="2800" b="1" dirty="0" err="1" smtClean="0"/>
              <a:t>biospecimens</a:t>
            </a:r>
            <a:endParaRPr lang="en-US" sz="2800" b="1" dirty="0" smtClean="0"/>
          </a:p>
          <a:p>
            <a:pPr marL="1371271" lvl="2" indent="-457200">
              <a:buClr>
                <a:srgbClr val="4BACC6"/>
              </a:buClr>
              <a:buFont typeface="Wingdings" panose="05000000000000000000" pitchFamily="2" charset="2"/>
              <a:buChar char="§"/>
            </a:pPr>
            <a:r>
              <a:rPr lang="en-US" sz="2800" b="1" dirty="0" smtClean="0"/>
              <a:t>55% general public opposed</a:t>
            </a:r>
          </a:p>
          <a:p>
            <a:pPr marL="1371271" lvl="2" indent="-457200">
              <a:buClr>
                <a:srgbClr val="4BACC6"/>
              </a:buClr>
              <a:buFont typeface="Wingdings" panose="05000000000000000000" pitchFamily="2" charset="2"/>
              <a:buChar char="§"/>
            </a:pPr>
            <a:r>
              <a:rPr lang="en-US" sz="2800" b="1" dirty="0" smtClean="0"/>
              <a:t>80% of top 30-ranked universities opposed</a:t>
            </a:r>
          </a:p>
          <a:p>
            <a:pPr marL="457200" indent="-457200">
              <a:buClr>
                <a:srgbClr val="4BACC6"/>
              </a:buClr>
              <a:buFont typeface="Wingdings" panose="05000000000000000000" pitchFamily="2" charset="2"/>
              <a:buChar char="§"/>
            </a:pPr>
            <a:r>
              <a:rPr lang="en-US" sz="2800" b="1" dirty="0" smtClean="0"/>
              <a:t>80 responses mentioned ASIP</a:t>
            </a:r>
            <a:endParaRPr lang="en-US" sz="2800" b="1" dirty="0" smtClean="0"/>
          </a:p>
          <a:p>
            <a:pPr marL="457200" indent="-457200">
              <a:buClr>
                <a:srgbClr val="4BACC6"/>
              </a:buClr>
              <a:buFont typeface="Arial" panose="020B0604020202020204" pitchFamily="34" charset="0"/>
              <a:buChar char="•"/>
            </a:pPr>
            <a:endParaRPr lang="en-US" sz="2800" b="1" dirty="0" smtClean="0">
              <a:solidFill>
                <a:prstClr val="black"/>
              </a:solidFill>
            </a:endParaRPr>
          </a:p>
        </p:txBody>
      </p:sp>
      <p:sp>
        <p:nvSpPr>
          <p:cNvPr id="5" name="TextBox 4"/>
          <p:cNvSpPr txBox="1"/>
          <p:nvPr/>
        </p:nvSpPr>
        <p:spPr>
          <a:xfrm>
            <a:off x="4419600" y="6465233"/>
            <a:ext cx="3027216" cy="276999"/>
          </a:xfrm>
          <a:prstGeom prst="rect">
            <a:avLst/>
          </a:prstGeom>
          <a:noFill/>
        </p:spPr>
        <p:txBody>
          <a:bodyPr wrap="square" rtlCol="0">
            <a:spAutoFit/>
          </a:bodyPr>
          <a:lstStyle/>
          <a:p>
            <a:r>
              <a:rPr lang="en-US" sz="1200" b="1" dirty="0" smtClean="0">
                <a:solidFill>
                  <a:prstClr val="black"/>
                </a:solidFill>
              </a:rPr>
              <a:t>American Society for Investigative Pathology        </a:t>
            </a:r>
            <a:endParaRPr lang="en-US" sz="1200" b="1" dirty="0">
              <a:solidFill>
                <a:prstClr val="black"/>
              </a:solidFill>
            </a:endParaRPr>
          </a:p>
        </p:txBody>
      </p:sp>
      <p:pic>
        <p:nvPicPr>
          <p:cNvPr id="6" name="Picture 5" descr="asiplogo"/>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46349" y="6425666"/>
            <a:ext cx="1269082" cy="356134"/>
          </a:xfrm>
          <a:prstGeom prst="rect">
            <a:avLst/>
          </a:prstGeom>
          <a:noFill/>
          <a:ln>
            <a:noFill/>
          </a:ln>
        </p:spPr>
      </p:pic>
    </p:spTree>
    <p:extLst>
      <p:ext uri="{BB962C8B-B14F-4D97-AF65-F5344CB8AC3E}">
        <p14:creationId xmlns:p14="http://schemas.microsoft.com/office/powerpoint/2010/main" val="13635897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20493" y="228600"/>
            <a:ext cx="7772400" cy="1470025"/>
          </a:xfrm>
        </p:spPr>
        <p:txBody>
          <a:bodyPr>
            <a:normAutofit/>
          </a:bodyPr>
          <a:lstStyle/>
          <a:p>
            <a:r>
              <a:rPr lang="en-US" sz="3600" b="1" dirty="0" smtClean="0"/>
              <a:t>A Primer on Ethical Considerations</a:t>
            </a:r>
            <a:endParaRPr lang="en-US" sz="3600" b="1" dirty="0"/>
          </a:p>
        </p:txBody>
      </p:sp>
      <p:sp>
        <p:nvSpPr>
          <p:cNvPr id="4" name="Line 4"/>
          <p:cNvSpPr>
            <a:spLocks noChangeShapeType="1"/>
          </p:cNvSpPr>
          <p:nvPr/>
        </p:nvSpPr>
        <p:spPr bwMode="auto">
          <a:xfrm>
            <a:off x="609607" y="1371600"/>
            <a:ext cx="8253413" cy="0"/>
          </a:xfrm>
          <a:prstGeom prst="line">
            <a:avLst/>
          </a:prstGeom>
          <a:noFill/>
          <a:ln w="50800">
            <a:solidFill>
              <a:srgbClr val="33CCCC"/>
            </a:solidFill>
            <a:round/>
            <a:headEnd/>
            <a:tailEnd/>
          </a:ln>
          <a:effectLst/>
        </p:spPr>
        <p:txBody>
          <a:bodyPr wrap="none" lIns="91407" tIns="45704" rIns="91407" bIns="45704" anchor="ctr"/>
          <a:lstStyle/>
          <a:p>
            <a:endParaRPr lang="en-US">
              <a:solidFill>
                <a:prstClr val="black"/>
              </a:solidFill>
            </a:endParaRPr>
          </a:p>
        </p:txBody>
      </p:sp>
      <p:sp>
        <p:nvSpPr>
          <p:cNvPr id="5" name="TextBox 4"/>
          <p:cNvSpPr txBox="1"/>
          <p:nvPr/>
        </p:nvSpPr>
        <p:spPr>
          <a:xfrm>
            <a:off x="838200" y="1752600"/>
            <a:ext cx="7696200" cy="3354765"/>
          </a:xfrm>
          <a:prstGeom prst="rect">
            <a:avLst/>
          </a:prstGeom>
          <a:noFill/>
        </p:spPr>
        <p:txBody>
          <a:bodyPr wrap="square" rtlCol="0">
            <a:spAutoFit/>
          </a:bodyPr>
          <a:lstStyle/>
          <a:p>
            <a:pPr algn="ctr">
              <a:buClr>
                <a:schemeClr val="accent5">
                  <a:lumMod val="60000"/>
                  <a:lumOff val="40000"/>
                </a:schemeClr>
              </a:buClr>
            </a:pPr>
            <a:r>
              <a:rPr lang="en-US" sz="3200" b="1" dirty="0" smtClean="0"/>
              <a:t>The Belmont Report (1979)</a:t>
            </a:r>
          </a:p>
          <a:p>
            <a:pPr algn="ctr">
              <a:buClr>
                <a:schemeClr val="accent5">
                  <a:lumMod val="60000"/>
                  <a:lumOff val="40000"/>
                </a:schemeClr>
              </a:buClr>
            </a:pPr>
            <a:r>
              <a:rPr lang="en-US" sz="3200" b="1" dirty="0">
                <a:hlinkClick r:id="rId2"/>
              </a:rPr>
              <a:t>http://</a:t>
            </a:r>
            <a:r>
              <a:rPr lang="en-US" sz="3200" b="1" dirty="0" smtClean="0">
                <a:hlinkClick r:id="rId2"/>
              </a:rPr>
              <a:t>www.hhs.gov/ohrp/humansubjects/guidance/belmont.html</a:t>
            </a:r>
            <a:endParaRPr lang="en-US" sz="3200" b="1" dirty="0" smtClean="0"/>
          </a:p>
          <a:p>
            <a:pPr algn="ctr">
              <a:buClr>
                <a:schemeClr val="accent5">
                  <a:lumMod val="60000"/>
                  <a:lumOff val="40000"/>
                </a:schemeClr>
              </a:buClr>
            </a:pPr>
            <a:endParaRPr lang="en-US" sz="3200" b="1" dirty="0" smtClean="0"/>
          </a:p>
          <a:p>
            <a:pPr marL="285750" indent="-285750" algn="ctr">
              <a:buClr>
                <a:schemeClr val="accent5">
                  <a:lumMod val="60000"/>
                  <a:lumOff val="40000"/>
                </a:schemeClr>
              </a:buClr>
              <a:buFont typeface="Wingdings" panose="05000000000000000000" pitchFamily="2" charset="2"/>
              <a:buChar char="§"/>
            </a:pPr>
            <a:r>
              <a:rPr lang="en-US" sz="2800" b="1" dirty="0" smtClean="0">
                <a:solidFill>
                  <a:srgbClr val="FF0000"/>
                </a:solidFill>
              </a:rPr>
              <a:t>Respect for persons (autonomy)</a:t>
            </a:r>
          </a:p>
          <a:p>
            <a:pPr marL="285750" indent="-285750" algn="ctr">
              <a:buClr>
                <a:schemeClr val="accent5">
                  <a:lumMod val="60000"/>
                  <a:lumOff val="40000"/>
                </a:schemeClr>
              </a:buClr>
              <a:buFont typeface="Wingdings" panose="05000000000000000000" pitchFamily="2" charset="2"/>
              <a:buChar char="§"/>
            </a:pPr>
            <a:r>
              <a:rPr lang="en-US" sz="2800" b="1" dirty="0" smtClean="0">
                <a:solidFill>
                  <a:srgbClr val="FF0000"/>
                </a:solidFill>
              </a:rPr>
              <a:t>Beneficence</a:t>
            </a:r>
          </a:p>
          <a:p>
            <a:pPr marL="285750" indent="-285750" algn="ctr">
              <a:buClr>
                <a:schemeClr val="accent5">
                  <a:lumMod val="60000"/>
                  <a:lumOff val="40000"/>
                </a:schemeClr>
              </a:buClr>
              <a:buFont typeface="Wingdings" panose="05000000000000000000" pitchFamily="2" charset="2"/>
              <a:buChar char="§"/>
            </a:pPr>
            <a:r>
              <a:rPr lang="en-US" sz="2800" b="1" dirty="0" smtClean="0">
                <a:solidFill>
                  <a:srgbClr val="FF0000"/>
                </a:solidFill>
              </a:rPr>
              <a:t>Justice</a:t>
            </a:r>
            <a:endParaRPr lang="en-US" sz="2800" b="1" dirty="0">
              <a:solidFill>
                <a:srgbClr val="FF0000"/>
              </a:solidFill>
            </a:endParaRPr>
          </a:p>
        </p:txBody>
      </p:sp>
      <p:sp>
        <p:nvSpPr>
          <p:cNvPr id="6" name="TextBox 5"/>
          <p:cNvSpPr txBox="1"/>
          <p:nvPr/>
        </p:nvSpPr>
        <p:spPr>
          <a:xfrm>
            <a:off x="4419600" y="6405600"/>
            <a:ext cx="3027216" cy="276999"/>
          </a:xfrm>
          <a:prstGeom prst="rect">
            <a:avLst/>
          </a:prstGeom>
          <a:noFill/>
        </p:spPr>
        <p:txBody>
          <a:bodyPr wrap="square" rtlCol="0">
            <a:spAutoFit/>
          </a:bodyPr>
          <a:lstStyle/>
          <a:p>
            <a:r>
              <a:rPr lang="en-US" sz="1200" b="1" dirty="0" smtClean="0">
                <a:solidFill>
                  <a:prstClr val="black"/>
                </a:solidFill>
              </a:rPr>
              <a:t>American Society for Investigative Pathology        </a:t>
            </a:r>
            <a:endParaRPr lang="en-US" sz="1200" b="1" dirty="0">
              <a:solidFill>
                <a:prstClr val="black"/>
              </a:solidFill>
            </a:endParaRPr>
          </a:p>
        </p:txBody>
      </p:sp>
      <p:pic>
        <p:nvPicPr>
          <p:cNvPr id="7" name="Picture 6" descr="asiplogo"/>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46349" y="6366033"/>
            <a:ext cx="1269082" cy="356134"/>
          </a:xfrm>
          <a:prstGeom prst="rect">
            <a:avLst/>
          </a:prstGeom>
          <a:noFill/>
          <a:ln>
            <a:noFill/>
          </a:ln>
        </p:spPr>
      </p:pic>
    </p:spTree>
    <p:extLst>
      <p:ext uri="{BB962C8B-B14F-4D97-AF65-F5344CB8AC3E}">
        <p14:creationId xmlns:p14="http://schemas.microsoft.com/office/powerpoint/2010/main" val="20826021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838205"/>
            <a:ext cx="8763000" cy="5601501"/>
          </a:xfrm>
          <a:prstGeom prst="rect">
            <a:avLst/>
          </a:prstGeom>
          <a:noFill/>
        </p:spPr>
        <p:txBody>
          <a:bodyPr wrap="square" lIns="91407" tIns="45704" rIns="91407" bIns="45704" rtlCol="0">
            <a:spAutoFit/>
          </a:bodyPr>
          <a:lstStyle/>
          <a:p>
            <a:pPr algn="ctr"/>
            <a:r>
              <a:rPr lang="en-US" sz="2800" b="1" dirty="0" smtClean="0">
                <a:solidFill>
                  <a:prstClr val="black"/>
                </a:solidFill>
              </a:rPr>
              <a:t>How Can We Safeguard Archived Pathology Resources?</a:t>
            </a:r>
          </a:p>
          <a:p>
            <a:endParaRPr lang="en-US" b="1" dirty="0" smtClean="0">
              <a:solidFill>
                <a:prstClr val="black"/>
              </a:solidFill>
            </a:endParaRPr>
          </a:p>
          <a:p>
            <a:pPr marL="457200" indent="-457200">
              <a:buClr>
                <a:srgbClr val="4BACC6">
                  <a:lumMod val="60000"/>
                  <a:lumOff val="40000"/>
                </a:srgbClr>
              </a:buClr>
              <a:buFont typeface="Wingdings" panose="05000000000000000000" pitchFamily="2" charset="2"/>
              <a:buChar char="§"/>
            </a:pPr>
            <a:r>
              <a:rPr lang="en-US" sz="2800" b="1" dirty="0" smtClean="0">
                <a:solidFill>
                  <a:prstClr val="black"/>
                </a:solidFill>
              </a:rPr>
              <a:t>Data confidentiality, integrity, security, and controlled access to information should be ensured.</a:t>
            </a:r>
          </a:p>
          <a:p>
            <a:pPr marL="457200" indent="-457200">
              <a:buClr>
                <a:srgbClr val="4BACC6">
                  <a:lumMod val="60000"/>
                  <a:lumOff val="40000"/>
                </a:srgbClr>
              </a:buClr>
              <a:buFont typeface="Wingdings" panose="05000000000000000000" pitchFamily="2" charset="2"/>
              <a:buChar char="§"/>
            </a:pPr>
            <a:r>
              <a:rPr lang="en-US" sz="2800" b="1" dirty="0" smtClean="0">
                <a:solidFill>
                  <a:prstClr val="black"/>
                </a:solidFill>
              </a:rPr>
              <a:t>The level of security should coincide with the sensitivity of the information.</a:t>
            </a:r>
          </a:p>
          <a:p>
            <a:pPr marL="457200" indent="-457200">
              <a:buClr>
                <a:srgbClr val="4BACC6">
                  <a:lumMod val="60000"/>
                  <a:lumOff val="40000"/>
                </a:srgbClr>
              </a:buClr>
              <a:buFont typeface="Wingdings" panose="05000000000000000000" pitchFamily="2" charset="2"/>
              <a:buChar char="§"/>
            </a:pPr>
            <a:r>
              <a:rPr lang="en-US" sz="2800" b="1" dirty="0" smtClean="0">
                <a:solidFill>
                  <a:prstClr val="black"/>
                </a:solidFill>
              </a:rPr>
              <a:t>Researchers, Institutional Review Boards (IRBs), and institutions providing support for research endeavors should oversee the consent requirement, maintenance, access,  and use of archived pathology resources.</a:t>
            </a:r>
          </a:p>
          <a:p>
            <a:endParaRPr lang="en-US" b="1" dirty="0" smtClean="0">
              <a:solidFill>
                <a:prstClr val="black"/>
              </a:solidFill>
            </a:endParaRPr>
          </a:p>
          <a:p>
            <a:endParaRPr lang="en-US" sz="2400" b="1" dirty="0" smtClean="0">
              <a:solidFill>
                <a:prstClr val="black"/>
              </a:solidFill>
            </a:endParaRPr>
          </a:p>
          <a:p>
            <a:endParaRPr lang="en-US" b="1" dirty="0" smtClean="0">
              <a:solidFill>
                <a:prstClr val="black"/>
              </a:solidFill>
            </a:endParaRPr>
          </a:p>
        </p:txBody>
      </p:sp>
      <p:sp>
        <p:nvSpPr>
          <p:cNvPr id="3" name="Line 8"/>
          <p:cNvSpPr>
            <a:spLocks noChangeShapeType="1"/>
          </p:cNvSpPr>
          <p:nvPr/>
        </p:nvSpPr>
        <p:spPr bwMode="auto">
          <a:xfrm>
            <a:off x="304800" y="1447800"/>
            <a:ext cx="8329612" cy="0"/>
          </a:xfrm>
          <a:prstGeom prst="line">
            <a:avLst/>
          </a:prstGeom>
          <a:noFill/>
          <a:ln w="50800">
            <a:solidFill>
              <a:srgbClr val="33CCCC"/>
            </a:solidFill>
            <a:round/>
            <a:headEnd/>
            <a:tailEnd/>
          </a:ln>
        </p:spPr>
        <p:txBody>
          <a:bodyPr wrap="none" lIns="91407" tIns="45704" rIns="91407" bIns="45704" anchor="ctr"/>
          <a:lstStyle/>
          <a:p>
            <a:endParaRPr lang="en-US">
              <a:solidFill>
                <a:prstClr val="black"/>
              </a:solidFill>
            </a:endParaRPr>
          </a:p>
        </p:txBody>
      </p:sp>
      <p:sp>
        <p:nvSpPr>
          <p:cNvPr id="4" name="TextBox 3"/>
          <p:cNvSpPr txBox="1"/>
          <p:nvPr/>
        </p:nvSpPr>
        <p:spPr>
          <a:xfrm>
            <a:off x="4419600" y="6405600"/>
            <a:ext cx="3027216" cy="276999"/>
          </a:xfrm>
          <a:prstGeom prst="rect">
            <a:avLst/>
          </a:prstGeom>
          <a:noFill/>
        </p:spPr>
        <p:txBody>
          <a:bodyPr wrap="square" rtlCol="0">
            <a:spAutoFit/>
          </a:bodyPr>
          <a:lstStyle/>
          <a:p>
            <a:r>
              <a:rPr lang="en-US" sz="1200" b="1" dirty="0" smtClean="0">
                <a:solidFill>
                  <a:prstClr val="black"/>
                </a:solidFill>
              </a:rPr>
              <a:t>American Society for Investigative Pathology        </a:t>
            </a:r>
            <a:endParaRPr lang="en-US" sz="1200" b="1" dirty="0">
              <a:solidFill>
                <a:prstClr val="black"/>
              </a:solidFill>
            </a:endParaRPr>
          </a:p>
        </p:txBody>
      </p:sp>
      <p:pic>
        <p:nvPicPr>
          <p:cNvPr id="5" name="Picture 4" descr="asiplogo"/>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46349" y="6366033"/>
            <a:ext cx="1269082" cy="356134"/>
          </a:xfrm>
          <a:prstGeom prst="rect">
            <a:avLst/>
          </a:prstGeom>
          <a:noFill/>
          <a:ln>
            <a:noFill/>
          </a:ln>
        </p:spPr>
      </p:pic>
    </p:spTree>
    <p:extLst>
      <p:ext uri="{BB962C8B-B14F-4D97-AF65-F5344CB8AC3E}">
        <p14:creationId xmlns:p14="http://schemas.microsoft.com/office/powerpoint/2010/main" val="14857009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838205"/>
            <a:ext cx="8763000" cy="3231622"/>
          </a:xfrm>
          <a:prstGeom prst="rect">
            <a:avLst/>
          </a:prstGeom>
          <a:noFill/>
        </p:spPr>
        <p:txBody>
          <a:bodyPr wrap="square" lIns="91407" tIns="45704" rIns="91407" bIns="45704" rtlCol="0">
            <a:spAutoFit/>
          </a:bodyPr>
          <a:lstStyle/>
          <a:p>
            <a:pPr algn="ctr"/>
            <a:r>
              <a:rPr lang="en-US" sz="2800" b="1" dirty="0" smtClean="0">
                <a:solidFill>
                  <a:prstClr val="black"/>
                </a:solidFill>
              </a:rPr>
              <a:t>How Can We Safeguard Archived Pathology Resources?</a:t>
            </a:r>
          </a:p>
          <a:p>
            <a:endParaRPr lang="en-US" b="1" dirty="0" smtClean="0">
              <a:solidFill>
                <a:prstClr val="black"/>
              </a:solidFill>
            </a:endParaRPr>
          </a:p>
          <a:p>
            <a:pPr marL="457200" indent="-457200">
              <a:buClr>
                <a:srgbClr val="4BACC6">
                  <a:lumMod val="60000"/>
                  <a:lumOff val="40000"/>
                </a:srgbClr>
              </a:buClr>
              <a:buFont typeface="Wingdings" panose="05000000000000000000" pitchFamily="2" charset="2"/>
              <a:buChar char="§"/>
            </a:pPr>
            <a:r>
              <a:rPr lang="en-US" sz="2800" b="1" dirty="0">
                <a:solidFill>
                  <a:prstClr val="black"/>
                </a:solidFill>
              </a:rPr>
              <a:t>Investigative pathologists are well-positioned to assume a leadership role in addressing the concerns involved with archived pathology specimens, providing stewardship and ensuring that these specimens remain a vital resource.</a:t>
            </a:r>
          </a:p>
          <a:p>
            <a:endParaRPr lang="en-US" b="1" dirty="0" smtClean="0">
              <a:solidFill>
                <a:prstClr val="black"/>
              </a:solidFill>
            </a:endParaRPr>
          </a:p>
        </p:txBody>
      </p:sp>
      <p:sp>
        <p:nvSpPr>
          <p:cNvPr id="3" name="Line 8"/>
          <p:cNvSpPr>
            <a:spLocks noChangeShapeType="1"/>
          </p:cNvSpPr>
          <p:nvPr/>
        </p:nvSpPr>
        <p:spPr bwMode="auto">
          <a:xfrm>
            <a:off x="304800" y="1447800"/>
            <a:ext cx="8329612" cy="0"/>
          </a:xfrm>
          <a:prstGeom prst="line">
            <a:avLst/>
          </a:prstGeom>
          <a:noFill/>
          <a:ln w="50800">
            <a:solidFill>
              <a:srgbClr val="33CCCC"/>
            </a:solidFill>
            <a:round/>
            <a:headEnd/>
            <a:tailEnd/>
          </a:ln>
        </p:spPr>
        <p:txBody>
          <a:bodyPr wrap="none" lIns="91407" tIns="45704" rIns="91407" bIns="45704" anchor="ctr"/>
          <a:lstStyle/>
          <a:p>
            <a:endParaRPr lang="en-US">
              <a:solidFill>
                <a:prstClr val="black"/>
              </a:solidFill>
            </a:endParaRPr>
          </a:p>
        </p:txBody>
      </p:sp>
      <p:sp>
        <p:nvSpPr>
          <p:cNvPr id="4" name="TextBox 3"/>
          <p:cNvSpPr txBox="1"/>
          <p:nvPr/>
        </p:nvSpPr>
        <p:spPr>
          <a:xfrm>
            <a:off x="4419600" y="6405600"/>
            <a:ext cx="3027216" cy="276999"/>
          </a:xfrm>
          <a:prstGeom prst="rect">
            <a:avLst/>
          </a:prstGeom>
          <a:noFill/>
        </p:spPr>
        <p:txBody>
          <a:bodyPr wrap="square" rtlCol="0">
            <a:spAutoFit/>
          </a:bodyPr>
          <a:lstStyle/>
          <a:p>
            <a:r>
              <a:rPr lang="en-US" sz="1200" b="1" dirty="0" smtClean="0">
                <a:solidFill>
                  <a:prstClr val="black"/>
                </a:solidFill>
              </a:rPr>
              <a:t>American Society for Investigative Pathology        </a:t>
            </a:r>
            <a:endParaRPr lang="en-US" sz="1200" b="1" dirty="0">
              <a:solidFill>
                <a:prstClr val="black"/>
              </a:solidFill>
            </a:endParaRPr>
          </a:p>
        </p:txBody>
      </p:sp>
      <p:pic>
        <p:nvPicPr>
          <p:cNvPr id="5" name="Picture 4" descr="asiplogo"/>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46349" y="6366033"/>
            <a:ext cx="1269082" cy="356134"/>
          </a:xfrm>
          <a:prstGeom prst="rect">
            <a:avLst/>
          </a:prstGeom>
          <a:noFill/>
          <a:ln>
            <a:noFill/>
          </a:ln>
        </p:spPr>
      </p:pic>
    </p:spTree>
    <p:extLst>
      <p:ext uri="{BB962C8B-B14F-4D97-AF65-F5344CB8AC3E}">
        <p14:creationId xmlns:p14="http://schemas.microsoft.com/office/powerpoint/2010/main" val="27223926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838205"/>
            <a:ext cx="8763000" cy="5170614"/>
          </a:xfrm>
          <a:prstGeom prst="rect">
            <a:avLst/>
          </a:prstGeom>
          <a:noFill/>
        </p:spPr>
        <p:txBody>
          <a:bodyPr wrap="square" lIns="91407" tIns="45704" rIns="91407" bIns="45704" rtlCol="0">
            <a:spAutoFit/>
          </a:bodyPr>
          <a:lstStyle/>
          <a:p>
            <a:pPr algn="ctr"/>
            <a:r>
              <a:rPr lang="en-US" sz="2800" b="1" dirty="0" smtClean="0">
                <a:solidFill>
                  <a:prstClr val="black"/>
                </a:solidFill>
              </a:rPr>
              <a:t>How Can We Safeguard Archived Pathology Resources?</a:t>
            </a:r>
          </a:p>
          <a:p>
            <a:endParaRPr lang="en-US" b="1" dirty="0" smtClean="0">
              <a:solidFill>
                <a:prstClr val="black"/>
              </a:solidFill>
            </a:endParaRPr>
          </a:p>
          <a:p>
            <a:pPr marL="457200" indent="-457200">
              <a:buClr>
                <a:srgbClr val="4BACC6">
                  <a:lumMod val="60000"/>
                  <a:lumOff val="40000"/>
                </a:srgbClr>
              </a:buClr>
              <a:buFont typeface="Wingdings" panose="05000000000000000000" pitchFamily="2" charset="2"/>
              <a:buChar char="§"/>
            </a:pPr>
            <a:r>
              <a:rPr lang="en-US" sz="2800" b="1" dirty="0">
                <a:solidFill>
                  <a:prstClr val="black"/>
                </a:solidFill>
              </a:rPr>
              <a:t>Unless specific donor consent is granted, all individuals working with archived pathology samples should </a:t>
            </a:r>
            <a:r>
              <a:rPr lang="en-US" sz="2800" b="1" u="sng" dirty="0">
                <a:solidFill>
                  <a:prstClr val="black"/>
                </a:solidFill>
              </a:rPr>
              <a:t>not</a:t>
            </a:r>
            <a:r>
              <a:rPr lang="en-US" sz="2800" b="1" dirty="0">
                <a:solidFill>
                  <a:prstClr val="black"/>
                </a:solidFill>
              </a:rPr>
              <a:t> attempt to identify previously unidentified (or anonymized) samples.  </a:t>
            </a:r>
          </a:p>
          <a:p>
            <a:pPr marL="914235" lvl="1" indent="-457200">
              <a:buClr>
                <a:srgbClr val="4BACC6">
                  <a:lumMod val="60000"/>
                  <a:lumOff val="40000"/>
                </a:srgbClr>
              </a:buClr>
              <a:buFont typeface="Wingdings" panose="05000000000000000000" pitchFamily="2" charset="2"/>
              <a:buChar char="Ø"/>
            </a:pPr>
            <a:r>
              <a:rPr lang="en-US" sz="2800" b="1" dirty="0">
                <a:solidFill>
                  <a:prstClr val="black"/>
                </a:solidFill>
              </a:rPr>
              <a:t>Do not use advanced technologies to identify a donor</a:t>
            </a:r>
          </a:p>
          <a:p>
            <a:pPr marL="914235" lvl="1" indent="-457200">
              <a:buClr>
                <a:srgbClr val="4BACC6">
                  <a:lumMod val="60000"/>
                  <a:lumOff val="40000"/>
                </a:srgbClr>
              </a:buClr>
              <a:buFont typeface="Wingdings" panose="05000000000000000000" pitchFamily="2" charset="2"/>
              <a:buChar char="Ø"/>
            </a:pPr>
            <a:r>
              <a:rPr lang="en-US" sz="2800" b="1" dirty="0" smtClean="0">
                <a:solidFill>
                  <a:prstClr val="black"/>
                </a:solidFill>
              </a:rPr>
              <a:t>Do </a:t>
            </a:r>
            <a:r>
              <a:rPr lang="en-US" sz="2800" b="1" dirty="0">
                <a:solidFill>
                  <a:prstClr val="black"/>
                </a:solidFill>
              </a:rPr>
              <a:t>not access a research database for purposes of identification</a:t>
            </a:r>
          </a:p>
          <a:p>
            <a:endParaRPr lang="en-US" b="1" dirty="0" smtClean="0">
              <a:solidFill>
                <a:prstClr val="black"/>
              </a:solidFill>
            </a:endParaRPr>
          </a:p>
          <a:p>
            <a:endParaRPr lang="en-US" sz="2400" b="1" dirty="0" smtClean="0">
              <a:solidFill>
                <a:prstClr val="black"/>
              </a:solidFill>
            </a:endParaRPr>
          </a:p>
          <a:p>
            <a:endParaRPr lang="en-US" b="1" dirty="0" smtClean="0">
              <a:solidFill>
                <a:prstClr val="black"/>
              </a:solidFill>
            </a:endParaRPr>
          </a:p>
        </p:txBody>
      </p:sp>
      <p:sp>
        <p:nvSpPr>
          <p:cNvPr id="3" name="Line 8"/>
          <p:cNvSpPr>
            <a:spLocks noChangeShapeType="1"/>
          </p:cNvSpPr>
          <p:nvPr/>
        </p:nvSpPr>
        <p:spPr bwMode="auto">
          <a:xfrm>
            <a:off x="304800" y="1447800"/>
            <a:ext cx="8329612" cy="0"/>
          </a:xfrm>
          <a:prstGeom prst="line">
            <a:avLst/>
          </a:prstGeom>
          <a:noFill/>
          <a:ln w="50800">
            <a:solidFill>
              <a:srgbClr val="33CCCC"/>
            </a:solidFill>
            <a:round/>
            <a:headEnd/>
            <a:tailEnd/>
          </a:ln>
        </p:spPr>
        <p:txBody>
          <a:bodyPr wrap="none" lIns="91407" tIns="45704" rIns="91407" bIns="45704" anchor="ctr"/>
          <a:lstStyle/>
          <a:p>
            <a:endParaRPr lang="en-US">
              <a:solidFill>
                <a:prstClr val="black"/>
              </a:solidFill>
            </a:endParaRPr>
          </a:p>
        </p:txBody>
      </p:sp>
      <p:sp>
        <p:nvSpPr>
          <p:cNvPr id="4" name="TextBox 3"/>
          <p:cNvSpPr txBox="1"/>
          <p:nvPr/>
        </p:nvSpPr>
        <p:spPr>
          <a:xfrm>
            <a:off x="4419600" y="6405600"/>
            <a:ext cx="3027216" cy="276999"/>
          </a:xfrm>
          <a:prstGeom prst="rect">
            <a:avLst/>
          </a:prstGeom>
          <a:noFill/>
        </p:spPr>
        <p:txBody>
          <a:bodyPr wrap="square" rtlCol="0">
            <a:spAutoFit/>
          </a:bodyPr>
          <a:lstStyle/>
          <a:p>
            <a:r>
              <a:rPr lang="en-US" sz="1200" b="1" dirty="0" smtClean="0">
                <a:solidFill>
                  <a:prstClr val="black"/>
                </a:solidFill>
              </a:rPr>
              <a:t>American Society for Investigative Pathology        </a:t>
            </a:r>
            <a:endParaRPr lang="en-US" sz="1200" b="1" dirty="0">
              <a:solidFill>
                <a:prstClr val="black"/>
              </a:solidFill>
            </a:endParaRPr>
          </a:p>
        </p:txBody>
      </p:sp>
      <p:pic>
        <p:nvPicPr>
          <p:cNvPr id="5" name="Picture 4" descr="asiplogo"/>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46349" y="6366033"/>
            <a:ext cx="1269082" cy="356134"/>
          </a:xfrm>
          <a:prstGeom prst="rect">
            <a:avLst/>
          </a:prstGeom>
          <a:noFill/>
          <a:ln>
            <a:noFill/>
          </a:ln>
        </p:spPr>
      </p:pic>
    </p:spTree>
    <p:extLst>
      <p:ext uri="{BB962C8B-B14F-4D97-AF65-F5344CB8AC3E}">
        <p14:creationId xmlns:p14="http://schemas.microsoft.com/office/powerpoint/2010/main" val="17789555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838205"/>
            <a:ext cx="8763000" cy="4247284"/>
          </a:xfrm>
          <a:prstGeom prst="rect">
            <a:avLst/>
          </a:prstGeom>
          <a:noFill/>
        </p:spPr>
        <p:txBody>
          <a:bodyPr wrap="square" lIns="91407" tIns="45704" rIns="91407" bIns="45704" rtlCol="0">
            <a:spAutoFit/>
          </a:bodyPr>
          <a:lstStyle/>
          <a:p>
            <a:pPr algn="ctr"/>
            <a:r>
              <a:rPr lang="en-US" sz="2800" b="1" dirty="0" smtClean="0">
                <a:solidFill>
                  <a:prstClr val="black"/>
                </a:solidFill>
              </a:rPr>
              <a:t>How Can We Safeguard Archived Pathology Resources?</a:t>
            </a:r>
          </a:p>
          <a:p>
            <a:endParaRPr lang="en-US" b="1" dirty="0" smtClean="0">
              <a:solidFill>
                <a:prstClr val="black"/>
              </a:solidFill>
            </a:endParaRPr>
          </a:p>
          <a:p>
            <a:pPr marL="457200" indent="-457200">
              <a:buClr>
                <a:srgbClr val="4BACC6">
                  <a:lumMod val="60000"/>
                  <a:lumOff val="40000"/>
                </a:srgbClr>
              </a:buClr>
              <a:buFont typeface="Wingdings" panose="05000000000000000000" pitchFamily="2" charset="2"/>
              <a:buChar char="§"/>
            </a:pPr>
            <a:r>
              <a:rPr lang="en-US" sz="2800" b="1" dirty="0" smtClean="0">
                <a:solidFill>
                  <a:prstClr val="black"/>
                </a:solidFill>
              </a:rPr>
              <a:t>All individuals working with archived pathology samples should receive training in the applicable regulations.</a:t>
            </a:r>
          </a:p>
          <a:p>
            <a:pPr marL="914235" lvl="1" indent="-457200">
              <a:buClr>
                <a:srgbClr val="4BACC6">
                  <a:lumMod val="60000"/>
                  <a:lumOff val="40000"/>
                </a:srgbClr>
              </a:buClr>
              <a:buFont typeface="Wingdings" panose="05000000000000000000" pitchFamily="2" charset="2"/>
              <a:buChar char="§"/>
            </a:pPr>
            <a:r>
              <a:rPr lang="en-US" sz="2800" b="1" dirty="0" smtClean="0">
                <a:solidFill>
                  <a:prstClr val="black"/>
                </a:solidFill>
              </a:rPr>
              <a:t>Health Information Technology for Economic and Clinical Health Act (HITECH)</a:t>
            </a:r>
          </a:p>
          <a:p>
            <a:pPr marL="914235" lvl="1" indent="-457200">
              <a:buClr>
                <a:srgbClr val="4BACC6">
                  <a:lumMod val="60000"/>
                  <a:lumOff val="40000"/>
                </a:srgbClr>
              </a:buClr>
              <a:buFont typeface="Wingdings" panose="05000000000000000000" pitchFamily="2" charset="2"/>
              <a:buChar char="§"/>
            </a:pPr>
            <a:r>
              <a:rPr lang="en-US" sz="2800" b="1" dirty="0" smtClean="0">
                <a:solidFill>
                  <a:prstClr val="black"/>
                </a:solidFill>
              </a:rPr>
              <a:t>Health Insurance Portability and Accountability Act (HIPAA)</a:t>
            </a:r>
          </a:p>
          <a:p>
            <a:pPr marL="914235" lvl="1" indent="-457200">
              <a:buClr>
                <a:srgbClr val="4BACC6">
                  <a:lumMod val="60000"/>
                  <a:lumOff val="40000"/>
                </a:srgbClr>
              </a:buClr>
              <a:buFont typeface="Wingdings" panose="05000000000000000000" pitchFamily="2" charset="2"/>
              <a:buChar char="§"/>
            </a:pPr>
            <a:r>
              <a:rPr lang="en-US" sz="2800" b="1" dirty="0" smtClean="0">
                <a:solidFill>
                  <a:prstClr val="black"/>
                </a:solidFill>
              </a:rPr>
              <a:t>Common Rule</a:t>
            </a:r>
          </a:p>
        </p:txBody>
      </p:sp>
      <p:sp>
        <p:nvSpPr>
          <p:cNvPr id="3" name="Line 8"/>
          <p:cNvSpPr>
            <a:spLocks noChangeShapeType="1"/>
          </p:cNvSpPr>
          <p:nvPr/>
        </p:nvSpPr>
        <p:spPr bwMode="auto">
          <a:xfrm>
            <a:off x="304800" y="1447800"/>
            <a:ext cx="8329612" cy="0"/>
          </a:xfrm>
          <a:prstGeom prst="line">
            <a:avLst/>
          </a:prstGeom>
          <a:noFill/>
          <a:ln w="50800">
            <a:solidFill>
              <a:srgbClr val="33CCCC"/>
            </a:solidFill>
            <a:round/>
            <a:headEnd/>
            <a:tailEnd/>
          </a:ln>
        </p:spPr>
        <p:txBody>
          <a:bodyPr wrap="none" lIns="91407" tIns="45704" rIns="91407" bIns="45704" anchor="ctr"/>
          <a:lstStyle/>
          <a:p>
            <a:endParaRPr lang="en-US">
              <a:solidFill>
                <a:prstClr val="black"/>
              </a:solidFill>
            </a:endParaRPr>
          </a:p>
        </p:txBody>
      </p:sp>
      <p:sp>
        <p:nvSpPr>
          <p:cNvPr id="4" name="TextBox 3"/>
          <p:cNvSpPr txBox="1"/>
          <p:nvPr/>
        </p:nvSpPr>
        <p:spPr>
          <a:xfrm>
            <a:off x="4419600" y="6405600"/>
            <a:ext cx="3027216" cy="276999"/>
          </a:xfrm>
          <a:prstGeom prst="rect">
            <a:avLst/>
          </a:prstGeom>
          <a:noFill/>
        </p:spPr>
        <p:txBody>
          <a:bodyPr wrap="square" rtlCol="0">
            <a:spAutoFit/>
          </a:bodyPr>
          <a:lstStyle/>
          <a:p>
            <a:r>
              <a:rPr lang="en-US" sz="1200" b="1" dirty="0" smtClean="0">
                <a:solidFill>
                  <a:prstClr val="black"/>
                </a:solidFill>
              </a:rPr>
              <a:t>American Society for Investigative Pathology        </a:t>
            </a:r>
            <a:endParaRPr lang="en-US" sz="1200" b="1" dirty="0">
              <a:solidFill>
                <a:prstClr val="black"/>
              </a:solidFill>
            </a:endParaRPr>
          </a:p>
        </p:txBody>
      </p:sp>
      <p:pic>
        <p:nvPicPr>
          <p:cNvPr id="5" name="Picture 4" descr="asiplogo"/>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46349" y="6366033"/>
            <a:ext cx="1269082" cy="356134"/>
          </a:xfrm>
          <a:prstGeom prst="rect">
            <a:avLst/>
          </a:prstGeom>
          <a:noFill/>
          <a:ln>
            <a:noFill/>
          </a:ln>
        </p:spPr>
      </p:pic>
    </p:spTree>
    <p:extLst>
      <p:ext uri="{BB962C8B-B14F-4D97-AF65-F5344CB8AC3E}">
        <p14:creationId xmlns:p14="http://schemas.microsoft.com/office/powerpoint/2010/main" val="18217420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838205"/>
            <a:ext cx="8763000" cy="3385510"/>
          </a:xfrm>
          <a:prstGeom prst="rect">
            <a:avLst/>
          </a:prstGeom>
          <a:noFill/>
        </p:spPr>
        <p:txBody>
          <a:bodyPr wrap="square" lIns="91407" tIns="45704" rIns="91407" bIns="45704" rtlCol="0">
            <a:spAutoFit/>
          </a:bodyPr>
          <a:lstStyle/>
          <a:p>
            <a:pPr algn="ctr"/>
            <a:r>
              <a:rPr lang="en-US" sz="2800" b="1" dirty="0" smtClean="0">
                <a:solidFill>
                  <a:prstClr val="black"/>
                </a:solidFill>
              </a:rPr>
              <a:t>What are the Possibilities</a:t>
            </a:r>
            <a:r>
              <a:rPr lang="en-US" sz="2800" b="1" dirty="0" smtClean="0">
                <a:solidFill>
                  <a:prstClr val="black"/>
                </a:solidFill>
              </a:rPr>
              <a:t>?</a:t>
            </a:r>
          </a:p>
          <a:p>
            <a:endParaRPr lang="en-US" b="1" dirty="0" smtClean="0">
              <a:solidFill>
                <a:prstClr val="black"/>
              </a:solidFill>
            </a:endParaRPr>
          </a:p>
          <a:p>
            <a:pPr marL="457200" indent="-457200">
              <a:buClr>
                <a:srgbClr val="4BACC6">
                  <a:lumMod val="60000"/>
                  <a:lumOff val="40000"/>
                </a:srgbClr>
              </a:buClr>
              <a:buFont typeface="Wingdings" panose="05000000000000000000" pitchFamily="2" charset="2"/>
              <a:buChar char="§"/>
            </a:pPr>
            <a:r>
              <a:rPr lang="en-US" sz="2800" b="1" dirty="0" smtClean="0">
                <a:solidFill>
                  <a:prstClr val="black"/>
                </a:solidFill>
              </a:rPr>
              <a:t>OHRP releases Final Revised Common Rule in September 2016</a:t>
            </a:r>
          </a:p>
          <a:p>
            <a:pPr marL="457200" indent="-457200">
              <a:buClr>
                <a:srgbClr val="4BACC6">
                  <a:lumMod val="60000"/>
                  <a:lumOff val="40000"/>
                </a:srgbClr>
              </a:buClr>
              <a:buFont typeface="Wingdings" panose="05000000000000000000" pitchFamily="2" charset="2"/>
              <a:buChar char="§"/>
            </a:pPr>
            <a:r>
              <a:rPr lang="en-US" sz="2800" b="1" dirty="0" smtClean="0">
                <a:solidFill>
                  <a:prstClr val="black"/>
                </a:solidFill>
              </a:rPr>
              <a:t>OHRP follows the recommendation of the National Academies and withdraws the proposed revisions</a:t>
            </a:r>
          </a:p>
          <a:p>
            <a:pPr marL="457200" indent="-457200">
              <a:buClr>
                <a:srgbClr val="4BACC6">
                  <a:lumMod val="60000"/>
                  <a:lumOff val="40000"/>
                </a:srgbClr>
              </a:buClr>
              <a:buFont typeface="Wingdings" panose="05000000000000000000" pitchFamily="2" charset="2"/>
              <a:buChar char="§"/>
            </a:pPr>
            <a:r>
              <a:rPr lang="en-US" sz="2800" b="1" dirty="0" smtClean="0">
                <a:solidFill>
                  <a:prstClr val="black"/>
                </a:solidFill>
              </a:rPr>
              <a:t>OHRP defaults to recommendations of SACHRP (similar to ASIP recommendations)</a:t>
            </a:r>
            <a:endParaRPr lang="en-US" sz="2800" b="1" dirty="0" smtClean="0">
              <a:solidFill>
                <a:prstClr val="black"/>
              </a:solidFill>
            </a:endParaRPr>
          </a:p>
        </p:txBody>
      </p:sp>
      <p:sp>
        <p:nvSpPr>
          <p:cNvPr id="3" name="Line 8"/>
          <p:cNvSpPr>
            <a:spLocks noChangeShapeType="1"/>
          </p:cNvSpPr>
          <p:nvPr/>
        </p:nvSpPr>
        <p:spPr bwMode="auto">
          <a:xfrm>
            <a:off x="304800" y="1447800"/>
            <a:ext cx="8329612" cy="0"/>
          </a:xfrm>
          <a:prstGeom prst="line">
            <a:avLst/>
          </a:prstGeom>
          <a:noFill/>
          <a:ln w="50800">
            <a:solidFill>
              <a:srgbClr val="33CCCC"/>
            </a:solidFill>
            <a:round/>
            <a:headEnd/>
            <a:tailEnd/>
          </a:ln>
        </p:spPr>
        <p:txBody>
          <a:bodyPr wrap="none" lIns="91407" tIns="45704" rIns="91407" bIns="45704" anchor="ctr"/>
          <a:lstStyle/>
          <a:p>
            <a:endParaRPr lang="en-US">
              <a:solidFill>
                <a:prstClr val="black"/>
              </a:solidFill>
            </a:endParaRPr>
          </a:p>
        </p:txBody>
      </p:sp>
      <p:sp>
        <p:nvSpPr>
          <p:cNvPr id="4" name="TextBox 3"/>
          <p:cNvSpPr txBox="1"/>
          <p:nvPr/>
        </p:nvSpPr>
        <p:spPr>
          <a:xfrm>
            <a:off x="4419600" y="6405600"/>
            <a:ext cx="3027216" cy="276999"/>
          </a:xfrm>
          <a:prstGeom prst="rect">
            <a:avLst/>
          </a:prstGeom>
          <a:noFill/>
        </p:spPr>
        <p:txBody>
          <a:bodyPr wrap="square" rtlCol="0">
            <a:spAutoFit/>
          </a:bodyPr>
          <a:lstStyle/>
          <a:p>
            <a:r>
              <a:rPr lang="en-US" sz="1200" b="1" dirty="0" smtClean="0">
                <a:solidFill>
                  <a:prstClr val="black"/>
                </a:solidFill>
              </a:rPr>
              <a:t>American Society for Investigative Pathology        </a:t>
            </a:r>
            <a:endParaRPr lang="en-US" sz="1200" b="1" dirty="0">
              <a:solidFill>
                <a:prstClr val="black"/>
              </a:solidFill>
            </a:endParaRPr>
          </a:p>
        </p:txBody>
      </p:sp>
      <p:pic>
        <p:nvPicPr>
          <p:cNvPr id="5" name="Picture 4" descr="asiplogo"/>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46349" y="6366033"/>
            <a:ext cx="1269082" cy="356134"/>
          </a:xfrm>
          <a:prstGeom prst="rect">
            <a:avLst/>
          </a:prstGeom>
          <a:noFill/>
          <a:ln>
            <a:noFill/>
          </a:ln>
        </p:spPr>
      </p:pic>
    </p:spTree>
    <p:extLst>
      <p:ext uri="{BB962C8B-B14F-4D97-AF65-F5344CB8AC3E}">
        <p14:creationId xmlns:p14="http://schemas.microsoft.com/office/powerpoint/2010/main" val="13565710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97706" y="533400"/>
            <a:ext cx="7772400" cy="1165225"/>
          </a:xfrm>
        </p:spPr>
        <p:txBody>
          <a:bodyPr>
            <a:normAutofit fontScale="90000"/>
          </a:bodyPr>
          <a:lstStyle/>
          <a:p>
            <a:r>
              <a:rPr lang="en-US" sz="3600" b="1" dirty="0" smtClean="0"/>
              <a:t>Another Concern: Return of Research Results</a:t>
            </a:r>
            <a:endParaRPr lang="en-US" sz="3600" b="1" dirty="0"/>
          </a:p>
        </p:txBody>
      </p:sp>
      <p:sp>
        <p:nvSpPr>
          <p:cNvPr id="3" name="Subtitle 2"/>
          <p:cNvSpPr>
            <a:spLocks noGrp="1"/>
          </p:cNvSpPr>
          <p:nvPr>
            <p:ph type="subTitle" idx="1"/>
          </p:nvPr>
        </p:nvSpPr>
        <p:spPr>
          <a:xfrm>
            <a:off x="735805" y="1676400"/>
            <a:ext cx="7696200" cy="4495800"/>
          </a:xfrm>
        </p:spPr>
        <p:txBody>
          <a:bodyPr>
            <a:normAutofit/>
          </a:bodyPr>
          <a:lstStyle/>
          <a:p>
            <a:pPr marL="457200" indent="-457200" algn="l">
              <a:buClr>
                <a:schemeClr val="accent5"/>
              </a:buClr>
              <a:buFont typeface="Wingdings" panose="05000000000000000000" pitchFamily="2" charset="2"/>
              <a:buChar char="§"/>
            </a:pPr>
            <a:r>
              <a:rPr lang="en-US" sz="2800" b="1" dirty="0">
                <a:solidFill>
                  <a:prstClr val="black"/>
                </a:solidFill>
              </a:rPr>
              <a:t>Secretary’s Advisory Committee on Human Research Protections</a:t>
            </a:r>
          </a:p>
          <a:p>
            <a:pPr marL="457200" indent="-457200" algn="l">
              <a:buClr>
                <a:schemeClr val="accent5">
                  <a:lumMod val="75000"/>
                </a:schemeClr>
              </a:buClr>
              <a:buFont typeface="Wingdings" panose="05000000000000000000" pitchFamily="2" charset="2"/>
              <a:buChar char="§"/>
            </a:pPr>
            <a:r>
              <a:rPr lang="en-US" sz="2600" b="1" dirty="0" smtClean="0">
                <a:solidFill>
                  <a:schemeClr val="tx1"/>
                </a:solidFill>
              </a:rPr>
              <a:t>Lack of harmony between HIPAA and CLIA</a:t>
            </a:r>
          </a:p>
          <a:p>
            <a:pPr marL="457200" indent="-457200" algn="l">
              <a:buClr>
                <a:schemeClr val="accent5">
                  <a:lumMod val="75000"/>
                </a:schemeClr>
              </a:buClr>
              <a:buFont typeface="Wingdings" panose="05000000000000000000" pitchFamily="2" charset="2"/>
              <a:buChar char="§"/>
            </a:pPr>
            <a:r>
              <a:rPr lang="en-US" sz="2600" b="1" dirty="0" smtClean="0">
                <a:solidFill>
                  <a:schemeClr val="tx1"/>
                </a:solidFill>
              </a:rPr>
              <a:t>HIPAA:  Health Insurance Portability and Accountability Act</a:t>
            </a:r>
          </a:p>
          <a:p>
            <a:pPr marL="457200" indent="-457200" algn="l">
              <a:buClr>
                <a:schemeClr val="accent5">
                  <a:lumMod val="75000"/>
                </a:schemeClr>
              </a:buClr>
              <a:buFont typeface="Wingdings" panose="05000000000000000000" pitchFamily="2" charset="2"/>
              <a:buChar char="§"/>
            </a:pPr>
            <a:r>
              <a:rPr lang="en-US" sz="2600" b="1" dirty="0" smtClean="0">
                <a:solidFill>
                  <a:schemeClr val="tx1"/>
                </a:solidFill>
              </a:rPr>
              <a:t>CMS:  Centers for Medicare and Medicaid Services</a:t>
            </a:r>
          </a:p>
          <a:p>
            <a:pPr marL="914235" lvl="1" indent="-457200" algn="l">
              <a:buClr>
                <a:schemeClr val="accent5">
                  <a:lumMod val="75000"/>
                </a:schemeClr>
              </a:buClr>
              <a:buFont typeface="Wingdings" panose="05000000000000000000" pitchFamily="2" charset="2"/>
              <a:buChar char="§"/>
            </a:pPr>
            <a:r>
              <a:rPr lang="en-US" sz="2200" b="1" dirty="0" smtClean="0">
                <a:solidFill>
                  <a:schemeClr val="tx1"/>
                </a:solidFill>
              </a:rPr>
              <a:t>Interprets the C</a:t>
            </a:r>
            <a:r>
              <a:rPr lang="en-US" sz="2000" b="1" dirty="0" smtClean="0">
                <a:solidFill>
                  <a:schemeClr val="tx1"/>
                </a:solidFill>
              </a:rPr>
              <a:t>linical Laboratory Improvement Act (CLIA) </a:t>
            </a:r>
          </a:p>
          <a:p>
            <a:pPr marL="914235" lvl="1" indent="-457200" algn="l">
              <a:buClr>
                <a:schemeClr val="accent5">
                  <a:lumMod val="75000"/>
                </a:schemeClr>
              </a:buClr>
              <a:buFont typeface="Wingdings" panose="05000000000000000000" pitchFamily="2" charset="2"/>
              <a:buChar char="§"/>
            </a:pPr>
            <a:r>
              <a:rPr lang="en-US" sz="2000" b="1" dirty="0" smtClean="0">
                <a:solidFill>
                  <a:schemeClr val="tx1"/>
                </a:solidFill>
              </a:rPr>
              <a:t>Laboratories providing patient care should be CLIA-certified</a:t>
            </a:r>
          </a:p>
        </p:txBody>
      </p:sp>
      <p:sp>
        <p:nvSpPr>
          <p:cNvPr id="4" name="Line 4"/>
          <p:cNvSpPr>
            <a:spLocks noChangeShapeType="1"/>
          </p:cNvSpPr>
          <p:nvPr/>
        </p:nvSpPr>
        <p:spPr bwMode="auto">
          <a:xfrm>
            <a:off x="457199" y="1447800"/>
            <a:ext cx="8253413" cy="0"/>
          </a:xfrm>
          <a:prstGeom prst="line">
            <a:avLst/>
          </a:prstGeom>
          <a:noFill/>
          <a:ln w="50800">
            <a:solidFill>
              <a:srgbClr val="33CCCC"/>
            </a:solidFill>
            <a:round/>
            <a:headEnd/>
            <a:tailEnd/>
          </a:ln>
          <a:effectLst/>
        </p:spPr>
        <p:txBody>
          <a:bodyPr wrap="none" lIns="91407" tIns="45704" rIns="91407" bIns="45704" anchor="ctr"/>
          <a:lstStyle/>
          <a:p>
            <a:endParaRPr lang="en-US">
              <a:solidFill>
                <a:prstClr val="black"/>
              </a:solidFill>
            </a:endParaRPr>
          </a:p>
        </p:txBody>
      </p:sp>
      <p:sp>
        <p:nvSpPr>
          <p:cNvPr id="5" name="TextBox 4"/>
          <p:cNvSpPr txBox="1"/>
          <p:nvPr/>
        </p:nvSpPr>
        <p:spPr>
          <a:xfrm>
            <a:off x="4419600" y="6405600"/>
            <a:ext cx="3027216" cy="276999"/>
          </a:xfrm>
          <a:prstGeom prst="rect">
            <a:avLst/>
          </a:prstGeom>
          <a:noFill/>
        </p:spPr>
        <p:txBody>
          <a:bodyPr wrap="square" rtlCol="0">
            <a:spAutoFit/>
          </a:bodyPr>
          <a:lstStyle/>
          <a:p>
            <a:r>
              <a:rPr lang="en-US" sz="1200" b="1" dirty="0" smtClean="0">
                <a:solidFill>
                  <a:prstClr val="black"/>
                </a:solidFill>
              </a:rPr>
              <a:t>American Society for Investigative Pathology        </a:t>
            </a:r>
            <a:endParaRPr lang="en-US" sz="1200" b="1" dirty="0">
              <a:solidFill>
                <a:prstClr val="black"/>
              </a:solidFill>
            </a:endParaRPr>
          </a:p>
        </p:txBody>
      </p:sp>
      <p:pic>
        <p:nvPicPr>
          <p:cNvPr id="6" name="Picture 5" descr="asiplogo"/>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46349" y="6366033"/>
            <a:ext cx="1269082" cy="356134"/>
          </a:xfrm>
          <a:prstGeom prst="rect">
            <a:avLst/>
          </a:prstGeom>
          <a:noFill/>
          <a:ln>
            <a:noFill/>
          </a:ln>
        </p:spPr>
      </p:pic>
    </p:spTree>
    <p:extLst>
      <p:ext uri="{BB962C8B-B14F-4D97-AF65-F5344CB8AC3E}">
        <p14:creationId xmlns:p14="http://schemas.microsoft.com/office/powerpoint/2010/main" val="21203079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97706" y="533401"/>
            <a:ext cx="7772400" cy="762000"/>
          </a:xfrm>
        </p:spPr>
        <p:txBody>
          <a:bodyPr>
            <a:normAutofit/>
          </a:bodyPr>
          <a:lstStyle/>
          <a:p>
            <a:r>
              <a:rPr lang="en-US" sz="3600" b="1" dirty="0" smtClean="0"/>
              <a:t>“Rebuttable Presumption”</a:t>
            </a:r>
            <a:endParaRPr lang="en-US" sz="3600" b="1" dirty="0"/>
          </a:p>
        </p:txBody>
      </p:sp>
      <p:sp>
        <p:nvSpPr>
          <p:cNvPr id="3" name="Subtitle 2"/>
          <p:cNvSpPr>
            <a:spLocks noGrp="1"/>
          </p:cNvSpPr>
          <p:nvPr>
            <p:ph type="subTitle" idx="1"/>
          </p:nvPr>
        </p:nvSpPr>
        <p:spPr>
          <a:xfrm>
            <a:off x="337490" y="1676400"/>
            <a:ext cx="8534400" cy="4572000"/>
          </a:xfrm>
        </p:spPr>
        <p:txBody>
          <a:bodyPr>
            <a:normAutofit fontScale="85000" lnSpcReduction="20000"/>
          </a:bodyPr>
          <a:lstStyle/>
          <a:p>
            <a:pPr algn="l"/>
            <a:r>
              <a:rPr lang="en-US" sz="2800" b="1" dirty="0" smtClean="0">
                <a:solidFill>
                  <a:schemeClr val="tx1"/>
                </a:solidFill>
              </a:rPr>
              <a:t>SACHRP is theoretically supportive for </a:t>
            </a:r>
            <a:r>
              <a:rPr lang="en-US" sz="2800" b="1" dirty="0">
                <a:solidFill>
                  <a:schemeClr val="tx1"/>
                </a:solidFill>
              </a:rPr>
              <a:t>the return of individual research results, whether from clinical, basic, social, or behavioral research. However, this position is described as a “</a:t>
            </a:r>
            <a:r>
              <a:rPr lang="en-US" sz="2800" b="1" dirty="0">
                <a:solidFill>
                  <a:srgbClr val="FF0000"/>
                </a:solidFill>
              </a:rPr>
              <a:t>rebuttable presumption</a:t>
            </a:r>
            <a:r>
              <a:rPr lang="en-US" sz="2800" b="1" dirty="0">
                <a:solidFill>
                  <a:schemeClr val="tx1"/>
                </a:solidFill>
              </a:rPr>
              <a:t>,” in that if any of a number of reasons for NOT returning results is met, then the investigator would be justified in not doing so. </a:t>
            </a:r>
            <a:r>
              <a:rPr lang="en-US" sz="2800" b="1" dirty="0" smtClean="0">
                <a:solidFill>
                  <a:schemeClr val="tx1"/>
                </a:solidFill>
              </a:rPr>
              <a:t>These </a:t>
            </a:r>
            <a:r>
              <a:rPr lang="en-US" sz="2800" b="1" dirty="0">
                <a:solidFill>
                  <a:schemeClr val="tx1"/>
                </a:solidFill>
              </a:rPr>
              <a:t>reasons include: </a:t>
            </a:r>
          </a:p>
          <a:p>
            <a:pPr marL="1481138" indent="-219075" algn="l"/>
            <a:r>
              <a:rPr lang="en-US" sz="2800" b="1" dirty="0">
                <a:solidFill>
                  <a:schemeClr val="tx1"/>
                </a:solidFill>
              </a:rPr>
              <a:t>• Potential to cause bias in the study </a:t>
            </a:r>
          </a:p>
          <a:p>
            <a:pPr marL="1481138" indent="-219075" algn="l"/>
            <a:r>
              <a:rPr lang="en-US" sz="2800" b="1" dirty="0">
                <a:solidFill>
                  <a:schemeClr val="tx1"/>
                </a:solidFill>
              </a:rPr>
              <a:t>• Administrative and/or financial burden to the investigator, institution, or other involved parties </a:t>
            </a:r>
          </a:p>
          <a:p>
            <a:pPr marL="1481138" indent="-219075" algn="l"/>
            <a:r>
              <a:rPr lang="en-US" sz="2800" b="1" dirty="0">
                <a:solidFill>
                  <a:schemeClr val="tx1"/>
                </a:solidFill>
              </a:rPr>
              <a:t>• Unknown meaning and significance of the research results </a:t>
            </a:r>
          </a:p>
          <a:p>
            <a:pPr marL="1481138" indent="-219075" algn="l"/>
            <a:r>
              <a:rPr lang="en-US" sz="2800" b="1" dirty="0">
                <a:solidFill>
                  <a:schemeClr val="tx1"/>
                </a:solidFill>
              </a:rPr>
              <a:t>• Low importance or insignificance of the results </a:t>
            </a:r>
          </a:p>
          <a:p>
            <a:pPr marL="1481138" indent="-219075" algn="l"/>
            <a:r>
              <a:rPr lang="en-US" sz="2800" b="1" dirty="0">
                <a:solidFill>
                  <a:schemeClr val="tx1"/>
                </a:solidFill>
              </a:rPr>
              <a:t>• Results lack validity or </a:t>
            </a:r>
            <a:r>
              <a:rPr lang="en-US" sz="2800" b="1" dirty="0" err="1">
                <a:solidFill>
                  <a:schemeClr val="tx1"/>
                </a:solidFill>
              </a:rPr>
              <a:t>actionability</a:t>
            </a:r>
            <a:r>
              <a:rPr lang="en-US" sz="2800" b="1" dirty="0">
                <a:solidFill>
                  <a:schemeClr val="tx1"/>
                </a:solidFill>
              </a:rPr>
              <a:t> </a:t>
            </a:r>
          </a:p>
          <a:p>
            <a:pPr marL="457200" indent="-457200" algn="l">
              <a:buClr>
                <a:schemeClr val="accent5">
                  <a:lumMod val="60000"/>
                  <a:lumOff val="40000"/>
                </a:schemeClr>
              </a:buClr>
              <a:buFont typeface="Arial" panose="020B0604020202020204" pitchFamily="34" charset="0"/>
              <a:buChar char="•"/>
            </a:pPr>
            <a:endParaRPr lang="en-US" sz="2400" b="1" dirty="0" smtClean="0">
              <a:solidFill>
                <a:schemeClr val="tx1"/>
              </a:solidFill>
            </a:endParaRPr>
          </a:p>
          <a:p>
            <a:pPr marL="457200" indent="-457200" algn="l">
              <a:buClr>
                <a:schemeClr val="accent5">
                  <a:lumMod val="40000"/>
                  <a:lumOff val="60000"/>
                </a:schemeClr>
              </a:buClr>
              <a:buFont typeface="Arial" panose="020B0604020202020204" pitchFamily="34" charset="0"/>
              <a:buChar char="•"/>
            </a:pPr>
            <a:endParaRPr lang="en-US" sz="2800" b="1" dirty="0">
              <a:solidFill>
                <a:schemeClr val="tx1"/>
              </a:solidFill>
            </a:endParaRPr>
          </a:p>
        </p:txBody>
      </p:sp>
      <p:sp>
        <p:nvSpPr>
          <p:cNvPr id="4" name="Line 4"/>
          <p:cNvSpPr>
            <a:spLocks noChangeShapeType="1"/>
          </p:cNvSpPr>
          <p:nvPr/>
        </p:nvSpPr>
        <p:spPr bwMode="auto">
          <a:xfrm>
            <a:off x="477984" y="1371600"/>
            <a:ext cx="8253413" cy="0"/>
          </a:xfrm>
          <a:prstGeom prst="line">
            <a:avLst/>
          </a:prstGeom>
          <a:noFill/>
          <a:ln w="50800">
            <a:solidFill>
              <a:srgbClr val="33CCCC"/>
            </a:solidFill>
            <a:round/>
            <a:headEnd/>
            <a:tailEnd/>
          </a:ln>
          <a:effectLst/>
        </p:spPr>
        <p:txBody>
          <a:bodyPr wrap="none" lIns="91407" tIns="45704" rIns="91407" bIns="45704" anchor="ctr"/>
          <a:lstStyle/>
          <a:p>
            <a:endParaRPr lang="en-US">
              <a:solidFill>
                <a:prstClr val="black"/>
              </a:solidFill>
            </a:endParaRPr>
          </a:p>
        </p:txBody>
      </p:sp>
      <p:sp>
        <p:nvSpPr>
          <p:cNvPr id="5" name="TextBox 4"/>
          <p:cNvSpPr txBox="1"/>
          <p:nvPr/>
        </p:nvSpPr>
        <p:spPr>
          <a:xfrm>
            <a:off x="4419600" y="6405600"/>
            <a:ext cx="3027216" cy="276999"/>
          </a:xfrm>
          <a:prstGeom prst="rect">
            <a:avLst/>
          </a:prstGeom>
          <a:noFill/>
        </p:spPr>
        <p:txBody>
          <a:bodyPr wrap="square" rtlCol="0">
            <a:spAutoFit/>
          </a:bodyPr>
          <a:lstStyle/>
          <a:p>
            <a:r>
              <a:rPr lang="en-US" sz="1200" b="1" dirty="0" smtClean="0">
                <a:solidFill>
                  <a:prstClr val="black"/>
                </a:solidFill>
              </a:rPr>
              <a:t>American Society for Investigative Pathology        </a:t>
            </a:r>
            <a:endParaRPr lang="en-US" sz="1200" b="1" dirty="0">
              <a:solidFill>
                <a:prstClr val="black"/>
              </a:solidFill>
            </a:endParaRPr>
          </a:p>
        </p:txBody>
      </p:sp>
      <p:pic>
        <p:nvPicPr>
          <p:cNvPr id="6" name="Picture 5" descr="asiplogo"/>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46349" y="6366033"/>
            <a:ext cx="1269082" cy="356134"/>
          </a:xfrm>
          <a:prstGeom prst="rect">
            <a:avLst/>
          </a:prstGeom>
          <a:noFill/>
          <a:ln>
            <a:noFill/>
          </a:ln>
        </p:spPr>
      </p:pic>
    </p:spTree>
    <p:extLst>
      <p:ext uri="{BB962C8B-B14F-4D97-AF65-F5344CB8AC3E}">
        <p14:creationId xmlns:p14="http://schemas.microsoft.com/office/powerpoint/2010/main" val="21611306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97706" y="533401"/>
            <a:ext cx="7772400" cy="762000"/>
          </a:xfrm>
        </p:spPr>
        <p:txBody>
          <a:bodyPr>
            <a:normAutofit fontScale="90000"/>
          </a:bodyPr>
          <a:lstStyle/>
          <a:p>
            <a:r>
              <a:rPr lang="en-US" sz="3600" b="1" dirty="0" smtClean="0"/>
              <a:t>Final Recommendations on </a:t>
            </a:r>
            <a:br>
              <a:rPr lang="en-US" sz="3600" b="1" dirty="0" smtClean="0"/>
            </a:br>
            <a:r>
              <a:rPr lang="en-US" sz="3600" b="1" dirty="0" smtClean="0"/>
              <a:t>Return of Research Results</a:t>
            </a:r>
            <a:endParaRPr lang="en-US" sz="3600" b="1" dirty="0"/>
          </a:p>
        </p:txBody>
      </p:sp>
      <p:sp>
        <p:nvSpPr>
          <p:cNvPr id="3" name="Subtitle 2"/>
          <p:cNvSpPr>
            <a:spLocks noGrp="1"/>
          </p:cNvSpPr>
          <p:nvPr>
            <p:ph type="subTitle" idx="1"/>
          </p:nvPr>
        </p:nvSpPr>
        <p:spPr>
          <a:xfrm>
            <a:off x="337490" y="1676400"/>
            <a:ext cx="8534400" cy="4572000"/>
          </a:xfrm>
        </p:spPr>
        <p:txBody>
          <a:bodyPr>
            <a:normAutofit/>
          </a:bodyPr>
          <a:lstStyle/>
          <a:p>
            <a:pPr marL="457200" indent="-457200" algn="l">
              <a:buClr>
                <a:schemeClr val="accent5">
                  <a:lumMod val="60000"/>
                  <a:lumOff val="40000"/>
                </a:schemeClr>
              </a:buClr>
              <a:buFont typeface="Arial" panose="020B0604020202020204" pitchFamily="34" charset="0"/>
              <a:buChar char="•"/>
            </a:pPr>
            <a:r>
              <a:rPr lang="en-US" sz="2800" b="1" dirty="0" smtClean="0">
                <a:solidFill>
                  <a:schemeClr val="tx1"/>
                </a:solidFill>
              </a:rPr>
              <a:t>Timeline:  Fall of 2016</a:t>
            </a:r>
          </a:p>
          <a:p>
            <a:pPr marL="457200" indent="-457200" algn="l">
              <a:buClr>
                <a:schemeClr val="accent5">
                  <a:lumMod val="60000"/>
                  <a:lumOff val="40000"/>
                </a:schemeClr>
              </a:buClr>
              <a:buFont typeface="Arial" panose="020B0604020202020204" pitchFamily="34" charset="0"/>
              <a:buChar char="•"/>
            </a:pPr>
            <a:r>
              <a:rPr lang="en-US" sz="2800" b="1" dirty="0" err="1" smtClean="0">
                <a:solidFill>
                  <a:schemeClr val="tx1"/>
                </a:solidFill>
              </a:rPr>
              <a:t>Guidances</a:t>
            </a:r>
            <a:r>
              <a:rPr lang="en-US" sz="2800" b="1" dirty="0" smtClean="0">
                <a:solidFill>
                  <a:schemeClr val="tx1"/>
                </a:solidFill>
              </a:rPr>
              <a:t> instead of Regulations</a:t>
            </a:r>
          </a:p>
          <a:p>
            <a:pPr marL="914235" lvl="1" indent="-457200" algn="l">
              <a:buClr>
                <a:schemeClr val="accent5">
                  <a:lumMod val="60000"/>
                  <a:lumOff val="40000"/>
                </a:schemeClr>
              </a:buClr>
              <a:buFont typeface="Arial" panose="020B0604020202020204" pitchFamily="34" charset="0"/>
              <a:buChar char="•"/>
            </a:pPr>
            <a:r>
              <a:rPr lang="en-US" b="1" dirty="0" smtClean="0">
                <a:solidFill>
                  <a:schemeClr val="tx1"/>
                </a:solidFill>
              </a:rPr>
              <a:t>Avoids public comments</a:t>
            </a:r>
          </a:p>
          <a:p>
            <a:pPr marL="914235" lvl="1" indent="-457200" algn="l">
              <a:buClr>
                <a:schemeClr val="accent5">
                  <a:lumMod val="60000"/>
                  <a:lumOff val="40000"/>
                </a:schemeClr>
              </a:buClr>
              <a:buFont typeface="Arial" panose="020B0604020202020204" pitchFamily="34" charset="0"/>
              <a:buChar char="•"/>
            </a:pPr>
            <a:r>
              <a:rPr lang="en-US" b="1" dirty="0" smtClean="0">
                <a:solidFill>
                  <a:schemeClr val="tx1"/>
                </a:solidFill>
              </a:rPr>
              <a:t>Technically not enforceable , but….</a:t>
            </a:r>
          </a:p>
          <a:p>
            <a:pPr marL="914235" lvl="1" indent="-457200" algn="l">
              <a:buClr>
                <a:schemeClr val="accent5">
                  <a:lumMod val="60000"/>
                  <a:lumOff val="40000"/>
                </a:schemeClr>
              </a:buClr>
              <a:buFont typeface="Arial" panose="020B0604020202020204" pitchFamily="34" charset="0"/>
              <a:buChar char="•"/>
            </a:pPr>
            <a:endParaRPr lang="en-US" sz="2000" b="1" dirty="0" smtClean="0">
              <a:solidFill>
                <a:schemeClr val="tx1"/>
              </a:solidFill>
            </a:endParaRPr>
          </a:p>
          <a:p>
            <a:pPr marL="457200" indent="-457200" algn="l">
              <a:buClr>
                <a:schemeClr val="accent5">
                  <a:lumMod val="40000"/>
                  <a:lumOff val="60000"/>
                </a:schemeClr>
              </a:buClr>
              <a:buFont typeface="Arial" panose="020B0604020202020204" pitchFamily="34" charset="0"/>
              <a:buChar char="•"/>
            </a:pPr>
            <a:endParaRPr lang="en-US" sz="2800" b="1" dirty="0">
              <a:solidFill>
                <a:schemeClr val="tx1"/>
              </a:solidFill>
            </a:endParaRPr>
          </a:p>
        </p:txBody>
      </p:sp>
      <p:sp>
        <p:nvSpPr>
          <p:cNvPr id="4" name="Line 4"/>
          <p:cNvSpPr>
            <a:spLocks noChangeShapeType="1"/>
          </p:cNvSpPr>
          <p:nvPr/>
        </p:nvSpPr>
        <p:spPr bwMode="auto">
          <a:xfrm>
            <a:off x="477984" y="1371600"/>
            <a:ext cx="8253413" cy="0"/>
          </a:xfrm>
          <a:prstGeom prst="line">
            <a:avLst/>
          </a:prstGeom>
          <a:noFill/>
          <a:ln w="50800">
            <a:solidFill>
              <a:srgbClr val="33CCCC"/>
            </a:solidFill>
            <a:round/>
            <a:headEnd/>
            <a:tailEnd/>
          </a:ln>
          <a:effectLst/>
        </p:spPr>
        <p:txBody>
          <a:bodyPr wrap="none" lIns="91407" tIns="45704" rIns="91407" bIns="45704" anchor="ctr"/>
          <a:lstStyle/>
          <a:p>
            <a:endParaRPr lang="en-US">
              <a:solidFill>
                <a:prstClr val="black"/>
              </a:solidFill>
            </a:endParaRPr>
          </a:p>
        </p:txBody>
      </p:sp>
      <p:sp>
        <p:nvSpPr>
          <p:cNvPr id="5" name="TextBox 4"/>
          <p:cNvSpPr txBox="1"/>
          <p:nvPr/>
        </p:nvSpPr>
        <p:spPr>
          <a:xfrm>
            <a:off x="4419600" y="6405600"/>
            <a:ext cx="3027216" cy="276999"/>
          </a:xfrm>
          <a:prstGeom prst="rect">
            <a:avLst/>
          </a:prstGeom>
          <a:noFill/>
        </p:spPr>
        <p:txBody>
          <a:bodyPr wrap="square" rtlCol="0">
            <a:spAutoFit/>
          </a:bodyPr>
          <a:lstStyle/>
          <a:p>
            <a:r>
              <a:rPr lang="en-US" sz="1200" b="1" dirty="0" smtClean="0">
                <a:solidFill>
                  <a:prstClr val="black"/>
                </a:solidFill>
              </a:rPr>
              <a:t>American Society for Investigative Pathology        </a:t>
            </a:r>
            <a:endParaRPr lang="en-US" sz="1200" b="1" dirty="0">
              <a:solidFill>
                <a:prstClr val="black"/>
              </a:solidFill>
            </a:endParaRPr>
          </a:p>
        </p:txBody>
      </p:sp>
      <p:pic>
        <p:nvPicPr>
          <p:cNvPr id="6" name="Picture 5" descr="asiplogo"/>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46349" y="6366033"/>
            <a:ext cx="1269082" cy="356134"/>
          </a:xfrm>
          <a:prstGeom prst="rect">
            <a:avLst/>
          </a:prstGeom>
          <a:noFill/>
          <a:ln>
            <a:noFill/>
          </a:ln>
        </p:spPr>
      </p:pic>
    </p:spTree>
    <p:extLst>
      <p:ext uri="{BB962C8B-B14F-4D97-AF65-F5344CB8AC3E}">
        <p14:creationId xmlns:p14="http://schemas.microsoft.com/office/powerpoint/2010/main" val="42361594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43000" y="838205"/>
            <a:ext cx="6934200" cy="5232169"/>
          </a:xfrm>
          <a:prstGeom prst="rect">
            <a:avLst/>
          </a:prstGeom>
          <a:noFill/>
        </p:spPr>
        <p:txBody>
          <a:bodyPr wrap="square" lIns="91407" tIns="45704" rIns="91407" bIns="45704" rtlCol="0">
            <a:spAutoFit/>
          </a:bodyPr>
          <a:lstStyle/>
          <a:p>
            <a:pPr algn="ctr"/>
            <a:r>
              <a:rPr lang="en-US" sz="3200" b="1" dirty="0" smtClean="0">
                <a:solidFill>
                  <a:prstClr val="black"/>
                </a:solidFill>
              </a:rPr>
              <a:t>How Can We Safeguard Archived Pathology Resources?</a:t>
            </a:r>
          </a:p>
          <a:p>
            <a:endParaRPr lang="en-US" b="1" dirty="0" smtClean="0">
              <a:solidFill>
                <a:prstClr val="black"/>
              </a:solidFill>
            </a:endParaRPr>
          </a:p>
          <a:p>
            <a:pPr algn="ctr">
              <a:buClr>
                <a:srgbClr val="4BACC6">
                  <a:lumMod val="60000"/>
                  <a:lumOff val="40000"/>
                </a:srgbClr>
              </a:buClr>
            </a:pPr>
            <a:r>
              <a:rPr lang="en-US" sz="3200" b="1" i="1" dirty="0" smtClean="0">
                <a:solidFill>
                  <a:srgbClr val="FF0000"/>
                </a:solidFill>
              </a:rPr>
              <a:t>Ethically conducted research is good research and helps build public confidence to support participation in research and consent for research use of </a:t>
            </a:r>
            <a:r>
              <a:rPr lang="en-US" sz="3200" b="1" i="1" dirty="0" err="1" smtClean="0">
                <a:solidFill>
                  <a:srgbClr val="FF0000"/>
                </a:solidFill>
              </a:rPr>
              <a:t>biospecimens</a:t>
            </a:r>
            <a:r>
              <a:rPr lang="en-US" sz="3200" b="1" i="1" dirty="0" smtClean="0">
                <a:solidFill>
                  <a:srgbClr val="FF0000"/>
                </a:solidFill>
              </a:rPr>
              <a:t>.</a:t>
            </a:r>
          </a:p>
          <a:p>
            <a:pPr algn="ctr">
              <a:buClr>
                <a:srgbClr val="4BACC6">
                  <a:lumMod val="60000"/>
                  <a:lumOff val="40000"/>
                </a:srgbClr>
              </a:buClr>
            </a:pPr>
            <a:endParaRPr lang="en-US" sz="3200" b="1" i="1" dirty="0" smtClean="0">
              <a:solidFill>
                <a:prstClr val="black"/>
              </a:solidFill>
            </a:endParaRPr>
          </a:p>
          <a:p>
            <a:endParaRPr lang="en-US" b="1" dirty="0" smtClean="0">
              <a:solidFill>
                <a:prstClr val="black"/>
              </a:solidFill>
            </a:endParaRPr>
          </a:p>
          <a:p>
            <a:endParaRPr lang="en-US" sz="2400" b="1" dirty="0" smtClean="0">
              <a:solidFill>
                <a:prstClr val="black"/>
              </a:solidFill>
            </a:endParaRPr>
          </a:p>
          <a:p>
            <a:endParaRPr lang="en-US" b="1" dirty="0" smtClean="0">
              <a:solidFill>
                <a:prstClr val="black"/>
              </a:solidFill>
            </a:endParaRPr>
          </a:p>
        </p:txBody>
      </p:sp>
      <p:sp>
        <p:nvSpPr>
          <p:cNvPr id="3" name="Line 8"/>
          <p:cNvSpPr>
            <a:spLocks noChangeShapeType="1"/>
          </p:cNvSpPr>
          <p:nvPr/>
        </p:nvSpPr>
        <p:spPr bwMode="auto">
          <a:xfrm>
            <a:off x="445294" y="2057400"/>
            <a:ext cx="8329612" cy="0"/>
          </a:xfrm>
          <a:prstGeom prst="line">
            <a:avLst/>
          </a:prstGeom>
          <a:noFill/>
          <a:ln w="50800">
            <a:solidFill>
              <a:srgbClr val="33CCCC"/>
            </a:solidFill>
            <a:round/>
            <a:headEnd/>
            <a:tailEnd/>
          </a:ln>
        </p:spPr>
        <p:txBody>
          <a:bodyPr wrap="none" lIns="91407" tIns="45704" rIns="91407" bIns="45704" anchor="ctr"/>
          <a:lstStyle/>
          <a:p>
            <a:endParaRPr lang="en-US">
              <a:solidFill>
                <a:prstClr val="black"/>
              </a:solidFill>
            </a:endParaRPr>
          </a:p>
        </p:txBody>
      </p:sp>
      <p:sp>
        <p:nvSpPr>
          <p:cNvPr id="4" name="TextBox 3"/>
          <p:cNvSpPr txBox="1"/>
          <p:nvPr/>
        </p:nvSpPr>
        <p:spPr>
          <a:xfrm>
            <a:off x="4419600" y="6405600"/>
            <a:ext cx="3027216" cy="276999"/>
          </a:xfrm>
          <a:prstGeom prst="rect">
            <a:avLst/>
          </a:prstGeom>
          <a:noFill/>
        </p:spPr>
        <p:txBody>
          <a:bodyPr wrap="square" rtlCol="0">
            <a:spAutoFit/>
          </a:bodyPr>
          <a:lstStyle/>
          <a:p>
            <a:r>
              <a:rPr lang="en-US" sz="1200" b="1" dirty="0" smtClean="0">
                <a:solidFill>
                  <a:prstClr val="black"/>
                </a:solidFill>
              </a:rPr>
              <a:t>American Society for Investigative Pathology        </a:t>
            </a:r>
            <a:endParaRPr lang="en-US" sz="1200" b="1" dirty="0">
              <a:solidFill>
                <a:prstClr val="black"/>
              </a:solidFill>
            </a:endParaRPr>
          </a:p>
        </p:txBody>
      </p:sp>
      <p:pic>
        <p:nvPicPr>
          <p:cNvPr id="5" name="Picture 4" descr="asiplogo"/>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46349" y="6366033"/>
            <a:ext cx="1269082" cy="356134"/>
          </a:xfrm>
          <a:prstGeom prst="rect">
            <a:avLst/>
          </a:prstGeom>
          <a:noFill/>
          <a:ln>
            <a:noFill/>
          </a:ln>
        </p:spPr>
      </p:pic>
    </p:spTree>
    <p:extLst>
      <p:ext uri="{BB962C8B-B14F-4D97-AF65-F5344CB8AC3E}">
        <p14:creationId xmlns:p14="http://schemas.microsoft.com/office/powerpoint/2010/main" val="30797245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20493" y="228600"/>
            <a:ext cx="7772400" cy="1470025"/>
          </a:xfrm>
        </p:spPr>
        <p:txBody>
          <a:bodyPr>
            <a:normAutofit/>
          </a:bodyPr>
          <a:lstStyle/>
          <a:p>
            <a:r>
              <a:rPr lang="en-US" sz="3600" b="1" dirty="0" smtClean="0"/>
              <a:t>The Common Rule</a:t>
            </a:r>
            <a:endParaRPr lang="en-US" sz="3600" b="1" dirty="0"/>
          </a:p>
        </p:txBody>
      </p:sp>
      <p:sp>
        <p:nvSpPr>
          <p:cNvPr id="4" name="Line 4"/>
          <p:cNvSpPr>
            <a:spLocks noChangeShapeType="1"/>
          </p:cNvSpPr>
          <p:nvPr/>
        </p:nvSpPr>
        <p:spPr bwMode="auto">
          <a:xfrm>
            <a:off x="609607" y="1371600"/>
            <a:ext cx="8253413" cy="0"/>
          </a:xfrm>
          <a:prstGeom prst="line">
            <a:avLst/>
          </a:prstGeom>
          <a:noFill/>
          <a:ln w="50800">
            <a:solidFill>
              <a:srgbClr val="33CCCC"/>
            </a:solidFill>
            <a:round/>
            <a:headEnd/>
            <a:tailEnd/>
          </a:ln>
          <a:effectLst/>
        </p:spPr>
        <p:txBody>
          <a:bodyPr wrap="none" lIns="91407" tIns="45704" rIns="91407" bIns="45704" anchor="ctr"/>
          <a:lstStyle/>
          <a:p>
            <a:endParaRPr lang="en-US">
              <a:solidFill>
                <a:prstClr val="black"/>
              </a:solidFill>
            </a:endParaRPr>
          </a:p>
        </p:txBody>
      </p:sp>
      <p:sp>
        <p:nvSpPr>
          <p:cNvPr id="5" name="TextBox 4"/>
          <p:cNvSpPr txBox="1"/>
          <p:nvPr/>
        </p:nvSpPr>
        <p:spPr>
          <a:xfrm>
            <a:off x="838200" y="1752600"/>
            <a:ext cx="7696200" cy="5693866"/>
          </a:xfrm>
          <a:prstGeom prst="rect">
            <a:avLst/>
          </a:prstGeom>
          <a:noFill/>
        </p:spPr>
        <p:txBody>
          <a:bodyPr wrap="square" rtlCol="0">
            <a:spAutoFit/>
          </a:bodyPr>
          <a:lstStyle/>
          <a:p>
            <a:pPr algn="ctr">
              <a:buClr>
                <a:schemeClr val="accent5">
                  <a:lumMod val="60000"/>
                  <a:lumOff val="40000"/>
                </a:schemeClr>
              </a:buClr>
            </a:pPr>
            <a:r>
              <a:rPr lang="en-US" sz="3200" b="1" u="sng" dirty="0">
                <a:hlinkClick r:id="rId2"/>
              </a:rPr>
              <a:t>"Code of Federal Regulations - Title 45 Public Welfare CFR 46</a:t>
            </a:r>
            <a:r>
              <a:rPr lang="en-US" sz="3200" b="1" u="sng" dirty="0" smtClean="0">
                <a:hlinkClick r:id="rId2"/>
              </a:rPr>
              <a:t>"</a:t>
            </a:r>
            <a:endParaRPr lang="en-US" sz="3200" b="1" dirty="0" smtClean="0"/>
          </a:p>
          <a:p>
            <a:pPr algn="ctr">
              <a:buClr>
                <a:schemeClr val="accent5">
                  <a:lumMod val="60000"/>
                  <a:lumOff val="40000"/>
                </a:schemeClr>
              </a:buClr>
            </a:pPr>
            <a:endParaRPr lang="en-US" sz="3200" b="1" dirty="0"/>
          </a:p>
          <a:p>
            <a:pPr algn="ctr">
              <a:buClr>
                <a:schemeClr val="accent5">
                  <a:lumMod val="60000"/>
                  <a:lumOff val="40000"/>
                </a:schemeClr>
              </a:buClr>
            </a:pPr>
            <a:r>
              <a:rPr lang="en-US" sz="2800" b="1" dirty="0" smtClean="0"/>
              <a:t>A baseline </a:t>
            </a:r>
            <a:r>
              <a:rPr lang="en-US" sz="2800" b="1" dirty="0"/>
              <a:t>standard of ethics by which any government-funded research in the </a:t>
            </a:r>
            <a:r>
              <a:rPr lang="en-US" sz="2800" b="1" dirty="0" smtClean="0"/>
              <a:t>United States </a:t>
            </a:r>
            <a:r>
              <a:rPr lang="en-US" sz="2800" b="1" dirty="0"/>
              <a:t>is held, and nearly all academic institutions hold their researchers to these statements of rights regardless of funding</a:t>
            </a:r>
            <a:r>
              <a:rPr lang="en-US" sz="3200" dirty="0" smtClean="0"/>
              <a:t>.</a:t>
            </a:r>
          </a:p>
          <a:p>
            <a:pPr algn="ctr">
              <a:buClr>
                <a:schemeClr val="accent5">
                  <a:lumMod val="60000"/>
                  <a:lumOff val="40000"/>
                </a:schemeClr>
              </a:buClr>
            </a:pPr>
            <a:endParaRPr lang="en-US" sz="3200" dirty="0" smtClean="0"/>
          </a:p>
          <a:p>
            <a:pPr algn="ctr">
              <a:buClr>
                <a:schemeClr val="accent5">
                  <a:lumMod val="60000"/>
                  <a:lumOff val="40000"/>
                </a:schemeClr>
              </a:buClr>
            </a:pPr>
            <a:r>
              <a:rPr lang="en-US" sz="2800" b="1" dirty="0" smtClean="0">
                <a:solidFill>
                  <a:srgbClr val="FF0000"/>
                </a:solidFill>
              </a:rPr>
              <a:t>As of October, 2015, 19 Federal Agencies</a:t>
            </a:r>
          </a:p>
          <a:p>
            <a:pPr algn="ctr">
              <a:buClr>
                <a:schemeClr val="accent5">
                  <a:lumMod val="60000"/>
                  <a:lumOff val="40000"/>
                </a:schemeClr>
              </a:buClr>
            </a:pPr>
            <a:r>
              <a:rPr lang="en-US" sz="3200" dirty="0" smtClean="0"/>
              <a:t> </a:t>
            </a:r>
          </a:p>
          <a:p>
            <a:pPr algn="ctr">
              <a:buClr>
                <a:schemeClr val="accent5">
                  <a:lumMod val="60000"/>
                  <a:lumOff val="40000"/>
                </a:schemeClr>
              </a:buClr>
            </a:pPr>
            <a:endParaRPr lang="en-US" sz="3200" b="1" dirty="0" smtClean="0"/>
          </a:p>
        </p:txBody>
      </p:sp>
      <p:sp>
        <p:nvSpPr>
          <p:cNvPr id="6" name="TextBox 5"/>
          <p:cNvSpPr txBox="1"/>
          <p:nvPr/>
        </p:nvSpPr>
        <p:spPr>
          <a:xfrm>
            <a:off x="4419600" y="6405600"/>
            <a:ext cx="3027216" cy="276999"/>
          </a:xfrm>
          <a:prstGeom prst="rect">
            <a:avLst/>
          </a:prstGeom>
          <a:noFill/>
        </p:spPr>
        <p:txBody>
          <a:bodyPr wrap="square" rtlCol="0">
            <a:spAutoFit/>
          </a:bodyPr>
          <a:lstStyle/>
          <a:p>
            <a:r>
              <a:rPr lang="en-US" sz="1200" b="1" dirty="0" smtClean="0">
                <a:solidFill>
                  <a:prstClr val="black"/>
                </a:solidFill>
              </a:rPr>
              <a:t>American Society for Investigative Pathology        </a:t>
            </a:r>
            <a:endParaRPr lang="en-US" sz="1200" b="1" dirty="0">
              <a:solidFill>
                <a:prstClr val="black"/>
              </a:solidFill>
            </a:endParaRPr>
          </a:p>
        </p:txBody>
      </p:sp>
      <p:pic>
        <p:nvPicPr>
          <p:cNvPr id="7" name="Picture 6" descr="asiplogo"/>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46349" y="6366033"/>
            <a:ext cx="1269082" cy="356134"/>
          </a:xfrm>
          <a:prstGeom prst="rect">
            <a:avLst/>
          </a:prstGeom>
          <a:noFill/>
          <a:ln>
            <a:noFill/>
          </a:ln>
        </p:spPr>
      </p:pic>
    </p:spTree>
    <p:extLst>
      <p:ext uri="{BB962C8B-B14F-4D97-AF65-F5344CB8AC3E}">
        <p14:creationId xmlns:p14="http://schemas.microsoft.com/office/powerpoint/2010/main" val="40747060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7" y="0"/>
            <a:ext cx="7772400" cy="1295400"/>
          </a:xfrm>
        </p:spPr>
        <p:txBody>
          <a:bodyPr>
            <a:normAutofit/>
          </a:bodyPr>
          <a:lstStyle/>
          <a:p>
            <a:r>
              <a:rPr lang="en-US" sz="3600" b="1" dirty="0" smtClean="0"/>
              <a:t>The Common Rule</a:t>
            </a:r>
            <a:endParaRPr lang="en-US" sz="3600" b="1" dirty="0"/>
          </a:p>
        </p:txBody>
      </p:sp>
      <p:sp>
        <p:nvSpPr>
          <p:cNvPr id="4" name="Line 4"/>
          <p:cNvSpPr>
            <a:spLocks noChangeShapeType="1"/>
          </p:cNvSpPr>
          <p:nvPr/>
        </p:nvSpPr>
        <p:spPr bwMode="auto">
          <a:xfrm>
            <a:off x="609607" y="1143000"/>
            <a:ext cx="8253413" cy="0"/>
          </a:xfrm>
          <a:prstGeom prst="line">
            <a:avLst/>
          </a:prstGeom>
          <a:noFill/>
          <a:ln w="50800">
            <a:solidFill>
              <a:srgbClr val="33CCCC"/>
            </a:solidFill>
            <a:round/>
            <a:headEnd/>
            <a:tailEnd/>
          </a:ln>
          <a:effectLst/>
        </p:spPr>
        <p:txBody>
          <a:bodyPr wrap="none" lIns="91407" tIns="45704" rIns="91407" bIns="45704" anchor="ctr"/>
          <a:lstStyle/>
          <a:p>
            <a:endParaRPr lang="en-US">
              <a:solidFill>
                <a:prstClr val="black"/>
              </a:solidFill>
            </a:endParaRPr>
          </a:p>
        </p:txBody>
      </p:sp>
      <p:sp>
        <p:nvSpPr>
          <p:cNvPr id="5" name="TextBox 4"/>
          <p:cNvSpPr txBox="1"/>
          <p:nvPr/>
        </p:nvSpPr>
        <p:spPr>
          <a:xfrm>
            <a:off x="457200" y="1447800"/>
            <a:ext cx="8302171" cy="4832092"/>
          </a:xfrm>
          <a:prstGeom prst="rect">
            <a:avLst/>
          </a:prstGeom>
          <a:noFill/>
        </p:spPr>
        <p:txBody>
          <a:bodyPr wrap="square" rtlCol="0">
            <a:spAutoFit/>
          </a:bodyPr>
          <a:lstStyle/>
          <a:p>
            <a:pPr marL="457200" indent="-457200">
              <a:buClr>
                <a:schemeClr val="accent5">
                  <a:lumMod val="60000"/>
                  <a:lumOff val="40000"/>
                </a:schemeClr>
              </a:buClr>
              <a:buFont typeface="Wingdings" panose="05000000000000000000" pitchFamily="2" charset="2"/>
              <a:buChar char="§"/>
            </a:pPr>
            <a:r>
              <a:rPr lang="en-US" sz="2800" b="1" dirty="0" smtClean="0"/>
              <a:t>A </a:t>
            </a:r>
            <a:r>
              <a:rPr lang="en-US" sz="2800" b="1" dirty="0"/>
              <a:t>rule of ethics regarding biomedical and behavioral research involving human subjects </a:t>
            </a:r>
            <a:r>
              <a:rPr lang="en-US" sz="2800" b="1" dirty="0" smtClean="0"/>
              <a:t>(US).</a:t>
            </a:r>
            <a:endParaRPr lang="en-US" sz="2800" b="1" dirty="0"/>
          </a:p>
          <a:p>
            <a:pPr marL="457200" indent="-457200">
              <a:buClr>
                <a:schemeClr val="accent5">
                  <a:lumMod val="60000"/>
                  <a:lumOff val="40000"/>
                </a:schemeClr>
              </a:buClr>
              <a:buFont typeface="Wingdings" panose="05000000000000000000" pitchFamily="2" charset="2"/>
              <a:buChar char="§"/>
            </a:pPr>
            <a:r>
              <a:rPr lang="en-US" sz="2800" b="1" dirty="0" smtClean="0"/>
              <a:t>Regulations governing Institutional Review Boards (IRBs) for </a:t>
            </a:r>
            <a:r>
              <a:rPr lang="en-US" sz="2800" b="1" dirty="0"/>
              <a:t>oversight of human research </a:t>
            </a:r>
            <a:r>
              <a:rPr lang="en-US" sz="2800" b="1" dirty="0" smtClean="0"/>
              <a:t>came.</a:t>
            </a:r>
          </a:p>
          <a:p>
            <a:pPr marL="457200" indent="-457200">
              <a:buClr>
                <a:schemeClr val="accent5">
                  <a:lumMod val="60000"/>
                  <a:lumOff val="40000"/>
                </a:schemeClr>
              </a:buClr>
              <a:buFont typeface="Wingdings" panose="05000000000000000000" pitchFamily="2" charset="2"/>
              <a:buChar char="§"/>
            </a:pPr>
            <a:r>
              <a:rPr lang="en-US" sz="2800" b="1" dirty="0" smtClean="0"/>
              <a:t>Went into </a:t>
            </a:r>
            <a:r>
              <a:rPr lang="en-US" sz="2800" b="1" dirty="0"/>
              <a:t>effect in 1981 following the 1975 revision of </a:t>
            </a:r>
            <a:r>
              <a:rPr lang="en-US" sz="2800" b="1" dirty="0" smtClean="0"/>
              <a:t>the Declaration of Helsinki and the Belmont Report of 1979 </a:t>
            </a:r>
          </a:p>
          <a:p>
            <a:pPr marL="457200" indent="-457200">
              <a:buClr>
                <a:schemeClr val="accent5">
                  <a:lumMod val="60000"/>
                  <a:lumOff val="40000"/>
                </a:schemeClr>
              </a:buClr>
              <a:buFont typeface="Wingdings" panose="05000000000000000000" pitchFamily="2" charset="2"/>
              <a:buChar char="§"/>
            </a:pPr>
            <a:r>
              <a:rPr lang="en-US" sz="2800" b="1" dirty="0" smtClean="0"/>
              <a:t>Revised in 1991 </a:t>
            </a:r>
          </a:p>
          <a:p>
            <a:pPr marL="457200" indent="-457200">
              <a:buClr>
                <a:schemeClr val="accent5">
                  <a:lumMod val="60000"/>
                  <a:lumOff val="40000"/>
                </a:schemeClr>
              </a:buClr>
              <a:buFont typeface="Wingdings" panose="05000000000000000000" pitchFamily="2" charset="2"/>
              <a:buChar char="§"/>
            </a:pPr>
            <a:r>
              <a:rPr lang="en-US" sz="2800" b="1" dirty="0" smtClean="0"/>
              <a:t>Advanced Notice of Rule Making – 2011 </a:t>
            </a:r>
          </a:p>
          <a:p>
            <a:pPr marL="457200" indent="-457200">
              <a:buClr>
                <a:schemeClr val="accent5">
                  <a:lumMod val="60000"/>
                  <a:lumOff val="40000"/>
                </a:schemeClr>
              </a:buClr>
              <a:buFont typeface="Wingdings" panose="05000000000000000000" pitchFamily="2" charset="2"/>
              <a:buChar char="§"/>
            </a:pPr>
            <a:r>
              <a:rPr lang="en-US" sz="2800" b="1" dirty="0" smtClean="0"/>
              <a:t>Notice of Proposed Rule Making – Sept. 7, 2015</a:t>
            </a:r>
          </a:p>
          <a:p>
            <a:pPr marL="457200" indent="-457200">
              <a:buClr>
                <a:schemeClr val="accent5">
                  <a:lumMod val="60000"/>
                  <a:lumOff val="40000"/>
                </a:schemeClr>
              </a:buClr>
              <a:buFont typeface="Wingdings" panose="05000000000000000000" pitchFamily="2" charset="2"/>
              <a:buChar char="§"/>
            </a:pPr>
            <a:r>
              <a:rPr lang="en-US" sz="2800" b="1" dirty="0" smtClean="0">
                <a:solidFill>
                  <a:srgbClr val="FF0000"/>
                </a:solidFill>
              </a:rPr>
              <a:t>Unified Agenda for Release – Sept 2016 but…..</a:t>
            </a:r>
          </a:p>
        </p:txBody>
      </p:sp>
      <p:sp>
        <p:nvSpPr>
          <p:cNvPr id="6" name="TextBox 5"/>
          <p:cNvSpPr txBox="1"/>
          <p:nvPr/>
        </p:nvSpPr>
        <p:spPr>
          <a:xfrm>
            <a:off x="4419600" y="6405600"/>
            <a:ext cx="3027216" cy="276999"/>
          </a:xfrm>
          <a:prstGeom prst="rect">
            <a:avLst/>
          </a:prstGeom>
          <a:noFill/>
        </p:spPr>
        <p:txBody>
          <a:bodyPr wrap="square" rtlCol="0">
            <a:spAutoFit/>
          </a:bodyPr>
          <a:lstStyle/>
          <a:p>
            <a:r>
              <a:rPr lang="en-US" sz="1200" b="1" dirty="0" smtClean="0">
                <a:solidFill>
                  <a:prstClr val="black"/>
                </a:solidFill>
              </a:rPr>
              <a:t>American Society for Investigative Pathology        </a:t>
            </a:r>
            <a:endParaRPr lang="en-US" sz="1200" b="1" dirty="0">
              <a:solidFill>
                <a:prstClr val="black"/>
              </a:solidFill>
            </a:endParaRPr>
          </a:p>
        </p:txBody>
      </p:sp>
      <p:pic>
        <p:nvPicPr>
          <p:cNvPr id="7" name="Picture 6" descr="asiplogo"/>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46349" y="6366033"/>
            <a:ext cx="1269082" cy="356134"/>
          </a:xfrm>
          <a:prstGeom prst="rect">
            <a:avLst/>
          </a:prstGeom>
          <a:noFill/>
          <a:ln>
            <a:noFill/>
          </a:ln>
        </p:spPr>
      </p:pic>
    </p:spTree>
    <p:extLst>
      <p:ext uri="{BB962C8B-B14F-4D97-AF65-F5344CB8AC3E}">
        <p14:creationId xmlns:p14="http://schemas.microsoft.com/office/powerpoint/2010/main" val="12786461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20493" y="228600"/>
            <a:ext cx="7772400" cy="1470025"/>
          </a:xfrm>
        </p:spPr>
        <p:txBody>
          <a:bodyPr>
            <a:normAutofit/>
          </a:bodyPr>
          <a:lstStyle/>
          <a:p>
            <a:r>
              <a:rPr lang="en-US" sz="3600" b="1" dirty="0" smtClean="0"/>
              <a:t>The Common Rule</a:t>
            </a:r>
            <a:endParaRPr lang="en-US" sz="3600" b="1" dirty="0"/>
          </a:p>
        </p:txBody>
      </p:sp>
      <p:sp>
        <p:nvSpPr>
          <p:cNvPr id="4" name="Line 4"/>
          <p:cNvSpPr>
            <a:spLocks noChangeShapeType="1"/>
          </p:cNvSpPr>
          <p:nvPr/>
        </p:nvSpPr>
        <p:spPr bwMode="auto">
          <a:xfrm>
            <a:off x="609607" y="1371600"/>
            <a:ext cx="8253413" cy="0"/>
          </a:xfrm>
          <a:prstGeom prst="line">
            <a:avLst/>
          </a:prstGeom>
          <a:noFill/>
          <a:ln w="50800">
            <a:solidFill>
              <a:srgbClr val="33CCCC"/>
            </a:solidFill>
            <a:round/>
            <a:headEnd/>
            <a:tailEnd/>
          </a:ln>
          <a:effectLst/>
        </p:spPr>
        <p:txBody>
          <a:bodyPr wrap="none" lIns="91407" tIns="45704" rIns="91407" bIns="45704" anchor="ctr"/>
          <a:lstStyle/>
          <a:p>
            <a:endParaRPr lang="en-US">
              <a:solidFill>
                <a:prstClr val="black"/>
              </a:solidFill>
            </a:endParaRPr>
          </a:p>
        </p:txBody>
      </p:sp>
      <p:sp>
        <p:nvSpPr>
          <p:cNvPr id="5" name="TextBox 4"/>
          <p:cNvSpPr txBox="1"/>
          <p:nvPr/>
        </p:nvSpPr>
        <p:spPr>
          <a:xfrm>
            <a:off x="1066800" y="1676400"/>
            <a:ext cx="7696200" cy="2554545"/>
          </a:xfrm>
          <a:prstGeom prst="rect">
            <a:avLst/>
          </a:prstGeom>
          <a:noFill/>
        </p:spPr>
        <p:txBody>
          <a:bodyPr wrap="square" rtlCol="0">
            <a:spAutoFit/>
          </a:bodyPr>
          <a:lstStyle/>
          <a:p>
            <a:pPr marL="457200" indent="-457200">
              <a:buClr>
                <a:schemeClr val="accent5">
                  <a:lumMod val="60000"/>
                  <a:lumOff val="40000"/>
                </a:schemeClr>
              </a:buClr>
              <a:buFont typeface="Wingdings" panose="05000000000000000000" pitchFamily="2" charset="2"/>
              <a:buChar char="§"/>
            </a:pPr>
            <a:r>
              <a:rPr lang="en-US" sz="3200" b="1" dirty="0" smtClean="0"/>
              <a:t>Rights in addition to autonomy, beneficence, and justice</a:t>
            </a:r>
          </a:p>
          <a:p>
            <a:pPr marL="914235" lvl="1" indent="-457200">
              <a:buClr>
                <a:schemeClr val="accent5">
                  <a:lumMod val="60000"/>
                  <a:lumOff val="40000"/>
                </a:schemeClr>
              </a:buClr>
              <a:buFont typeface="Wingdings" panose="05000000000000000000" pitchFamily="2" charset="2"/>
              <a:buChar char="Ø"/>
            </a:pPr>
            <a:r>
              <a:rPr lang="en-US" sz="3200" b="1" dirty="0" smtClean="0"/>
              <a:t>Privacy</a:t>
            </a:r>
          </a:p>
          <a:p>
            <a:pPr marL="914235" lvl="1" indent="-457200">
              <a:buClr>
                <a:schemeClr val="accent5">
                  <a:lumMod val="60000"/>
                  <a:lumOff val="40000"/>
                </a:schemeClr>
              </a:buClr>
              <a:buFont typeface="Wingdings" panose="05000000000000000000" pitchFamily="2" charset="2"/>
              <a:buChar char="Ø"/>
            </a:pPr>
            <a:r>
              <a:rPr lang="en-US" sz="3200" b="1" dirty="0" smtClean="0"/>
              <a:t>Right to withdraw</a:t>
            </a:r>
          </a:p>
          <a:p>
            <a:pPr marL="914235" lvl="1" indent="-457200">
              <a:buClr>
                <a:schemeClr val="accent5">
                  <a:lumMod val="60000"/>
                  <a:lumOff val="40000"/>
                </a:schemeClr>
              </a:buClr>
              <a:buFont typeface="Wingdings" panose="05000000000000000000" pitchFamily="2" charset="2"/>
              <a:buChar char="Ø"/>
            </a:pPr>
            <a:r>
              <a:rPr lang="en-US" sz="3200" b="1" dirty="0" smtClean="0"/>
              <a:t>Informed consent</a:t>
            </a:r>
          </a:p>
        </p:txBody>
      </p:sp>
      <p:sp>
        <p:nvSpPr>
          <p:cNvPr id="6" name="TextBox 5"/>
          <p:cNvSpPr txBox="1"/>
          <p:nvPr/>
        </p:nvSpPr>
        <p:spPr>
          <a:xfrm>
            <a:off x="4419600" y="6405600"/>
            <a:ext cx="3027216" cy="276999"/>
          </a:xfrm>
          <a:prstGeom prst="rect">
            <a:avLst/>
          </a:prstGeom>
          <a:noFill/>
        </p:spPr>
        <p:txBody>
          <a:bodyPr wrap="square" rtlCol="0">
            <a:spAutoFit/>
          </a:bodyPr>
          <a:lstStyle/>
          <a:p>
            <a:r>
              <a:rPr lang="en-US" sz="1200" b="1" dirty="0" smtClean="0">
                <a:solidFill>
                  <a:prstClr val="black"/>
                </a:solidFill>
              </a:rPr>
              <a:t>American Society for Investigative Pathology        </a:t>
            </a:r>
            <a:endParaRPr lang="en-US" sz="1200" b="1" dirty="0">
              <a:solidFill>
                <a:prstClr val="black"/>
              </a:solidFill>
            </a:endParaRPr>
          </a:p>
        </p:txBody>
      </p:sp>
      <p:pic>
        <p:nvPicPr>
          <p:cNvPr id="7" name="Picture 6" descr="asiplogo"/>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46349" y="6366033"/>
            <a:ext cx="1269082" cy="356134"/>
          </a:xfrm>
          <a:prstGeom prst="rect">
            <a:avLst/>
          </a:prstGeom>
          <a:noFill/>
          <a:ln>
            <a:noFill/>
          </a:ln>
        </p:spPr>
      </p:pic>
    </p:spTree>
    <p:extLst>
      <p:ext uri="{BB962C8B-B14F-4D97-AF65-F5344CB8AC3E}">
        <p14:creationId xmlns:p14="http://schemas.microsoft.com/office/powerpoint/2010/main" val="8744613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ChangeArrowheads="1"/>
          </p:cNvSpPr>
          <p:nvPr/>
        </p:nvSpPr>
        <p:spPr bwMode="auto">
          <a:xfrm>
            <a:off x="685800" y="6248400"/>
            <a:ext cx="1905000" cy="457200"/>
          </a:xfrm>
          <a:prstGeom prst="rect">
            <a:avLst/>
          </a:prstGeom>
          <a:noFill/>
          <a:ln w="12700">
            <a:noFill/>
            <a:miter lim="800000"/>
            <a:headEnd/>
            <a:tailEnd/>
          </a:ln>
        </p:spPr>
        <p:txBody>
          <a:bodyPr wrap="none" lIns="91407" tIns="45704" rIns="91407" bIns="45704" anchor="ctr"/>
          <a:lstStyle/>
          <a:p>
            <a:endParaRPr lang="en-US">
              <a:solidFill>
                <a:prstClr val="black"/>
              </a:solidFill>
            </a:endParaRPr>
          </a:p>
        </p:txBody>
      </p:sp>
      <p:sp>
        <p:nvSpPr>
          <p:cNvPr id="14339" name="Rectangle 3"/>
          <p:cNvSpPr>
            <a:spLocks noChangeArrowheads="1"/>
          </p:cNvSpPr>
          <p:nvPr/>
        </p:nvSpPr>
        <p:spPr bwMode="auto">
          <a:xfrm>
            <a:off x="3124201" y="6248400"/>
            <a:ext cx="2895600" cy="457200"/>
          </a:xfrm>
          <a:prstGeom prst="rect">
            <a:avLst/>
          </a:prstGeom>
          <a:noFill/>
          <a:ln w="12700">
            <a:noFill/>
            <a:miter lim="800000"/>
            <a:headEnd/>
            <a:tailEnd/>
          </a:ln>
        </p:spPr>
        <p:txBody>
          <a:bodyPr wrap="none" lIns="91407" tIns="45704" rIns="91407" bIns="45704" anchor="ctr"/>
          <a:lstStyle/>
          <a:p>
            <a:endParaRPr lang="en-US">
              <a:solidFill>
                <a:prstClr val="black"/>
              </a:solidFill>
            </a:endParaRPr>
          </a:p>
        </p:txBody>
      </p:sp>
      <p:sp>
        <p:nvSpPr>
          <p:cNvPr id="14340" name="Rectangle 4"/>
          <p:cNvSpPr>
            <a:spLocks noChangeArrowheads="1"/>
          </p:cNvSpPr>
          <p:nvPr/>
        </p:nvSpPr>
        <p:spPr bwMode="auto">
          <a:xfrm>
            <a:off x="685800" y="6248400"/>
            <a:ext cx="1905000" cy="457200"/>
          </a:xfrm>
          <a:prstGeom prst="rect">
            <a:avLst/>
          </a:prstGeom>
          <a:noFill/>
          <a:ln w="12700">
            <a:noFill/>
            <a:miter lim="800000"/>
            <a:headEnd/>
            <a:tailEnd/>
          </a:ln>
        </p:spPr>
        <p:txBody>
          <a:bodyPr wrap="none" lIns="91407" tIns="45704" rIns="91407" bIns="45704" anchor="ctr"/>
          <a:lstStyle/>
          <a:p>
            <a:endParaRPr lang="en-US">
              <a:solidFill>
                <a:prstClr val="black"/>
              </a:solidFill>
            </a:endParaRPr>
          </a:p>
        </p:txBody>
      </p:sp>
      <p:sp>
        <p:nvSpPr>
          <p:cNvPr id="14341" name="Rectangle 5"/>
          <p:cNvSpPr>
            <a:spLocks noChangeArrowheads="1"/>
          </p:cNvSpPr>
          <p:nvPr/>
        </p:nvSpPr>
        <p:spPr bwMode="auto">
          <a:xfrm>
            <a:off x="3124201" y="6248400"/>
            <a:ext cx="2895600" cy="457200"/>
          </a:xfrm>
          <a:prstGeom prst="rect">
            <a:avLst/>
          </a:prstGeom>
          <a:noFill/>
          <a:ln w="12700">
            <a:noFill/>
            <a:miter lim="800000"/>
            <a:headEnd/>
            <a:tailEnd/>
          </a:ln>
        </p:spPr>
        <p:txBody>
          <a:bodyPr wrap="none" lIns="91407" tIns="45704" rIns="91407" bIns="45704" anchor="ctr"/>
          <a:lstStyle/>
          <a:p>
            <a:endParaRPr lang="en-US">
              <a:solidFill>
                <a:prstClr val="black"/>
              </a:solidFill>
            </a:endParaRPr>
          </a:p>
        </p:txBody>
      </p:sp>
      <p:sp>
        <p:nvSpPr>
          <p:cNvPr id="164870" name="Rectangle 6"/>
          <p:cNvSpPr>
            <a:spLocks noGrp="1" noChangeArrowheads="1"/>
          </p:cNvSpPr>
          <p:nvPr>
            <p:ph type="title"/>
          </p:nvPr>
        </p:nvSpPr>
        <p:spPr>
          <a:xfrm>
            <a:off x="685800" y="457200"/>
            <a:ext cx="7772400" cy="533400"/>
          </a:xfrm>
        </p:spPr>
        <p:txBody>
          <a:bodyPr>
            <a:normAutofit fontScale="90000"/>
          </a:bodyPr>
          <a:lstStyle/>
          <a:p>
            <a:pPr>
              <a:defRPr/>
            </a:pPr>
            <a:r>
              <a:rPr lang="en-US" sz="3600" b="1" dirty="0" smtClean="0"/>
              <a:t>Identification of Specimens </a:t>
            </a:r>
            <a:endParaRPr lang="en-US" sz="1600" b="1" dirty="0" smtClean="0"/>
          </a:p>
        </p:txBody>
      </p:sp>
      <p:sp>
        <p:nvSpPr>
          <p:cNvPr id="14344" name="Line 8"/>
          <p:cNvSpPr>
            <a:spLocks noChangeShapeType="1"/>
          </p:cNvSpPr>
          <p:nvPr/>
        </p:nvSpPr>
        <p:spPr bwMode="auto">
          <a:xfrm>
            <a:off x="457200" y="1219200"/>
            <a:ext cx="8329612" cy="0"/>
          </a:xfrm>
          <a:prstGeom prst="line">
            <a:avLst/>
          </a:prstGeom>
          <a:noFill/>
          <a:ln w="50800">
            <a:solidFill>
              <a:srgbClr val="33CCCC"/>
            </a:solidFill>
            <a:round/>
            <a:headEnd/>
            <a:tailEnd/>
          </a:ln>
        </p:spPr>
        <p:txBody>
          <a:bodyPr wrap="none" lIns="91407" tIns="45704" rIns="91407" bIns="45704" anchor="ctr"/>
          <a:lstStyle/>
          <a:p>
            <a:endParaRPr lang="en-US">
              <a:solidFill>
                <a:prstClr val="black"/>
              </a:solidFill>
            </a:endParaRPr>
          </a:p>
        </p:txBody>
      </p:sp>
      <p:sp>
        <p:nvSpPr>
          <p:cNvPr id="14345" name="Rectangle 9"/>
          <p:cNvSpPr>
            <a:spLocks noChangeArrowheads="1"/>
          </p:cNvSpPr>
          <p:nvPr/>
        </p:nvSpPr>
        <p:spPr bwMode="auto">
          <a:xfrm>
            <a:off x="304801" y="1524000"/>
            <a:ext cx="8305800" cy="4572000"/>
          </a:xfrm>
          <a:prstGeom prst="rect">
            <a:avLst/>
          </a:prstGeom>
          <a:noFill/>
          <a:ln w="12700">
            <a:noFill/>
            <a:miter lim="800000"/>
            <a:headEnd/>
            <a:tailEnd/>
          </a:ln>
        </p:spPr>
        <p:txBody>
          <a:bodyPr lIns="90455" tIns="44435" rIns="90455" bIns="44435"/>
          <a:lstStyle/>
          <a:p>
            <a:pPr marL="625251" lvl="2" indent="-336429">
              <a:spcBef>
                <a:spcPct val="20000"/>
              </a:spcBef>
              <a:buClr>
                <a:srgbClr val="33CCCC"/>
              </a:buClr>
              <a:buSzPct val="115000"/>
              <a:buFont typeface="Arial" pitchFamily="34" charset="0"/>
              <a:buChar char="•"/>
            </a:pPr>
            <a:r>
              <a:rPr lang="en-US" sz="2800" b="1" u="sng" dirty="0" smtClean="0">
                <a:solidFill>
                  <a:prstClr val="black"/>
                </a:solidFill>
              </a:rPr>
              <a:t>Anonymous</a:t>
            </a:r>
            <a:r>
              <a:rPr lang="en-US" sz="2800" b="1" dirty="0" smtClean="0">
                <a:solidFill>
                  <a:prstClr val="black"/>
                </a:solidFill>
              </a:rPr>
              <a:t>- the sample was collected without the identity of the donor.</a:t>
            </a:r>
            <a:endParaRPr lang="en-US" sz="2800" b="1" dirty="0">
              <a:solidFill>
                <a:prstClr val="black"/>
              </a:solidFill>
            </a:endParaRPr>
          </a:p>
          <a:p>
            <a:pPr marL="625251" lvl="2" indent="-336429">
              <a:spcBef>
                <a:spcPct val="20000"/>
              </a:spcBef>
              <a:buClr>
                <a:srgbClr val="33CCCC"/>
              </a:buClr>
              <a:buSzPct val="115000"/>
              <a:buFontTx/>
              <a:buChar char="•"/>
            </a:pPr>
            <a:r>
              <a:rPr lang="en-US" sz="2800" b="1" u="sng" dirty="0" err="1" smtClean="0">
                <a:solidFill>
                  <a:prstClr val="black"/>
                </a:solidFill>
              </a:rPr>
              <a:t>Anonymized</a:t>
            </a:r>
            <a:r>
              <a:rPr lang="en-US" sz="2800" b="1" dirty="0" smtClean="0">
                <a:solidFill>
                  <a:prstClr val="black"/>
                </a:solidFill>
              </a:rPr>
              <a:t> – the sample was collected with the known identity, but the identification was removed</a:t>
            </a:r>
            <a:endParaRPr lang="en-US" b="1" dirty="0">
              <a:solidFill>
                <a:prstClr val="black"/>
              </a:solidFill>
            </a:endParaRPr>
          </a:p>
          <a:p>
            <a:pPr marL="625251" lvl="2" indent="-336429">
              <a:spcBef>
                <a:spcPct val="20000"/>
              </a:spcBef>
              <a:buClr>
                <a:srgbClr val="33CCCC"/>
              </a:buClr>
              <a:buSzPct val="115000"/>
              <a:buFontTx/>
              <a:buChar char="•"/>
            </a:pPr>
            <a:r>
              <a:rPr lang="en-US" sz="2800" b="1" u="sng" dirty="0" smtClean="0">
                <a:solidFill>
                  <a:prstClr val="black"/>
                </a:solidFill>
              </a:rPr>
              <a:t>Coded</a:t>
            </a:r>
            <a:r>
              <a:rPr lang="en-US" sz="2800" b="1" dirty="0" smtClean="0">
                <a:solidFill>
                  <a:prstClr val="black"/>
                </a:solidFill>
              </a:rPr>
              <a:t> </a:t>
            </a:r>
            <a:r>
              <a:rPr lang="en-US" sz="2800" b="1" dirty="0">
                <a:solidFill>
                  <a:prstClr val="black"/>
                </a:solidFill>
              </a:rPr>
              <a:t>(Linked</a:t>
            </a:r>
            <a:r>
              <a:rPr lang="en-US" sz="2800" b="1" dirty="0" smtClean="0">
                <a:solidFill>
                  <a:prstClr val="black"/>
                </a:solidFill>
              </a:rPr>
              <a:t>) – the sample is given a unique identifier that cannot be easily deciphered</a:t>
            </a:r>
            <a:endParaRPr lang="en-US" sz="2800" b="1" dirty="0">
              <a:solidFill>
                <a:prstClr val="black"/>
              </a:solidFill>
            </a:endParaRPr>
          </a:p>
          <a:p>
            <a:pPr marL="625251" lvl="2" indent="-336429">
              <a:spcBef>
                <a:spcPct val="20000"/>
              </a:spcBef>
              <a:buClr>
                <a:srgbClr val="33CCCC"/>
              </a:buClr>
              <a:buSzPct val="115000"/>
              <a:buFontTx/>
              <a:buChar char="•"/>
            </a:pPr>
            <a:r>
              <a:rPr lang="en-US" sz="2800" b="1" u="sng" dirty="0" smtClean="0">
                <a:solidFill>
                  <a:prstClr val="black"/>
                </a:solidFill>
              </a:rPr>
              <a:t>Identified</a:t>
            </a:r>
            <a:r>
              <a:rPr lang="en-US" sz="2800" b="1" dirty="0" smtClean="0">
                <a:solidFill>
                  <a:prstClr val="black"/>
                </a:solidFill>
              </a:rPr>
              <a:t> – the sample has a common identifier (name, hospital number)</a:t>
            </a:r>
            <a:endParaRPr lang="en-US" sz="2800" b="1" dirty="0">
              <a:solidFill>
                <a:prstClr val="black"/>
              </a:solidFill>
            </a:endParaRPr>
          </a:p>
          <a:p>
            <a:pPr marL="342778" indent="-342778"/>
            <a:r>
              <a:rPr lang="en-US" b="1" dirty="0">
                <a:solidFill>
                  <a:prstClr val="black"/>
                </a:solidFill>
              </a:rPr>
              <a:t>	</a:t>
            </a:r>
          </a:p>
        </p:txBody>
      </p:sp>
      <p:sp>
        <p:nvSpPr>
          <p:cNvPr id="9" name="TextBox 8"/>
          <p:cNvSpPr txBox="1"/>
          <p:nvPr/>
        </p:nvSpPr>
        <p:spPr>
          <a:xfrm>
            <a:off x="4419600" y="6405600"/>
            <a:ext cx="3027216" cy="276999"/>
          </a:xfrm>
          <a:prstGeom prst="rect">
            <a:avLst/>
          </a:prstGeom>
          <a:noFill/>
        </p:spPr>
        <p:txBody>
          <a:bodyPr wrap="square" rtlCol="0">
            <a:spAutoFit/>
          </a:bodyPr>
          <a:lstStyle/>
          <a:p>
            <a:r>
              <a:rPr lang="en-US" sz="1200" b="1" dirty="0" smtClean="0">
                <a:solidFill>
                  <a:prstClr val="black"/>
                </a:solidFill>
              </a:rPr>
              <a:t>American Society for Investigative Pathology        </a:t>
            </a:r>
            <a:endParaRPr lang="en-US" sz="1200" b="1" dirty="0">
              <a:solidFill>
                <a:prstClr val="black"/>
              </a:solidFill>
            </a:endParaRPr>
          </a:p>
        </p:txBody>
      </p:sp>
      <p:pic>
        <p:nvPicPr>
          <p:cNvPr id="10" name="Picture 9" descr="asiplogo"/>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46349" y="6366033"/>
            <a:ext cx="1269082" cy="356134"/>
          </a:xfrm>
          <a:prstGeom prst="rect">
            <a:avLst/>
          </a:prstGeom>
          <a:noFill/>
          <a:ln>
            <a:noFill/>
          </a:ln>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4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34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34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34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0.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1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2_Blank Presentation">
  <a:themeElements>
    <a:clrScheme name="Custom 4">
      <a:dk1>
        <a:srgbClr val="003399"/>
      </a:dk1>
      <a:lt1>
        <a:srgbClr val="FFFFFF"/>
      </a:lt1>
      <a:dk2>
        <a:srgbClr val="000000"/>
      </a:dk2>
      <a:lt2>
        <a:srgbClr val="5C5D54"/>
      </a:lt2>
      <a:accent1>
        <a:srgbClr val="6DCFF6"/>
      </a:accent1>
      <a:accent2>
        <a:srgbClr val="B3D335"/>
      </a:accent2>
      <a:accent3>
        <a:srgbClr val="FFCB09"/>
      </a:accent3>
      <a:accent4>
        <a:srgbClr val="073281"/>
      </a:accent4>
      <a:accent5>
        <a:srgbClr val="86266A"/>
      </a:accent5>
      <a:accent6>
        <a:srgbClr val="DC681C"/>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6DCFF6"/>
        </a:solidFill>
        <a:ln>
          <a:noFill/>
          <a:headEnd type="none" w="med" len="med"/>
          <a:tailEnd type="none" w="med" len="med"/>
        </a:ln>
      </a:spPr>
      <a:bodyPr vert="horz" wrap="square" lIns="72000" tIns="108000" rIns="72000" bIns="144000" numCol="1" rtlCol="0" anchor="ctr" anchorCtr="1" compatLnSpc="1">
        <a:prstTxWarp prst="textNoShape">
          <a:avLst/>
        </a:prstTxWarp>
        <a:spAutoFit/>
      </a:bodyPr>
      <a:lstStyle>
        <a:defPPr marL="0" marR="0" indent="0" algn="l" defTabSz="914400" rtl="0" eaLnBrk="0" fontAlgn="base" latinLnBrk="0" hangingPunct="0">
          <a:spcBef>
            <a:spcPts val="600"/>
          </a:spcBef>
          <a:spcAft>
            <a:spcPct val="0"/>
          </a:spcAft>
          <a:buClrTx/>
          <a:buSzTx/>
          <a:buFontTx/>
          <a:buNone/>
          <a:tabLst/>
          <a:defRPr sz="1500" dirty="0" smtClean="0">
            <a:solidFill>
              <a:srgbClr val="003399"/>
            </a:solidFill>
          </a:defRPr>
        </a:defPPr>
      </a:lstStyle>
      <a:style>
        <a:lnRef idx="2">
          <a:schemeClr val="accent3"/>
        </a:lnRef>
        <a:fillRef idx="1">
          <a:schemeClr val="lt1"/>
        </a:fillRef>
        <a:effectRef idx="0">
          <a:schemeClr val="accent3"/>
        </a:effectRef>
        <a:fontRef idx="minor">
          <a:schemeClr val="dk1"/>
        </a:fontRef>
      </a: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38" charset="-52"/>
            <a:ea typeface="ヒラギノ角ゴ Pro W3" pitchFamily="38" charset="-128"/>
            <a:cs typeface="ヒラギノ角ゴ Pro W3" pitchFamily="38"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19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3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10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9.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812</TotalTime>
  <Words>3070</Words>
  <Application>Microsoft Office PowerPoint</Application>
  <PresentationFormat>On-screen Show (4:3)</PresentationFormat>
  <Paragraphs>431</Paragraphs>
  <Slides>58</Slides>
  <Notes>4</Notes>
  <HiddenSlides>0</HiddenSlides>
  <MMClips>0</MMClips>
  <ScaleCrop>false</ScaleCrop>
  <HeadingPairs>
    <vt:vector size="4" baseType="variant">
      <vt:variant>
        <vt:lpstr>Theme</vt:lpstr>
      </vt:variant>
      <vt:variant>
        <vt:i4>8</vt:i4>
      </vt:variant>
      <vt:variant>
        <vt:lpstr>Slide Titles</vt:lpstr>
      </vt:variant>
      <vt:variant>
        <vt:i4>58</vt:i4>
      </vt:variant>
    </vt:vector>
  </HeadingPairs>
  <TitlesOfParts>
    <vt:vector size="66" baseType="lpstr">
      <vt:lpstr>Office Theme</vt:lpstr>
      <vt:lpstr>1_Office Theme</vt:lpstr>
      <vt:lpstr>2_Office Theme</vt:lpstr>
      <vt:lpstr>11_Office Theme</vt:lpstr>
      <vt:lpstr>2_Blank Presentation</vt:lpstr>
      <vt:lpstr>19_Office Theme</vt:lpstr>
      <vt:lpstr>31_Office Theme</vt:lpstr>
      <vt:lpstr>10_Office Theme</vt:lpstr>
      <vt:lpstr>Disruptive Influences on Research in Academic Pathology Departments:  Proposed Changes to the Common Rule Governing Informed Consent for Research Use of Biospecimens</vt:lpstr>
      <vt:lpstr>Outline</vt:lpstr>
      <vt:lpstr>Biospecimens and Informed Consent</vt:lpstr>
      <vt:lpstr>A Primer on Ethical Considerations</vt:lpstr>
      <vt:lpstr>A Primer on Ethical Considerations</vt:lpstr>
      <vt:lpstr>The Common Rule</vt:lpstr>
      <vt:lpstr>The Common Rule</vt:lpstr>
      <vt:lpstr>The Common Rule</vt:lpstr>
      <vt:lpstr>Identification of Specimens </vt:lpstr>
      <vt:lpstr>Identification of Specimens (Current) </vt:lpstr>
      <vt:lpstr>Current Definition of a Human Subject  Does NOT Include:</vt:lpstr>
      <vt:lpstr>The Common Rule (Current)</vt:lpstr>
      <vt:lpstr>The Common Rule (Current)</vt:lpstr>
      <vt:lpstr>And then 12 years ago, along came HIPAA</vt:lpstr>
      <vt:lpstr>The Translational Research Cycle  The Biobank is Essential to Provide Solutions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Another Concern: Return of Research Results</vt:lpstr>
      <vt:lpstr>“Rebuttable Presumption”</vt:lpstr>
      <vt:lpstr>Final Recommendations on  Return of Research Results</vt:lpstr>
      <vt:lpstr>PowerPoint Presentation</vt:lpstr>
    </vt:vector>
  </TitlesOfParts>
  <Company>American Society for Investigative Pathology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Best Practices for Biobanking in the Era of Precision Medicine</dc:title>
  <dc:creator>Dr. Mark E. Sobel</dc:creator>
  <cp:lastModifiedBy>Mark E. Sobel</cp:lastModifiedBy>
  <cp:revision>87</cp:revision>
  <cp:lastPrinted>2015-11-15T00:09:26Z</cp:lastPrinted>
  <dcterms:created xsi:type="dcterms:W3CDTF">2012-10-21T20:30:41Z</dcterms:created>
  <dcterms:modified xsi:type="dcterms:W3CDTF">2016-07-12T13:54:54Z</dcterms:modified>
</cp:coreProperties>
</file>