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Layouts/slideLayout42.xml" ContentType="application/vnd.openxmlformats-officedocument.presentationml.slideLayout+xml"/>
  <Override PartName="/ppt/slideMasters/slideMaster15.xml" ContentType="application/vnd.openxmlformats-officedocument.presentationml.slideMaster+xml"/>
  <Override PartName="/ppt/slideMasters/slideMaster33.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37.xml" ContentType="application/vnd.openxmlformats-officedocument.theme+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theme/theme22.xml" ContentType="application/vnd.openxmlformats-officedocument.theme+xml"/>
  <Override PartName="/ppt/theme/theme40.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39.xml" ContentType="application/vnd.openxmlformats-officedocument.theme+xml"/>
  <Default Extension="jpeg" ContentType="image/jpeg"/>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slideMasters/slideMaster21.xml" ContentType="application/vnd.openxmlformats-officedocument.presentationml.slideMaster+xml"/>
  <Override PartName="/ppt/theme/theme24.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37.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5" r:id="rId4"/>
    <p:sldMasterId id="2147483667" r:id="rId5"/>
    <p:sldMasterId id="2147483669" r:id="rId6"/>
    <p:sldMasterId id="2147483671" r:id="rId7"/>
    <p:sldMasterId id="2147483673" r:id="rId8"/>
    <p:sldMasterId id="2147483675" r:id="rId9"/>
    <p:sldMasterId id="2147483677" r:id="rId10"/>
    <p:sldMasterId id="2147483679" r:id="rId11"/>
    <p:sldMasterId id="2147483681" r:id="rId12"/>
    <p:sldMasterId id="2147483683" r:id="rId13"/>
    <p:sldMasterId id="2147483685" r:id="rId14"/>
    <p:sldMasterId id="2147483689" r:id="rId15"/>
    <p:sldMasterId id="2147483691" r:id="rId16"/>
    <p:sldMasterId id="2147483695" r:id="rId17"/>
    <p:sldMasterId id="2147483702" r:id="rId18"/>
    <p:sldMasterId id="2147483705" r:id="rId19"/>
    <p:sldMasterId id="2147483709" r:id="rId20"/>
    <p:sldMasterId id="2147483727" r:id="rId21"/>
    <p:sldMasterId id="2147483729" r:id="rId22"/>
    <p:sldMasterId id="2147483731" r:id="rId23"/>
    <p:sldMasterId id="2147483733" r:id="rId24"/>
    <p:sldMasterId id="2147483735" r:id="rId25"/>
    <p:sldMasterId id="2147483737" r:id="rId26"/>
    <p:sldMasterId id="2147483739" r:id="rId27"/>
    <p:sldMasterId id="2147483758" r:id="rId28"/>
    <p:sldMasterId id="2147483760" r:id="rId29"/>
    <p:sldMasterId id="2147483762" r:id="rId30"/>
    <p:sldMasterId id="2147483764" r:id="rId31"/>
    <p:sldMasterId id="2147483766" r:id="rId32"/>
    <p:sldMasterId id="2147483768" r:id="rId33"/>
    <p:sldMasterId id="2147483770" r:id="rId34"/>
    <p:sldMasterId id="2147483772" r:id="rId35"/>
    <p:sldMasterId id="2147483774" r:id="rId36"/>
    <p:sldMasterId id="2147483776" r:id="rId37"/>
    <p:sldMasterId id="2147483784" r:id="rId38"/>
    <p:sldMasterId id="2147483790" r:id="rId39"/>
  </p:sldMasterIdLst>
  <p:notesMasterIdLst>
    <p:notesMasterId r:id="rId92"/>
  </p:notesMasterIdLst>
  <p:handoutMasterIdLst>
    <p:handoutMasterId r:id="rId93"/>
  </p:handoutMasterIdLst>
  <p:sldIdLst>
    <p:sldId id="256" r:id="rId40"/>
    <p:sldId id="261" r:id="rId41"/>
    <p:sldId id="262" r:id="rId42"/>
    <p:sldId id="264" r:id="rId43"/>
    <p:sldId id="257" r:id="rId44"/>
    <p:sldId id="258" r:id="rId45"/>
    <p:sldId id="259" r:id="rId46"/>
    <p:sldId id="265" r:id="rId47"/>
    <p:sldId id="266" r:id="rId48"/>
    <p:sldId id="267" r:id="rId49"/>
    <p:sldId id="268" r:id="rId50"/>
    <p:sldId id="269" r:id="rId51"/>
    <p:sldId id="270" r:id="rId52"/>
    <p:sldId id="271" r:id="rId53"/>
    <p:sldId id="272" r:id="rId54"/>
    <p:sldId id="273" r:id="rId55"/>
    <p:sldId id="274" r:id="rId56"/>
    <p:sldId id="275" r:id="rId57"/>
    <p:sldId id="276" r:id="rId58"/>
    <p:sldId id="278" r:id="rId59"/>
    <p:sldId id="279" r:id="rId60"/>
    <p:sldId id="280" r:id="rId61"/>
    <p:sldId id="282" r:id="rId62"/>
    <p:sldId id="298" r:id="rId63"/>
    <p:sldId id="301" r:id="rId64"/>
    <p:sldId id="299" r:id="rId65"/>
    <p:sldId id="302" r:id="rId66"/>
    <p:sldId id="316" r:id="rId67"/>
    <p:sldId id="317" r:id="rId68"/>
    <p:sldId id="318" r:id="rId69"/>
    <p:sldId id="319" r:id="rId70"/>
    <p:sldId id="320" r:id="rId71"/>
    <p:sldId id="321" r:id="rId72"/>
    <p:sldId id="322" r:id="rId73"/>
    <p:sldId id="307" r:id="rId74"/>
    <p:sldId id="304" r:id="rId75"/>
    <p:sldId id="376" r:id="rId76"/>
    <p:sldId id="305" r:id="rId77"/>
    <p:sldId id="336" r:id="rId78"/>
    <p:sldId id="337" r:id="rId79"/>
    <p:sldId id="375" r:id="rId80"/>
    <p:sldId id="338" r:id="rId81"/>
    <p:sldId id="339" r:id="rId82"/>
    <p:sldId id="341" r:id="rId83"/>
    <p:sldId id="342" r:id="rId84"/>
    <p:sldId id="343" r:id="rId85"/>
    <p:sldId id="344" r:id="rId86"/>
    <p:sldId id="345" r:id="rId87"/>
    <p:sldId id="377" r:id="rId88"/>
    <p:sldId id="340" r:id="rId89"/>
    <p:sldId id="372" r:id="rId90"/>
    <p:sldId id="370" r:id="rId91"/>
  </p:sldIdLst>
  <p:sldSz cx="9144000" cy="6858000" type="screen4x3"/>
  <p:notesSz cx="7010400" cy="9296400"/>
  <p:defaultText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90" y="-90"/>
      </p:cViewPr>
      <p:guideLst>
        <p:guide orient="horz" pos="2160"/>
        <p:guide pos="2880"/>
      </p:guideLst>
    </p:cSldViewPr>
  </p:slideViewPr>
  <p:notesTextViewPr>
    <p:cViewPr>
      <p:scale>
        <a:sx n="100" d="100"/>
        <a:sy n="100" d="100"/>
      </p:scale>
      <p:origin x="0" y="264"/>
    </p:cViewPr>
  </p:notesTextViewPr>
  <p:sorterViewPr>
    <p:cViewPr>
      <p:scale>
        <a:sx n="66" d="100"/>
        <a:sy n="66" d="100"/>
      </p:scale>
      <p:origin x="0" y="2004"/>
    </p:cViewPr>
  </p:sorterViewPr>
  <p:notesViewPr>
    <p:cSldViewPr>
      <p:cViewPr varScale="1">
        <p:scale>
          <a:sx n="65" d="100"/>
          <a:sy n="65" d="100"/>
        </p:scale>
        <p:origin x="-3294"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3.xml"/><Relationship Id="rId47" Type="http://schemas.openxmlformats.org/officeDocument/2006/relationships/slide" Target="slides/slide8.xml"/><Relationship Id="rId50" Type="http://schemas.openxmlformats.org/officeDocument/2006/relationships/slide" Target="slides/slide11.xml"/><Relationship Id="rId55" Type="http://schemas.openxmlformats.org/officeDocument/2006/relationships/slide" Target="slides/slide16.xml"/><Relationship Id="rId63" Type="http://schemas.openxmlformats.org/officeDocument/2006/relationships/slide" Target="slides/slide24.xml"/><Relationship Id="rId68" Type="http://schemas.openxmlformats.org/officeDocument/2006/relationships/slide" Target="slides/slide29.xml"/><Relationship Id="rId76" Type="http://schemas.openxmlformats.org/officeDocument/2006/relationships/slide" Target="slides/slide37.xml"/><Relationship Id="rId84" Type="http://schemas.openxmlformats.org/officeDocument/2006/relationships/slide" Target="slides/slide45.xml"/><Relationship Id="rId89" Type="http://schemas.openxmlformats.org/officeDocument/2006/relationships/slide" Target="slides/slide50.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2.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slide" Target="slides/slide27.xml"/><Relationship Id="rId74" Type="http://schemas.openxmlformats.org/officeDocument/2006/relationships/slide" Target="slides/slide35.xml"/><Relationship Id="rId79" Type="http://schemas.openxmlformats.org/officeDocument/2006/relationships/slide" Target="slides/slide40.xml"/><Relationship Id="rId87" Type="http://schemas.openxmlformats.org/officeDocument/2006/relationships/slide" Target="slides/slide48.xml"/><Relationship Id="rId5" Type="http://schemas.openxmlformats.org/officeDocument/2006/relationships/slideMaster" Target="slideMasters/slideMaster5.xml"/><Relationship Id="rId61" Type="http://schemas.openxmlformats.org/officeDocument/2006/relationships/slide" Target="slides/slide22.xml"/><Relationship Id="rId82" Type="http://schemas.openxmlformats.org/officeDocument/2006/relationships/slide" Target="slides/slide43.xml"/><Relationship Id="rId90" Type="http://schemas.openxmlformats.org/officeDocument/2006/relationships/slide" Target="slides/slide51.xml"/><Relationship Id="rId95"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80" Type="http://schemas.openxmlformats.org/officeDocument/2006/relationships/slide" Target="slides/slide41.xml"/><Relationship Id="rId85" Type="http://schemas.openxmlformats.org/officeDocument/2006/relationships/slide" Target="slides/slide46.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20" Type="http://schemas.openxmlformats.org/officeDocument/2006/relationships/slideMaster" Target="slideMasters/slideMaster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slide" Target="slides/slide36.xml"/><Relationship Id="rId83" Type="http://schemas.openxmlformats.org/officeDocument/2006/relationships/slide" Target="slides/slide44.xml"/><Relationship Id="rId88" Type="http://schemas.openxmlformats.org/officeDocument/2006/relationships/slide" Target="slides/slide49.xml"/><Relationship Id="rId91" Type="http://schemas.openxmlformats.org/officeDocument/2006/relationships/slide" Target="slides/slide52.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0.xml"/><Relationship Id="rId57" Type="http://schemas.openxmlformats.org/officeDocument/2006/relationships/slide" Target="slides/slide1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slide" Target="slides/slide34.xml"/><Relationship Id="rId78" Type="http://schemas.openxmlformats.org/officeDocument/2006/relationships/slide" Target="slides/slide39.xml"/><Relationship Id="rId81" Type="http://schemas.openxmlformats.org/officeDocument/2006/relationships/slide" Target="slides/slide42.xml"/><Relationship Id="rId86" Type="http://schemas.openxmlformats.org/officeDocument/2006/relationships/slide" Target="slides/slide47.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9B4308-6D7B-47C6-A983-9FAFE7F41E33}"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679282B-96BA-4911-AB1D-96F378EE80B3}" type="datetimeFigureOut">
              <a:rPr lang="en-US" smtClean="0"/>
              <a:pPr/>
              <a:t>10/26/2012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A50E0C-B156-4A41-823F-ECCD4A8E009D}"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071" rtl="0" eaLnBrk="1" latinLnBrk="0" hangingPunct="1">
      <a:defRPr sz="1200" kern="1200">
        <a:solidFill>
          <a:schemeClr val="tx1"/>
        </a:solidFill>
        <a:latin typeface="+mn-lt"/>
        <a:ea typeface="+mn-ea"/>
        <a:cs typeface="+mn-cs"/>
      </a:defRPr>
    </a:lvl1pPr>
    <a:lvl2pPr marL="457035" algn="l" defTabSz="914071" rtl="0" eaLnBrk="1" latinLnBrk="0" hangingPunct="1">
      <a:defRPr sz="1200" kern="1200">
        <a:solidFill>
          <a:schemeClr val="tx1"/>
        </a:solidFill>
        <a:latin typeface="+mn-lt"/>
        <a:ea typeface="+mn-ea"/>
        <a:cs typeface="+mn-cs"/>
      </a:defRPr>
    </a:lvl2pPr>
    <a:lvl3pPr marL="914071" algn="l" defTabSz="914071" rtl="0" eaLnBrk="1" latinLnBrk="0" hangingPunct="1">
      <a:defRPr sz="1200" kern="1200">
        <a:solidFill>
          <a:schemeClr val="tx1"/>
        </a:solidFill>
        <a:latin typeface="+mn-lt"/>
        <a:ea typeface="+mn-ea"/>
        <a:cs typeface="+mn-cs"/>
      </a:defRPr>
    </a:lvl3pPr>
    <a:lvl4pPr marL="1371110" algn="l" defTabSz="914071" rtl="0" eaLnBrk="1" latinLnBrk="0" hangingPunct="1">
      <a:defRPr sz="1200" kern="1200">
        <a:solidFill>
          <a:schemeClr val="tx1"/>
        </a:solidFill>
        <a:latin typeface="+mn-lt"/>
        <a:ea typeface="+mn-ea"/>
        <a:cs typeface="+mn-cs"/>
      </a:defRPr>
    </a:lvl4pPr>
    <a:lvl5pPr marL="1828146" algn="l" defTabSz="914071" rtl="0" eaLnBrk="1" latinLnBrk="0" hangingPunct="1">
      <a:defRPr sz="1200" kern="1200">
        <a:solidFill>
          <a:schemeClr val="tx1"/>
        </a:solidFill>
        <a:latin typeface="+mn-lt"/>
        <a:ea typeface="+mn-ea"/>
        <a:cs typeface="+mn-cs"/>
      </a:defRPr>
    </a:lvl5pPr>
    <a:lvl6pPr marL="2285181" algn="l" defTabSz="914071" rtl="0" eaLnBrk="1" latinLnBrk="0" hangingPunct="1">
      <a:defRPr sz="1200" kern="1200">
        <a:solidFill>
          <a:schemeClr val="tx1"/>
        </a:solidFill>
        <a:latin typeface="+mn-lt"/>
        <a:ea typeface="+mn-ea"/>
        <a:cs typeface="+mn-cs"/>
      </a:defRPr>
    </a:lvl6pPr>
    <a:lvl7pPr marL="2742219" algn="l" defTabSz="914071" rtl="0" eaLnBrk="1" latinLnBrk="0" hangingPunct="1">
      <a:defRPr sz="1200" kern="1200">
        <a:solidFill>
          <a:schemeClr val="tx1"/>
        </a:solidFill>
        <a:latin typeface="+mn-lt"/>
        <a:ea typeface="+mn-ea"/>
        <a:cs typeface="+mn-cs"/>
      </a:defRPr>
    </a:lvl7pPr>
    <a:lvl8pPr marL="3199252" algn="l" defTabSz="914071" rtl="0" eaLnBrk="1" latinLnBrk="0" hangingPunct="1">
      <a:defRPr sz="1200" kern="1200">
        <a:solidFill>
          <a:schemeClr val="tx1"/>
        </a:solidFill>
        <a:latin typeface="+mn-lt"/>
        <a:ea typeface="+mn-ea"/>
        <a:cs typeface="+mn-cs"/>
      </a:defRPr>
    </a:lvl8pPr>
    <a:lvl9pPr marL="3656291" algn="l" defTabSz="9140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britannica.com/EBchecked/topic/223895/Galen-of-Pergamum" TargetMode="External"/><Relationship Id="rId13" Type="http://schemas.openxmlformats.org/officeDocument/2006/relationships/hyperlink" Target="http://www.britannica.com/EBchecked/topic/336408/Leonardo-da-Vinci" TargetMode="External"/><Relationship Id="rId18" Type="http://schemas.openxmlformats.org/officeDocument/2006/relationships/hyperlink" Target="http://www.britannica.com/EBchecked/topic/388110/molecular-biology" TargetMode="External"/><Relationship Id="rId3" Type="http://schemas.openxmlformats.org/officeDocument/2006/relationships/hyperlink" Target="http://www.britannica.com/EBchecked/topic/392171/Giovanni-Battista-Morgagni" TargetMode="External"/><Relationship Id="rId7" Type="http://schemas.openxmlformats.org/officeDocument/2006/relationships/hyperlink" Target="http://www.britannica.com/EBchecked/topic/191003/Erasistratus-Of-Ceos" TargetMode="External"/><Relationship Id="rId12" Type="http://schemas.openxmlformats.org/officeDocument/2006/relationships/hyperlink" Target="http://www.britannica.com/EBchecked/topic/675847/De-humani-corporis-fabrica-libri-septem" TargetMode="External"/><Relationship Id="rId17" Type="http://schemas.openxmlformats.org/officeDocument/2006/relationships/hyperlink" Target="http://www.britannica.com/EBchecked/topic/183561/electron-microscope" TargetMode="External"/><Relationship Id="rId2" Type="http://schemas.openxmlformats.org/officeDocument/2006/relationships/slide" Target="../slides/slide3.xml"/><Relationship Id="rId16" Type="http://schemas.openxmlformats.org/officeDocument/2006/relationships/hyperlink" Target="http://www.britannica.com/EBchecked/topic/629797/Rudolf-Virchow" TargetMode="External"/><Relationship Id="rId1" Type="http://schemas.openxmlformats.org/officeDocument/2006/relationships/notesMaster" Target="../notesMasters/notesMaster1.xml"/><Relationship Id="rId6" Type="http://schemas.openxmlformats.org/officeDocument/2006/relationships/hyperlink" Target="http://www.britannica.com/EBchecked/topic/263634/Herophilus" TargetMode="External"/><Relationship Id="rId11" Type="http://schemas.openxmlformats.org/officeDocument/2006/relationships/hyperlink" Target="http://www.britannica.com/EBchecked/topic/626818/Andreas-Vesalius" TargetMode="External"/><Relationship Id="rId5" Type="http://schemas.openxmlformats.org/officeDocument/2006/relationships/hyperlink" Target="http://www.britannica.com/EBchecked/topic/675827/On-the-Seats-and-Causes-of-Diseases-as-Investigated-by-Anatomy" TargetMode="External"/><Relationship Id="rId15" Type="http://schemas.openxmlformats.org/officeDocument/2006/relationships/hyperlink" Target="http://www.britannica.com/EBchecked/topic/64643/Marie-Francois-Xavier-Bichat" TargetMode="External"/><Relationship Id="rId10" Type="http://schemas.openxmlformats.org/officeDocument/2006/relationships/hyperlink" Target="http://www.britannica.com/EBchecked/topic/497731/Renaissance" TargetMode="External"/><Relationship Id="rId4" Type="http://schemas.openxmlformats.org/officeDocument/2006/relationships/hyperlink" Target="http://www.britannica.com/EBchecked/topic/446440/pathology" TargetMode="External"/><Relationship Id="rId9" Type="http://schemas.openxmlformats.org/officeDocument/2006/relationships/hyperlink" Target="http://www.britannica.com/EBchecked/topic/372431/medicine" TargetMode="External"/><Relationship Id="rId14" Type="http://schemas.openxmlformats.org/officeDocument/2006/relationships/hyperlink" Target="http://www.britannica.com/EBchecked/topic/506983/Karl-baron-von-Rokitansk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nature.com/libraries/site_licenses/index.html" TargetMode="External"/><Relationship Id="rId3" Type="http://schemas.openxmlformats.org/officeDocument/2006/relationships/hyperlink" Target="https://secure.nature.com/store/svc/article/cart?action=add&amp;articleId=nature10983" TargetMode="External"/><Relationship Id="rId7" Type="http://schemas.openxmlformats.org/officeDocument/2006/relationships/hyperlink" Target="http://www.nature.com/nams/svc/institutelogin?target=/nature/journal/vaop/ncurrent/abs/nature10983.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nature.com/nams/svc/athensout?target=/nature/journal/vaop/ncurrent/abs/nature10983.html" TargetMode="External"/><Relationship Id="rId5" Type="http://schemas.openxmlformats.org/officeDocument/2006/relationships/hyperlink" Target="http://www.nature.com/foxtrot/svc/login" TargetMode="External"/><Relationship Id="rId4" Type="http://schemas.openxmlformats.org/officeDocument/2006/relationships/hyperlink" Target="http://www.nature.com/subscribe/nature" TargetMode="External"/><Relationship Id="rId9" Type="http://schemas.openxmlformats.org/officeDocument/2006/relationships/hyperlink" Target="http://www.nature.com/nature/journal/vaop/ncurrent/full/nature10983.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p:sp>
      <p:sp>
        <p:nvSpPr>
          <p:cNvPr id="28675" name="Rectangle 2"/>
          <p:cNvSpPr>
            <a:spLocks noGrp="1" noChangeArrowheads="1"/>
          </p:cNvSpPr>
          <p:nvPr>
            <p:ph type="body" idx="1"/>
          </p:nvPr>
        </p:nvSpPr>
        <p:spPr>
          <a:noFill/>
          <a:ln w="9525"/>
        </p:spPr>
        <p:txBody>
          <a:bodyPr/>
          <a:lstStyle/>
          <a:p>
            <a:pPr eaLnBrk="1"/>
            <a:r>
              <a:rPr lang="en-US" smtClean="0"/>
              <a:t>Specimens in all biorepositories should be considered valuable and irreplaceable weather it be human or animal.  In qyesterdays spresentation describing the collection of elephant samples those samples should be preserved as well as a human sample since you don't want to tell the elephant you need another sample.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898086">
              <a:defRPr/>
            </a:pPr>
            <a:r>
              <a:rPr lang="en-US" b="1" dirty="0" smtClean="0"/>
              <a:t>The autopsy came of age with </a:t>
            </a:r>
            <a:r>
              <a:rPr lang="en-US" b="1" dirty="0" smtClean="0">
                <a:hlinkClick r:id="rId3" tooltip="Giovanni Morgagni"/>
              </a:rPr>
              <a:t>Giovanni </a:t>
            </a:r>
            <a:r>
              <a:rPr lang="en-US" b="1" dirty="0" err="1" smtClean="0">
                <a:hlinkClick r:id="rId3" tooltip="Giovanni Morgagni"/>
              </a:rPr>
              <a:t>Morgagni</a:t>
            </a:r>
            <a:r>
              <a:rPr lang="en-US" b="1" dirty="0" smtClean="0"/>
              <a:t>, the father of modern </a:t>
            </a:r>
            <a:r>
              <a:rPr lang="en-US" b="1" dirty="0" smtClean="0">
                <a:hlinkClick r:id="rId4" tooltip="pathology"/>
              </a:rPr>
              <a:t>pathology</a:t>
            </a:r>
            <a:r>
              <a:rPr lang="en-US" b="1" dirty="0" smtClean="0"/>
              <a:t>, who in 1761 described what could be seen in the body with the naked eye. In his voluminous work </a:t>
            </a:r>
            <a:r>
              <a:rPr lang="en-US" b="1" i="1" dirty="0" smtClean="0">
                <a:hlinkClick r:id="rId5" tooltip="On the Seats and Causes of Diseases as Investigated by Anatomy"/>
              </a:rPr>
              <a:t>On the Seats and Causes of Diseases as Investigated by Anatomy</a:t>
            </a:r>
            <a:r>
              <a:rPr lang="en-US" b="1" i="1" dirty="0" smtClean="0"/>
              <a:t>,</a:t>
            </a:r>
            <a:r>
              <a:rPr lang="en-US" b="1" dirty="0" smtClean="0"/>
              <a:t> he compared the symptoms and observations in some 700 patients with the anatomical findings upon examining their bodies. Thus, in </a:t>
            </a:r>
            <a:r>
              <a:rPr lang="en-US" b="1" dirty="0" err="1" smtClean="0"/>
              <a:t>Morgagni’s</a:t>
            </a:r>
            <a:r>
              <a:rPr lang="en-US" b="1" dirty="0" smtClean="0"/>
              <a:t> work the study of the patient replaced the study of books and comparison of commentaries.</a:t>
            </a:r>
          </a:p>
          <a:p>
            <a:endParaRPr lang="en-US" dirty="0" smtClean="0"/>
          </a:p>
          <a:p>
            <a:endParaRPr lang="en-US" dirty="0" smtClean="0"/>
          </a:p>
          <a:p>
            <a:r>
              <a:rPr lang="en-US" dirty="0" smtClean="0"/>
              <a:t>The first real dissections for the study of disease were carried out about 300 </a:t>
            </a:r>
            <a:r>
              <a:rPr lang="en-US" cap="small" dirty="0" err="1" smtClean="0"/>
              <a:t>bce</a:t>
            </a:r>
            <a:r>
              <a:rPr lang="en-US" dirty="0" smtClean="0"/>
              <a:t> by the Alexandrian physicians </a:t>
            </a:r>
            <a:r>
              <a:rPr lang="en-US" b="1" dirty="0" err="1" smtClean="0">
                <a:hlinkClick r:id="rId6" tooltip="Herophilus"/>
              </a:rPr>
              <a:t>Herophilus</a:t>
            </a:r>
            <a:r>
              <a:rPr lang="en-US" dirty="0" smtClean="0"/>
              <a:t> and </a:t>
            </a:r>
            <a:r>
              <a:rPr lang="en-US" b="1" dirty="0" err="1" smtClean="0">
                <a:hlinkClick r:id="rId7" tooltip="Erasistratus"/>
              </a:rPr>
              <a:t>Erasistratus</a:t>
            </a:r>
            <a:r>
              <a:rPr lang="en-US" dirty="0" smtClean="0"/>
              <a:t>, but it was the Greek physician </a:t>
            </a:r>
            <a:r>
              <a:rPr lang="en-US" b="1" dirty="0" smtClean="0">
                <a:hlinkClick r:id="rId8" tooltip="Galen of Pergamum"/>
              </a:rPr>
              <a:t>Galen of Pergamum</a:t>
            </a:r>
            <a:r>
              <a:rPr lang="en-US" dirty="0" smtClean="0"/>
              <a:t> in the late 2nd century </a:t>
            </a:r>
            <a:r>
              <a:rPr lang="en-US" cap="small" dirty="0" err="1" smtClean="0"/>
              <a:t>ce</a:t>
            </a:r>
            <a:r>
              <a:rPr lang="en-US" dirty="0" err="1" smtClean="0"/>
              <a:t>who</a:t>
            </a:r>
            <a:r>
              <a:rPr lang="en-US" dirty="0" smtClean="0"/>
              <a:t> was the first to correlate the patient’s symptoms (complaints) and signs (what can be seen and felt) with what was found upon examining the “affected part of the deceased.” This was a significant advance that eventually led to the autopsy and broke an ancient barrier to progress in </a:t>
            </a:r>
            <a:r>
              <a:rPr lang="en-US" b="1" dirty="0" smtClean="0">
                <a:hlinkClick r:id="rId9" tooltip="medicine"/>
              </a:rPr>
              <a:t>medicine</a:t>
            </a:r>
            <a:r>
              <a:rPr lang="en-US" dirty="0" smtClean="0"/>
              <a:t>.</a:t>
            </a:r>
          </a:p>
          <a:p>
            <a:r>
              <a:rPr lang="en-US" dirty="0" smtClean="0"/>
              <a:t>It was the rebirth of anatomy during the </a:t>
            </a:r>
            <a:r>
              <a:rPr lang="en-US" b="1" dirty="0" smtClean="0">
                <a:hlinkClick r:id="rId10" tooltip="Renaissance"/>
              </a:rPr>
              <a:t>Renaissance</a:t>
            </a:r>
            <a:r>
              <a:rPr lang="en-US" dirty="0" smtClean="0"/>
              <a:t>, as exemplified by the work of </a:t>
            </a:r>
            <a:r>
              <a:rPr lang="en-US" b="1" dirty="0" smtClean="0">
                <a:hlinkClick r:id="rId11" tooltip="Andreas Vesalius"/>
              </a:rPr>
              <a:t>Andreas Vesalius</a:t>
            </a:r>
            <a:r>
              <a:rPr lang="en-US" dirty="0" smtClean="0"/>
              <a:t> (</a:t>
            </a:r>
            <a:r>
              <a:rPr lang="en-US" b="1" i="1" dirty="0" smtClean="0">
                <a:hlinkClick r:id="rId12" tooltip="De humani corporis fabrica"/>
              </a:rPr>
              <a:t>De </a:t>
            </a:r>
            <a:r>
              <a:rPr lang="en-US" b="1" i="1" dirty="0" err="1" smtClean="0">
                <a:hlinkClick r:id="rId12" tooltip="De humani corporis fabrica"/>
              </a:rPr>
              <a:t>humani</a:t>
            </a:r>
            <a:r>
              <a:rPr lang="en-US" b="1" i="1" dirty="0" smtClean="0">
                <a:hlinkClick r:id="rId12" tooltip="De humani corporis fabrica"/>
              </a:rPr>
              <a:t> </a:t>
            </a:r>
            <a:r>
              <a:rPr lang="en-US" b="1" i="1" dirty="0" err="1" smtClean="0">
                <a:hlinkClick r:id="rId12" tooltip="De humani corporis fabrica"/>
              </a:rPr>
              <a:t>corporis</a:t>
            </a:r>
            <a:r>
              <a:rPr lang="en-US" b="1" i="1" dirty="0" smtClean="0">
                <a:hlinkClick r:id="rId12" tooltip="De humani corporis fabrica"/>
              </a:rPr>
              <a:t> </a:t>
            </a:r>
            <a:r>
              <a:rPr lang="en-US" b="1" i="1" dirty="0" err="1" smtClean="0">
                <a:hlinkClick r:id="rId12" tooltip="De humani corporis fabrica"/>
              </a:rPr>
              <a:t>fabrica</a:t>
            </a:r>
            <a:r>
              <a:rPr lang="en-US" i="1" dirty="0" smtClean="0"/>
              <a:t>,</a:t>
            </a:r>
            <a:r>
              <a:rPr lang="en-US" dirty="0" smtClean="0"/>
              <a:t> 1543) that made it possible to distinguish the abnormal, as such (e.g., an aneurysm), from the normal anatomy. </a:t>
            </a:r>
            <a:r>
              <a:rPr lang="en-US" b="1" dirty="0" smtClean="0">
                <a:hlinkClick r:id="rId13" tooltip="Leonardo da Vinci"/>
              </a:rPr>
              <a:t>Leonardo </a:t>
            </a:r>
            <a:r>
              <a:rPr lang="en-US" b="1" dirty="0" err="1" smtClean="0">
                <a:hlinkClick r:id="rId13" tooltip="Leonardo da Vinci"/>
              </a:rPr>
              <a:t>da</a:t>
            </a:r>
            <a:r>
              <a:rPr lang="en-US" b="1" dirty="0" smtClean="0">
                <a:hlinkClick r:id="rId13" tooltip="Leonardo da Vinci"/>
              </a:rPr>
              <a:t> Vinci</a:t>
            </a:r>
            <a:r>
              <a:rPr lang="en-US" dirty="0" smtClean="0"/>
              <a:t> dissected 30 corpses and noted “abnormal anatomy”; Michelangelo, too, performed a number of dissections. Earlier, in the 13th century, Frederick II ordered that the bodies of two executed criminals be delivered every two years to the medical schools, one of which was at Salerno, for an “</a:t>
            </a:r>
            <a:r>
              <a:rPr lang="en-US" dirty="0" err="1" smtClean="0"/>
              <a:t>Anatomica</a:t>
            </a:r>
            <a:r>
              <a:rPr lang="en-US" dirty="0" smtClean="0"/>
              <a:t> </a:t>
            </a:r>
            <a:r>
              <a:rPr lang="en-US" dirty="0" err="1" smtClean="0"/>
              <a:t>Publica</a:t>
            </a:r>
            <a:r>
              <a:rPr lang="en-US" dirty="0" smtClean="0"/>
              <a:t>,” which every physician was obliged to attend. The first forensic or legal autopsy, wherein the death was investigated to determine presence of “fault,” is said to have been one requested by a magistrate in Bologna in 1302. Antonio </a:t>
            </a:r>
            <a:r>
              <a:rPr lang="en-US" dirty="0" err="1" smtClean="0"/>
              <a:t>Benivieni</a:t>
            </a:r>
            <a:r>
              <a:rPr lang="en-US" dirty="0" smtClean="0"/>
              <a:t>, a 15th-century Florentine physician, carried out 15 autopsies explicitly to determine the “cause of death” and significantly correlated some of his findings with prior symptoms in the deceased. </a:t>
            </a:r>
            <a:r>
              <a:rPr lang="en-US" dirty="0" err="1" smtClean="0"/>
              <a:t>Théophile</a:t>
            </a:r>
            <a:r>
              <a:rPr lang="en-US" dirty="0" smtClean="0"/>
              <a:t> </a:t>
            </a:r>
            <a:r>
              <a:rPr lang="en-US" dirty="0" err="1" smtClean="0"/>
              <a:t>Bonet</a:t>
            </a:r>
            <a:r>
              <a:rPr lang="en-US" dirty="0" smtClean="0"/>
              <a:t> of Geneva (1620–89) collated from the literature the observations made in 3,000 autopsies. Many specific clinical and pathologic entities were then defined by various observers, thus opening the door to modern practice.</a:t>
            </a:r>
          </a:p>
          <a:p>
            <a:r>
              <a:rPr lang="en-US" dirty="0" smtClean="0"/>
              <a:t>The autopsy came of age with </a:t>
            </a:r>
            <a:r>
              <a:rPr lang="en-US" b="1" dirty="0" smtClean="0">
                <a:hlinkClick r:id="rId3" tooltip="Giovanni Morgagni"/>
              </a:rPr>
              <a:t>Giovanni </a:t>
            </a:r>
            <a:r>
              <a:rPr lang="en-US" b="1" dirty="0" err="1" smtClean="0">
                <a:hlinkClick r:id="rId3" tooltip="Giovanni Morgagni"/>
              </a:rPr>
              <a:t>Morgagni</a:t>
            </a:r>
            <a:r>
              <a:rPr lang="en-US" dirty="0" smtClean="0"/>
              <a:t>, the father of modern </a:t>
            </a:r>
            <a:r>
              <a:rPr lang="en-US" b="1" dirty="0" smtClean="0">
                <a:hlinkClick r:id="rId4" tooltip="pathology"/>
              </a:rPr>
              <a:t>pathology</a:t>
            </a:r>
            <a:r>
              <a:rPr lang="en-US" dirty="0" smtClean="0"/>
              <a:t>, who in 1761 described what could be seen in the body with the naked eye. In his voluminous work </a:t>
            </a:r>
            <a:r>
              <a:rPr lang="en-US" b="1" i="1" dirty="0" smtClean="0">
                <a:hlinkClick r:id="rId5" tooltip="On the Seats and Causes of Diseases as Investigated by Anatomy"/>
              </a:rPr>
              <a:t>On the Seats and Causes of Diseases as Investigated by Anatomy</a:t>
            </a:r>
            <a:r>
              <a:rPr lang="en-US" i="1" dirty="0" smtClean="0"/>
              <a:t>,</a:t>
            </a:r>
            <a:r>
              <a:rPr lang="en-US" dirty="0" smtClean="0"/>
              <a:t> he compared the symptoms and observations in some 700 patients with the anatomical findings upon examining their bodies. Thus, in </a:t>
            </a:r>
            <a:r>
              <a:rPr lang="en-US" dirty="0" err="1" smtClean="0"/>
              <a:t>Morgagni’s</a:t>
            </a:r>
            <a:r>
              <a:rPr lang="en-US" dirty="0" smtClean="0"/>
              <a:t> work the study of the patient replaced the study of books and comparison of commentaries.</a:t>
            </a:r>
          </a:p>
          <a:p>
            <a:r>
              <a:rPr lang="en-US" dirty="0" smtClean="0"/>
              <a:t>With </a:t>
            </a:r>
            <a:r>
              <a:rPr lang="en-US" b="1" dirty="0" smtClean="0">
                <a:hlinkClick r:id="rId14" tooltip="Karl von Rokitansky"/>
              </a:rPr>
              <a:t>Karl von </a:t>
            </a:r>
            <a:r>
              <a:rPr lang="en-US" b="1" dirty="0" err="1" smtClean="0">
                <a:hlinkClick r:id="rId14" tooltip="Karl von Rokitansky"/>
              </a:rPr>
              <a:t>Rokitansky</a:t>
            </a:r>
            <a:r>
              <a:rPr lang="en-US" dirty="0" smtClean="0"/>
              <a:t> of Vienna (1804–78), the gross (naked eye) autopsy reached its apogee. </a:t>
            </a:r>
            <a:r>
              <a:rPr lang="en-US" dirty="0" err="1" smtClean="0"/>
              <a:t>Rokitansky</a:t>
            </a:r>
            <a:r>
              <a:rPr lang="en-US" dirty="0" smtClean="0"/>
              <a:t> utilized the microscope very little and was limited by his own </a:t>
            </a:r>
            <a:r>
              <a:rPr lang="en-US" dirty="0" err="1" smtClean="0"/>
              <a:t>humoral</a:t>
            </a:r>
            <a:r>
              <a:rPr lang="en-US" dirty="0" smtClean="0"/>
              <a:t> theory. The French anatomist and physiologist </a:t>
            </a:r>
            <a:r>
              <a:rPr lang="en-US" b="1" dirty="0" smtClean="0">
                <a:hlinkClick r:id="rId15" tooltip="Marie F.X. Bichat"/>
              </a:rPr>
              <a:t>Marie F.X. Bichat</a:t>
            </a:r>
            <a:r>
              <a:rPr lang="en-US" dirty="0" smtClean="0"/>
              <a:t> (1771–1802) stressed the role of the different generalized systems and tissues in the study of disease. It was the German pathologist </a:t>
            </a:r>
            <a:r>
              <a:rPr lang="en-US" b="1" dirty="0" smtClean="0">
                <a:hlinkClick r:id="rId16" tooltip="Rudolf Virchow"/>
              </a:rPr>
              <a:t>Rudolf Virchow</a:t>
            </a:r>
            <a:r>
              <a:rPr lang="en-US" dirty="0" smtClean="0"/>
              <a:t> (1821–1902), however, who introduced the cellular doctrine—that changes in the cells are the basis of the understanding of disease—in pathology and in autopsy. He warned against the dominance of pathologic anatomy—the study of the structure of diseased tissue—alone as such and stressed that the future of pathology would be physiologic pathology—study of the functioning of the organism in the investigation of disease.</a:t>
            </a:r>
          </a:p>
          <a:p>
            <a:r>
              <a:rPr lang="en-US" dirty="0" smtClean="0"/>
              <a:t>The modern autopsy has been expanded to include the application of all knowledge and all of the instruments of the specialized modern basic sciences. The examination has been extended to structures too small to be seen except with the </a:t>
            </a:r>
            <a:r>
              <a:rPr lang="en-US" b="1" dirty="0" smtClean="0">
                <a:hlinkClick r:id="rId17" tooltip="electron microscope"/>
              </a:rPr>
              <a:t>electron microscope</a:t>
            </a:r>
            <a:r>
              <a:rPr lang="en-US" dirty="0" smtClean="0"/>
              <a:t>, and to </a:t>
            </a:r>
            <a:r>
              <a:rPr lang="en-US" b="1" dirty="0" smtClean="0">
                <a:hlinkClick r:id="rId18" tooltip="molecular biology"/>
              </a:rPr>
              <a:t>molecular biology</a:t>
            </a:r>
            <a:r>
              <a:rPr lang="en-US" dirty="0" smtClean="0"/>
              <a:t> to include all that can be seen as well as what still remains unseen.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971927"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1" name="Rectangle 3"/>
          <p:cNvSpPr>
            <a:spLocks noChangeArrowheads="1"/>
          </p:cNvSpPr>
          <p:nvPr/>
        </p:nvSpPr>
        <p:spPr bwMode="auto">
          <a:xfrm>
            <a:off x="3971927" y="8831265"/>
            <a:ext cx="3038475" cy="465137"/>
          </a:xfrm>
          <a:prstGeom prst="rect">
            <a:avLst/>
          </a:prstGeom>
          <a:noFill/>
          <a:ln w="12700">
            <a:noFill/>
            <a:miter lim="800000"/>
            <a:headEnd/>
            <a:tailEnd/>
          </a:ln>
        </p:spPr>
        <p:txBody>
          <a:bodyPr lIns="91834" tIns="45111" rIns="91834" bIns="45111" anchor="b"/>
          <a:lstStyle/>
          <a:p>
            <a:pPr algn="r"/>
            <a:r>
              <a:rPr lang="en-US" sz="1200" dirty="0">
                <a:solidFill>
                  <a:prstClr val="black"/>
                </a:solidFill>
              </a:rPr>
              <a:t>3</a:t>
            </a:r>
          </a:p>
        </p:txBody>
      </p:sp>
      <p:sp>
        <p:nvSpPr>
          <p:cNvPr id="32772" name="Rectangle 4"/>
          <p:cNvSpPr>
            <a:spLocks noChangeArrowheads="1"/>
          </p:cNvSpPr>
          <p:nvPr/>
        </p:nvSpPr>
        <p:spPr bwMode="auto">
          <a:xfrm>
            <a:off x="2" y="8831265"/>
            <a:ext cx="3038475" cy="465137"/>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3" name="Rectangle 5"/>
          <p:cNvSpPr>
            <a:spLocks noChangeArrowheads="1"/>
          </p:cNvSpPr>
          <p:nvPr/>
        </p:nvSpPr>
        <p:spPr bwMode="auto">
          <a:xfrm>
            <a:off x="2"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4" name="Rectangle 6"/>
          <p:cNvSpPr>
            <a:spLocks noChangeArrowheads="1"/>
          </p:cNvSpPr>
          <p:nvPr/>
        </p:nvSpPr>
        <p:spPr bwMode="auto">
          <a:xfrm>
            <a:off x="3971927"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5" name="Rectangle 7"/>
          <p:cNvSpPr>
            <a:spLocks noChangeArrowheads="1"/>
          </p:cNvSpPr>
          <p:nvPr/>
        </p:nvSpPr>
        <p:spPr bwMode="auto">
          <a:xfrm>
            <a:off x="3971927" y="8831265"/>
            <a:ext cx="3038475" cy="465137"/>
          </a:xfrm>
          <a:prstGeom prst="rect">
            <a:avLst/>
          </a:prstGeom>
          <a:noFill/>
          <a:ln w="12700">
            <a:noFill/>
            <a:miter lim="800000"/>
            <a:headEnd/>
            <a:tailEnd/>
          </a:ln>
        </p:spPr>
        <p:txBody>
          <a:bodyPr lIns="91834" tIns="45111" rIns="91834" bIns="45111" anchor="b"/>
          <a:lstStyle/>
          <a:p>
            <a:pPr algn="r"/>
            <a:r>
              <a:rPr lang="en-US" sz="1200" dirty="0">
                <a:solidFill>
                  <a:prstClr val="black"/>
                </a:solidFill>
              </a:rPr>
              <a:t>2</a:t>
            </a:r>
          </a:p>
        </p:txBody>
      </p:sp>
      <p:sp>
        <p:nvSpPr>
          <p:cNvPr id="32776" name="Rectangle 8"/>
          <p:cNvSpPr>
            <a:spLocks noChangeArrowheads="1"/>
          </p:cNvSpPr>
          <p:nvPr/>
        </p:nvSpPr>
        <p:spPr bwMode="auto">
          <a:xfrm>
            <a:off x="2" y="8831265"/>
            <a:ext cx="3038475" cy="465137"/>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7" name="Rectangle 9"/>
          <p:cNvSpPr>
            <a:spLocks noChangeArrowheads="1"/>
          </p:cNvSpPr>
          <p:nvPr/>
        </p:nvSpPr>
        <p:spPr bwMode="auto">
          <a:xfrm>
            <a:off x="2"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32778" name="Rectangle 10"/>
          <p:cNvSpPr>
            <a:spLocks noGrp="1" noRot="1" noChangeAspect="1" noChangeArrowheads="1" noTextEdit="1"/>
          </p:cNvSpPr>
          <p:nvPr>
            <p:ph type="sldImg"/>
          </p:nvPr>
        </p:nvSpPr>
        <p:spPr>
          <a:solidFill>
            <a:srgbClr val="FFFFFF"/>
          </a:solidFill>
          <a:ln cap="flat"/>
        </p:spPr>
      </p:sp>
      <p:sp>
        <p:nvSpPr>
          <p:cNvPr id="32779" name="Rectangle 11"/>
          <p:cNvSpPr>
            <a:spLocks noGrp="1" noChangeArrowheads="1"/>
          </p:cNvSpPr>
          <p:nvPr>
            <p:ph type="body" idx="1"/>
          </p:nvPr>
        </p:nvSpPr>
        <p:spPr>
          <a:noFill/>
          <a:ln w="9525"/>
        </p:spPr>
        <p:txBody>
          <a:bodyPr/>
          <a:lstStyle/>
          <a:p>
            <a:r>
              <a:rPr lang="en-US" smtClean="0"/>
              <a:t>Click and type your text 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971927"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29699" name="Rectangle 3"/>
          <p:cNvSpPr>
            <a:spLocks noChangeArrowheads="1"/>
          </p:cNvSpPr>
          <p:nvPr/>
        </p:nvSpPr>
        <p:spPr bwMode="auto">
          <a:xfrm>
            <a:off x="3971927" y="8831265"/>
            <a:ext cx="3038475" cy="465137"/>
          </a:xfrm>
          <a:prstGeom prst="rect">
            <a:avLst/>
          </a:prstGeom>
          <a:noFill/>
          <a:ln w="12700">
            <a:noFill/>
            <a:miter lim="800000"/>
            <a:headEnd/>
            <a:tailEnd/>
          </a:ln>
        </p:spPr>
        <p:txBody>
          <a:bodyPr lIns="91834" tIns="45111" rIns="91834" bIns="45111" anchor="b"/>
          <a:lstStyle/>
          <a:p>
            <a:pPr algn="r"/>
            <a:r>
              <a:rPr lang="en-US" sz="1200" dirty="0">
                <a:solidFill>
                  <a:prstClr val="black"/>
                </a:solidFill>
              </a:rPr>
              <a:t>3</a:t>
            </a:r>
          </a:p>
        </p:txBody>
      </p:sp>
      <p:sp>
        <p:nvSpPr>
          <p:cNvPr id="29700" name="Rectangle 4"/>
          <p:cNvSpPr>
            <a:spLocks noChangeArrowheads="1"/>
          </p:cNvSpPr>
          <p:nvPr/>
        </p:nvSpPr>
        <p:spPr bwMode="auto">
          <a:xfrm>
            <a:off x="2" y="8831265"/>
            <a:ext cx="3038475" cy="465137"/>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29701" name="Rectangle 5"/>
          <p:cNvSpPr>
            <a:spLocks noChangeArrowheads="1"/>
          </p:cNvSpPr>
          <p:nvPr/>
        </p:nvSpPr>
        <p:spPr bwMode="auto">
          <a:xfrm>
            <a:off x="2"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29702" name="Rectangle 6"/>
          <p:cNvSpPr>
            <a:spLocks noChangeArrowheads="1"/>
          </p:cNvSpPr>
          <p:nvPr/>
        </p:nvSpPr>
        <p:spPr bwMode="auto">
          <a:xfrm>
            <a:off x="3971927"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29703" name="Rectangle 7"/>
          <p:cNvSpPr>
            <a:spLocks noChangeArrowheads="1"/>
          </p:cNvSpPr>
          <p:nvPr/>
        </p:nvSpPr>
        <p:spPr bwMode="auto">
          <a:xfrm>
            <a:off x="3971927" y="8831265"/>
            <a:ext cx="3038475" cy="465137"/>
          </a:xfrm>
          <a:prstGeom prst="rect">
            <a:avLst/>
          </a:prstGeom>
          <a:noFill/>
          <a:ln w="12700">
            <a:noFill/>
            <a:miter lim="800000"/>
            <a:headEnd/>
            <a:tailEnd/>
          </a:ln>
        </p:spPr>
        <p:txBody>
          <a:bodyPr lIns="91834" tIns="45111" rIns="91834" bIns="45111" anchor="b"/>
          <a:lstStyle/>
          <a:p>
            <a:pPr algn="r"/>
            <a:r>
              <a:rPr lang="en-US" sz="1200" dirty="0">
                <a:solidFill>
                  <a:prstClr val="black"/>
                </a:solidFill>
              </a:rPr>
              <a:t>2</a:t>
            </a:r>
          </a:p>
        </p:txBody>
      </p:sp>
      <p:sp>
        <p:nvSpPr>
          <p:cNvPr id="29704" name="Rectangle 8"/>
          <p:cNvSpPr>
            <a:spLocks noChangeArrowheads="1"/>
          </p:cNvSpPr>
          <p:nvPr/>
        </p:nvSpPr>
        <p:spPr bwMode="auto">
          <a:xfrm>
            <a:off x="2" y="8831265"/>
            <a:ext cx="3038475" cy="465137"/>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29705" name="Rectangle 9"/>
          <p:cNvSpPr>
            <a:spLocks noChangeArrowheads="1"/>
          </p:cNvSpPr>
          <p:nvPr/>
        </p:nvSpPr>
        <p:spPr bwMode="auto">
          <a:xfrm>
            <a:off x="2" y="2"/>
            <a:ext cx="3038475" cy="465138"/>
          </a:xfrm>
          <a:prstGeom prst="rect">
            <a:avLst/>
          </a:prstGeom>
          <a:noFill/>
          <a:ln w="12700">
            <a:noFill/>
            <a:miter lim="800000"/>
            <a:headEnd/>
            <a:tailEnd/>
          </a:ln>
        </p:spPr>
        <p:txBody>
          <a:bodyPr wrap="none" lIns="92801" tIns="46400" rIns="92801" bIns="46400" anchor="ctr"/>
          <a:lstStyle/>
          <a:p>
            <a:endParaRPr lang="en-US">
              <a:solidFill>
                <a:prstClr val="black"/>
              </a:solidFill>
            </a:endParaRPr>
          </a:p>
        </p:txBody>
      </p:sp>
      <p:sp>
        <p:nvSpPr>
          <p:cNvPr id="29706" name="Rectangle 10"/>
          <p:cNvSpPr>
            <a:spLocks noGrp="1" noRot="1" noChangeAspect="1" noChangeArrowheads="1" noTextEdit="1"/>
          </p:cNvSpPr>
          <p:nvPr>
            <p:ph type="sldImg"/>
          </p:nvPr>
        </p:nvSpPr>
        <p:spPr>
          <a:ln cap="flat"/>
        </p:spPr>
      </p:sp>
      <p:sp>
        <p:nvSpPr>
          <p:cNvPr id="29707" name="Rectangle 11"/>
          <p:cNvSpPr>
            <a:spLocks noGrp="1" noChangeArrowheads="1"/>
          </p:cNvSpPr>
          <p:nvPr>
            <p:ph type="body" idx="1"/>
          </p:nvPr>
        </p:nvSpPr>
        <p:spPr>
          <a:noFill/>
          <a:ln w="9525"/>
        </p:spPr>
        <p:txBody>
          <a:bodyPr/>
          <a:lstStyle/>
          <a:p>
            <a:r>
              <a:rPr lang="en-US" smtClean="0"/>
              <a:t>Click and type your text here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dirty="0">
                <a:latin typeface="Helvetica"/>
              </a:rPr>
              <a:t>Aside from direct-to-consumer companies in which clinical utility is questionable, there are more and more papers showing genomic technology can positively affect patient care.  Several of these papers will be discussed during these lectures.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The elucidation of breast cancer subgroups and their molecular drivers requires integrated views of the </a:t>
            </a:r>
            <a:r>
              <a:rPr lang="en-US" b="1" dirty="0" smtClean="0"/>
              <a:t>genome and </a:t>
            </a:r>
            <a:r>
              <a:rPr lang="en-US" b="1" dirty="0" err="1" smtClean="0"/>
              <a:t>transcriptome</a:t>
            </a:r>
            <a:r>
              <a:rPr lang="en-US" b="1" dirty="0" smtClean="0"/>
              <a:t> from representative numbers of patients.</a:t>
            </a:r>
            <a:r>
              <a:rPr lang="en-US" dirty="0" smtClean="0"/>
              <a:t> We present an integrated analysis of </a:t>
            </a:r>
            <a:r>
              <a:rPr lang="en-US" b="1" dirty="0" smtClean="0"/>
              <a:t>copy number and gene expression in a discovery and validation set of 997 and 995 primary breast </a:t>
            </a:r>
            <a:r>
              <a:rPr lang="en-US" b="1" dirty="0" err="1" smtClean="0"/>
              <a:t>tumours</a:t>
            </a:r>
            <a:r>
              <a:rPr lang="en-US" dirty="0" smtClean="0"/>
              <a:t>, respectively, </a:t>
            </a:r>
            <a:r>
              <a:rPr lang="en-US" b="1" dirty="0" smtClean="0"/>
              <a:t>with long-term clinical follow-up</a:t>
            </a:r>
            <a:r>
              <a:rPr lang="en-US" dirty="0" smtClean="0"/>
              <a:t>. Inherited variants (copy number variants and single nucleotide polymorphisms) and acquired </a:t>
            </a:r>
            <a:r>
              <a:rPr lang="en-US" b="1" dirty="0" smtClean="0"/>
              <a:t>somatic copy number aberrations (CNAs)</a:t>
            </a:r>
            <a:r>
              <a:rPr lang="en-US" dirty="0" smtClean="0"/>
              <a:t> were associated with expression in ~40% of genes, with the landscape dominated by </a:t>
            </a:r>
            <a:r>
              <a:rPr lang="en-US" i="1" dirty="0" err="1" smtClean="0"/>
              <a:t>cis</a:t>
            </a:r>
            <a:r>
              <a:rPr lang="en-US" dirty="0" smtClean="0"/>
              <a:t>- and </a:t>
            </a:r>
            <a:r>
              <a:rPr lang="en-US" i="1" dirty="0" smtClean="0"/>
              <a:t>trans</a:t>
            </a:r>
            <a:r>
              <a:rPr lang="en-US" dirty="0" smtClean="0"/>
              <a:t>-acting CNAs. By delineating expression outlier genes driven in </a:t>
            </a:r>
            <a:r>
              <a:rPr lang="en-US" i="1" dirty="0" err="1" smtClean="0"/>
              <a:t>cis</a:t>
            </a:r>
            <a:r>
              <a:rPr lang="en-US" dirty="0" smtClean="0"/>
              <a:t> by CNAs, we identified putative cancer genes, including deletions in </a:t>
            </a:r>
            <a:r>
              <a:rPr lang="en-US" i="1" dirty="0" smtClean="0"/>
              <a:t>PPP2R2A</a:t>
            </a:r>
            <a:r>
              <a:rPr lang="en-US" dirty="0" smtClean="0"/>
              <a:t>, </a:t>
            </a:r>
            <a:r>
              <a:rPr lang="en-US" i="1" dirty="0" smtClean="0"/>
              <a:t>MTAP</a:t>
            </a:r>
            <a:r>
              <a:rPr lang="en-US" dirty="0" smtClean="0"/>
              <a:t> and </a:t>
            </a:r>
            <a:r>
              <a:rPr lang="en-US" i="1" dirty="0" smtClean="0"/>
              <a:t>MAP2K4</a:t>
            </a:r>
            <a:r>
              <a:rPr lang="en-US" dirty="0" smtClean="0"/>
              <a:t>. </a:t>
            </a:r>
            <a:r>
              <a:rPr lang="en-US" b="1" dirty="0" smtClean="0"/>
              <a:t>Unsupervised analysis of paired DNA–RNA profiles </a:t>
            </a:r>
            <a:r>
              <a:rPr lang="en-US" dirty="0" smtClean="0"/>
              <a:t>revealed novel subgroups with distinct clinical outcomes, which reproduced in the validation cohort. These include a high-risk, </a:t>
            </a:r>
            <a:r>
              <a:rPr lang="en-US" dirty="0" err="1" smtClean="0"/>
              <a:t>oestrogen</a:t>
            </a:r>
            <a:r>
              <a:rPr lang="en-US" dirty="0" smtClean="0"/>
              <a:t>-receptor-positive 11q13/14 </a:t>
            </a:r>
            <a:r>
              <a:rPr lang="en-US" i="1" dirty="0" err="1" smtClean="0"/>
              <a:t>cis</a:t>
            </a:r>
            <a:r>
              <a:rPr lang="en-US" dirty="0" smtClean="0"/>
              <a:t>-acting subgroup and a </a:t>
            </a:r>
            <a:r>
              <a:rPr lang="en-US" dirty="0" err="1" smtClean="0"/>
              <a:t>favourable</a:t>
            </a:r>
            <a:r>
              <a:rPr lang="en-US" dirty="0" smtClean="0"/>
              <a:t> prognosis subgroup devoid of CNAs. </a:t>
            </a:r>
            <a:r>
              <a:rPr lang="en-US" i="1" dirty="0" smtClean="0"/>
              <a:t>Trans</a:t>
            </a:r>
            <a:r>
              <a:rPr lang="en-US" dirty="0" smtClean="0"/>
              <a:t>-acting aberration hotspots were found to modulate subgroup-specific gene networks, including a </a:t>
            </a:r>
            <a:r>
              <a:rPr lang="en-US" b="1" dirty="0" smtClean="0"/>
              <a:t>TCR deletion-mediated adaptive immune response </a:t>
            </a:r>
            <a:r>
              <a:rPr lang="en-US" dirty="0" smtClean="0"/>
              <a:t>in the ‘CNA-devoid’ subgroup and a basal-specific chromosome 5 deletion-associated mitotic network. Our results provide a novel molecular stratification of the breast cancer population, </a:t>
            </a:r>
            <a:r>
              <a:rPr lang="en-US" b="1" dirty="0" smtClean="0"/>
              <a:t>derived from the impact of somatic CNAs on the </a:t>
            </a:r>
            <a:r>
              <a:rPr lang="en-US" b="1" dirty="0" err="1" smtClean="0"/>
              <a:t>transcriptome</a:t>
            </a:r>
            <a:r>
              <a:rPr lang="en-US" b="1" dirty="0" smtClean="0"/>
              <a:t>.</a:t>
            </a:r>
          </a:p>
          <a:p>
            <a:r>
              <a:rPr lang="en-US" b="1" dirty="0" smtClean="0"/>
              <a:t>Figures at a glance</a:t>
            </a:r>
          </a:p>
          <a:p>
            <a:r>
              <a:rPr lang="en-US" dirty="0" smtClean="0"/>
              <a:t>left</a:t>
            </a:r>
          </a:p>
          <a:p>
            <a:r>
              <a:rPr lang="en-US" dirty="0" smtClean="0"/>
              <a:t>right </a:t>
            </a:r>
          </a:p>
          <a:p>
            <a:r>
              <a:rPr lang="en-US" b="1" dirty="0" smtClean="0"/>
              <a:t>Article preview</a:t>
            </a:r>
          </a:p>
          <a:p>
            <a:r>
              <a:rPr lang="en-US" b="1" dirty="0" smtClean="0"/>
              <a:t>Read the full article</a:t>
            </a:r>
          </a:p>
          <a:p>
            <a:r>
              <a:rPr lang="en-US" b="1" dirty="0" smtClean="0"/>
              <a:t>Instant access to this article: US$32</a:t>
            </a:r>
          </a:p>
          <a:p>
            <a:r>
              <a:rPr lang="en-US" dirty="0" smtClean="0">
                <a:hlinkClick r:id="rId3"/>
              </a:rPr>
              <a:t>Buy now</a:t>
            </a:r>
            <a:r>
              <a:rPr lang="en-US" dirty="0" smtClean="0"/>
              <a:t> </a:t>
            </a:r>
          </a:p>
          <a:p>
            <a:r>
              <a:rPr lang="en-US" b="1" dirty="0" smtClean="0"/>
              <a:t>Subscribe to Nature for full access: </a:t>
            </a:r>
          </a:p>
          <a:p>
            <a:r>
              <a:rPr lang="en-US" dirty="0" smtClean="0">
                <a:hlinkClick r:id="rId4"/>
              </a:rPr>
              <a:t>Subscribe</a:t>
            </a:r>
            <a:r>
              <a:rPr lang="en-US" dirty="0" smtClean="0"/>
              <a:t> </a:t>
            </a:r>
          </a:p>
          <a:p>
            <a:r>
              <a:rPr lang="en-US" b="1" dirty="0" smtClean="0"/>
              <a:t>Personal subscribers:</a:t>
            </a:r>
          </a:p>
          <a:p>
            <a:r>
              <a:rPr lang="en-US" dirty="0" smtClean="0">
                <a:hlinkClick r:id="rId5"/>
              </a:rPr>
              <a:t>Log in</a:t>
            </a:r>
            <a:r>
              <a:rPr lang="en-US" dirty="0" smtClean="0"/>
              <a:t> </a:t>
            </a:r>
          </a:p>
          <a:p>
            <a:r>
              <a:rPr lang="en-US" b="1" dirty="0" smtClean="0"/>
              <a:t>Additional access options:</a:t>
            </a:r>
          </a:p>
          <a:p>
            <a:r>
              <a:rPr lang="en-US" dirty="0" smtClean="0">
                <a:hlinkClick r:id="rId6"/>
              </a:rPr>
              <a:t>Login via Athens</a:t>
            </a:r>
            <a:endParaRPr lang="en-US" dirty="0" smtClean="0"/>
          </a:p>
          <a:p>
            <a:r>
              <a:rPr lang="en-US" dirty="0" smtClean="0">
                <a:hlinkClick r:id="rId7"/>
              </a:rPr>
              <a:t>Login via your Institution</a:t>
            </a:r>
            <a:endParaRPr lang="en-US" dirty="0" smtClean="0"/>
          </a:p>
          <a:p>
            <a:r>
              <a:rPr lang="en-US" dirty="0" smtClean="0">
                <a:hlinkClick r:id="rId8"/>
              </a:rPr>
              <a:t>Purchase a site license</a:t>
            </a:r>
            <a:endParaRPr lang="en-US" dirty="0" smtClean="0"/>
          </a:p>
          <a:p>
            <a:r>
              <a:rPr lang="en-US" dirty="0" smtClean="0">
                <a:hlinkClick r:id="rId9"/>
              </a:rPr>
              <a:t>Use a document delivery service</a:t>
            </a:r>
            <a:endParaRPr lang="en-US" dirty="0" smtClean="0"/>
          </a:p>
          <a:p>
            <a:r>
              <a:rPr lang="en-US" b="1" dirty="0" smtClean="0"/>
              <a:t>Author information</a:t>
            </a:r>
          </a:p>
          <a:p>
            <a:r>
              <a:rPr lang="en-US" dirty="0" smtClean="0">
                <a:hlinkClick r:id="rId9"/>
              </a:rPr>
              <a:t>Abstract</a:t>
            </a:r>
            <a:endParaRPr lang="en-US" dirty="0" smtClean="0"/>
          </a:p>
          <a:p>
            <a:r>
              <a:rPr lang="en-US" dirty="0" smtClean="0"/>
              <a:t>Author information</a:t>
            </a:r>
          </a:p>
          <a:p>
            <a:r>
              <a:rPr lang="en-US" dirty="0" smtClean="0">
                <a:hlinkClick r:id="rId9"/>
              </a:rPr>
              <a:t>Supplementary information</a:t>
            </a:r>
            <a:endParaRPr lang="en-US" dirty="0" smtClean="0"/>
          </a:p>
          <a:p>
            <a:r>
              <a:rPr lang="en-US" dirty="0" smtClean="0">
                <a:hlinkClick r:id="rId9"/>
              </a:rPr>
              <a:t>Comments</a:t>
            </a:r>
            <a:endParaRPr lang="en-US" dirty="0" smtClean="0"/>
          </a:p>
          <a:p>
            <a:r>
              <a:rPr lang="en-US" b="1" dirty="0" smtClean="0"/>
              <a:t>Primary authors</a:t>
            </a:r>
          </a:p>
          <a:p>
            <a:r>
              <a:rPr lang="en-US" b="1" dirty="0" smtClean="0"/>
              <a:t>These authors contributed equally to this work.</a:t>
            </a:r>
          </a:p>
          <a:p>
            <a:pPr lvl="1"/>
            <a:r>
              <a:rPr lang="en-US" dirty="0" smtClean="0"/>
              <a:t>Christina Curtis, </a:t>
            </a:r>
          </a:p>
          <a:p>
            <a:pPr lvl="1"/>
            <a:r>
              <a:rPr lang="en-US" dirty="0" err="1" smtClean="0"/>
              <a:t>Sohrab</a:t>
            </a:r>
            <a:r>
              <a:rPr lang="en-US" dirty="0" smtClean="0"/>
              <a:t> P. Shah, </a:t>
            </a:r>
          </a:p>
          <a:p>
            <a:pPr lvl="1"/>
            <a:r>
              <a:rPr lang="en-US" dirty="0" smtClean="0"/>
              <a:t>Suet-</a:t>
            </a:r>
            <a:r>
              <a:rPr lang="en-US" dirty="0" err="1" smtClean="0"/>
              <a:t>Feung</a:t>
            </a:r>
            <a:r>
              <a:rPr lang="en-US" dirty="0" smtClean="0"/>
              <a:t> Chin &amp; </a:t>
            </a:r>
          </a:p>
          <a:p>
            <a:pPr lvl="1"/>
            <a:r>
              <a:rPr lang="en-US" dirty="0" err="1" smtClean="0"/>
              <a:t>Gulisa</a:t>
            </a:r>
            <a:r>
              <a:rPr lang="en-US" dirty="0" smtClean="0"/>
              <a:t> </a:t>
            </a:r>
            <a:r>
              <a:rPr lang="en-US" dirty="0" err="1" smtClean="0"/>
              <a:t>Turashvili</a:t>
            </a:r>
            <a:endParaRPr lang="en-US" dirty="0" smtClean="0"/>
          </a:p>
          <a:p>
            <a:r>
              <a:rPr lang="en-US" b="1" dirty="0" smtClean="0"/>
              <a:t>Affiliations</a:t>
            </a:r>
          </a:p>
          <a:p>
            <a:r>
              <a:rPr lang="en-US" b="1" dirty="0" smtClean="0"/>
              <a:t>Department of Oncology, University of Cambridge, Hills Road, Cambridge CB2 2XZ, UK</a:t>
            </a:r>
          </a:p>
          <a:p>
            <a:pPr lvl="1"/>
            <a:r>
              <a:rPr lang="en-US" dirty="0" smtClean="0"/>
              <a:t>Christina Curtis,</a:t>
            </a:r>
          </a:p>
          <a:p>
            <a:pPr lvl="1"/>
            <a:r>
              <a:rPr lang="en-US" dirty="0" smtClean="0"/>
              <a:t>Suet-</a:t>
            </a:r>
            <a:r>
              <a:rPr lang="en-US" dirty="0" err="1" smtClean="0"/>
              <a:t>Feung</a:t>
            </a:r>
            <a:r>
              <a:rPr lang="en-US" dirty="0" smtClean="0"/>
              <a:t> Chin,</a:t>
            </a:r>
          </a:p>
          <a:p>
            <a:pPr lvl="1"/>
            <a:r>
              <a:rPr lang="en-US" dirty="0" smtClean="0"/>
              <a:t>Oscar M. </a:t>
            </a:r>
            <a:r>
              <a:rPr lang="en-US" dirty="0" err="1" smtClean="0"/>
              <a:t>Rueda</a:t>
            </a:r>
            <a:r>
              <a:rPr lang="en-US" dirty="0" smtClean="0"/>
              <a:t>,</a:t>
            </a:r>
          </a:p>
          <a:p>
            <a:pPr lvl="1"/>
            <a:r>
              <a:rPr lang="en-US" dirty="0" smtClean="0"/>
              <a:t>Andy G. Lynch,</a:t>
            </a:r>
          </a:p>
          <a:p>
            <a:pPr lvl="1"/>
            <a:r>
              <a:rPr lang="en-US" dirty="0" err="1" smtClean="0"/>
              <a:t>Shamith</a:t>
            </a:r>
            <a:r>
              <a:rPr lang="en-US" dirty="0" smtClean="0"/>
              <a:t> </a:t>
            </a:r>
            <a:r>
              <a:rPr lang="en-US" dirty="0" err="1" smtClean="0"/>
              <a:t>Samarajiwa</a:t>
            </a:r>
            <a:r>
              <a:rPr lang="en-US" dirty="0" smtClean="0"/>
              <a:t>,</a:t>
            </a:r>
          </a:p>
          <a:p>
            <a:pPr lvl="1"/>
            <a:r>
              <a:rPr lang="en-US" dirty="0" err="1" smtClean="0"/>
              <a:t>Yinyin</a:t>
            </a:r>
            <a:r>
              <a:rPr lang="en-US" dirty="0" smtClean="0"/>
              <a:t> Yuan,</a:t>
            </a:r>
          </a:p>
          <a:p>
            <a:pPr lvl="1"/>
            <a:r>
              <a:rPr lang="en-US" dirty="0" smtClean="0"/>
              <a:t>Stefan </a:t>
            </a:r>
            <a:r>
              <a:rPr lang="en-US" dirty="0" err="1" smtClean="0"/>
              <a:t>Gräf</a:t>
            </a:r>
            <a:r>
              <a:rPr lang="en-US" dirty="0" smtClean="0"/>
              <a:t>,</a:t>
            </a:r>
          </a:p>
          <a:p>
            <a:pPr lvl="1"/>
            <a:r>
              <a:rPr lang="en-US" dirty="0" err="1" smtClean="0"/>
              <a:t>Florian</a:t>
            </a:r>
            <a:r>
              <a:rPr lang="en-US" dirty="0" smtClean="0"/>
              <a:t> </a:t>
            </a:r>
            <a:r>
              <a:rPr lang="en-US" dirty="0" err="1" smtClean="0"/>
              <a:t>Markowetz</a:t>
            </a:r>
            <a:r>
              <a:rPr lang="en-US" dirty="0" smtClean="0"/>
              <a:t>,</a:t>
            </a:r>
          </a:p>
          <a:p>
            <a:pPr lvl="1"/>
            <a:r>
              <a:rPr lang="en-US" dirty="0" smtClean="0"/>
              <a:t>Simon </a:t>
            </a:r>
            <a:r>
              <a:rPr lang="en-US" dirty="0" err="1" smtClean="0"/>
              <a:t>Tavaré</a:t>
            </a:r>
            <a:r>
              <a:rPr lang="en-US" dirty="0" smtClean="0"/>
              <a:t> &amp;</a:t>
            </a:r>
          </a:p>
          <a:p>
            <a:pPr lvl="1"/>
            <a:r>
              <a:rPr lang="en-US" dirty="0" smtClean="0"/>
              <a:t>Carlos Caldas</a:t>
            </a:r>
          </a:p>
          <a:p>
            <a:r>
              <a:rPr lang="en-US" b="1" dirty="0" smtClean="0"/>
              <a:t>Cancer Research UK, Cambridge Research Institute, Li Ka </a:t>
            </a:r>
            <a:r>
              <a:rPr lang="en-US" b="1" dirty="0" err="1" smtClean="0"/>
              <a:t>Shing</a:t>
            </a:r>
            <a:r>
              <a:rPr lang="en-US" b="1" dirty="0" smtClean="0"/>
              <a:t> Centre, Robinson Way, Cambridge CB2 0RE, UK</a:t>
            </a:r>
          </a:p>
          <a:p>
            <a:pPr lvl="1"/>
            <a:r>
              <a:rPr lang="en-US" dirty="0" smtClean="0"/>
              <a:t>Christina Curtis,</a:t>
            </a:r>
          </a:p>
          <a:p>
            <a:pPr lvl="1"/>
            <a:r>
              <a:rPr lang="en-US" dirty="0" smtClean="0"/>
              <a:t>Suet-</a:t>
            </a:r>
            <a:r>
              <a:rPr lang="en-US" dirty="0" err="1" smtClean="0"/>
              <a:t>Feung</a:t>
            </a:r>
            <a:r>
              <a:rPr lang="en-US" dirty="0" smtClean="0"/>
              <a:t> Chin,</a:t>
            </a:r>
          </a:p>
          <a:p>
            <a:pPr lvl="1"/>
            <a:r>
              <a:rPr lang="en-US" dirty="0" smtClean="0"/>
              <a:t>Oscar M. </a:t>
            </a:r>
            <a:r>
              <a:rPr lang="en-US" dirty="0" err="1" smtClean="0"/>
              <a:t>Rueda</a:t>
            </a:r>
            <a:r>
              <a:rPr lang="en-US" dirty="0" smtClean="0"/>
              <a:t>,</a:t>
            </a:r>
          </a:p>
          <a:p>
            <a:pPr lvl="1"/>
            <a:r>
              <a:rPr lang="en-US" dirty="0" smtClean="0"/>
              <a:t>Mark J. Dunning,</a:t>
            </a:r>
          </a:p>
          <a:p>
            <a:pPr lvl="1"/>
            <a:r>
              <a:rPr lang="en-US" dirty="0" smtClean="0"/>
              <a:t>Doug Speed,</a:t>
            </a:r>
          </a:p>
          <a:p>
            <a:pPr lvl="1"/>
            <a:r>
              <a:rPr lang="en-US" dirty="0" smtClean="0"/>
              <a:t>Andy G. Lynch,</a:t>
            </a:r>
          </a:p>
          <a:p>
            <a:pPr lvl="1"/>
            <a:r>
              <a:rPr lang="en-US" dirty="0" err="1" smtClean="0"/>
              <a:t>Shamith</a:t>
            </a:r>
            <a:r>
              <a:rPr lang="en-US" dirty="0" smtClean="0"/>
              <a:t> </a:t>
            </a:r>
            <a:r>
              <a:rPr lang="en-US" dirty="0" err="1" smtClean="0"/>
              <a:t>Samarajiwa</a:t>
            </a:r>
            <a:r>
              <a:rPr lang="en-US" dirty="0" smtClean="0"/>
              <a:t>,</a:t>
            </a:r>
          </a:p>
          <a:p>
            <a:pPr lvl="1"/>
            <a:r>
              <a:rPr lang="en-US" dirty="0" err="1" smtClean="0"/>
              <a:t>Yinyin</a:t>
            </a:r>
            <a:r>
              <a:rPr lang="en-US" dirty="0" smtClean="0"/>
              <a:t> Yuan,</a:t>
            </a:r>
          </a:p>
          <a:p>
            <a:pPr lvl="1"/>
            <a:r>
              <a:rPr lang="en-US" dirty="0" smtClean="0"/>
              <a:t>Stefan </a:t>
            </a:r>
            <a:r>
              <a:rPr lang="en-US" dirty="0" err="1" smtClean="0"/>
              <a:t>Gräf</a:t>
            </a:r>
            <a:r>
              <a:rPr lang="en-US" dirty="0" smtClean="0"/>
              <a:t>,</a:t>
            </a:r>
          </a:p>
          <a:p>
            <a:pPr lvl="1"/>
            <a:r>
              <a:rPr lang="en-US" dirty="0" err="1" smtClean="0"/>
              <a:t>Roslin</a:t>
            </a:r>
            <a:r>
              <a:rPr lang="en-US" dirty="0" smtClean="0"/>
              <a:t> Russell,</a:t>
            </a:r>
          </a:p>
          <a:p>
            <a:pPr lvl="1"/>
            <a:r>
              <a:rPr lang="en-US" dirty="0" err="1" smtClean="0"/>
              <a:t>Florian</a:t>
            </a:r>
            <a:r>
              <a:rPr lang="en-US" dirty="0" smtClean="0"/>
              <a:t> </a:t>
            </a:r>
            <a:r>
              <a:rPr lang="en-US" dirty="0" err="1" smtClean="0"/>
              <a:t>Markowetz</a:t>
            </a:r>
            <a:r>
              <a:rPr lang="en-US" dirty="0" smtClean="0"/>
              <a:t>,</a:t>
            </a:r>
          </a:p>
          <a:p>
            <a:pPr lvl="1"/>
            <a:r>
              <a:rPr lang="en-US" dirty="0" smtClean="0"/>
              <a:t>James D. </a:t>
            </a:r>
            <a:r>
              <a:rPr lang="en-US" dirty="0" err="1" smtClean="0"/>
              <a:t>Brenton</a:t>
            </a:r>
            <a:r>
              <a:rPr lang="en-US" dirty="0" smtClean="0"/>
              <a:t>,</a:t>
            </a:r>
          </a:p>
          <a:p>
            <a:pPr lvl="1"/>
            <a:r>
              <a:rPr lang="en-US" dirty="0" smtClean="0"/>
              <a:t>Simon </a:t>
            </a:r>
            <a:r>
              <a:rPr lang="en-US" dirty="0" err="1" smtClean="0"/>
              <a:t>Tavaré</a:t>
            </a:r>
            <a:r>
              <a:rPr lang="en-US" dirty="0" smtClean="0"/>
              <a:t> &amp;</a:t>
            </a:r>
          </a:p>
          <a:p>
            <a:pPr lvl="1"/>
            <a:r>
              <a:rPr lang="en-US" dirty="0" smtClean="0"/>
              <a:t>Carlos Caldas</a:t>
            </a:r>
          </a:p>
          <a:p>
            <a:r>
              <a:rPr lang="en-US" b="1" dirty="0" smtClean="0"/>
              <a:t>Department of Pathology and Laboratory Medicine, University of British Columbia, Vancouver, British Columbia V6T 2B5, Canada</a:t>
            </a:r>
          </a:p>
          <a:p>
            <a:pPr lvl="1"/>
            <a:r>
              <a:rPr lang="en-US" dirty="0" err="1" smtClean="0"/>
              <a:t>Sohrab</a:t>
            </a:r>
            <a:r>
              <a:rPr lang="en-US" dirty="0" smtClean="0"/>
              <a:t> P. Shah,</a:t>
            </a:r>
          </a:p>
          <a:p>
            <a:pPr lvl="1"/>
            <a:r>
              <a:rPr lang="en-US" dirty="0" err="1" smtClean="0"/>
              <a:t>Gulisa</a:t>
            </a:r>
            <a:r>
              <a:rPr lang="en-US" dirty="0" smtClean="0"/>
              <a:t> </a:t>
            </a:r>
            <a:r>
              <a:rPr lang="en-US" dirty="0" err="1" smtClean="0"/>
              <a:t>Turashvili</a:t>
            </a:r>
            <a:r>
              <a:rPr lang="en-US" dirty="0" smtClean="0"/>
              <a:t>,</a:t>
            </a:r>
          </a:p>
          <a:p>
            <a:pPr lvl="1"/>
            <a:r>
              <a:rPr lang="en-US" dirty="0" smtClean="0"/>
              <a:t>Gavin Ha,</a:t>
            </a:r>
          </a:p>
          <a:p>
            <a:pPr lvl="1"/>
            <a:r>
              <a:rPr lang="en-US" dirty="0" err="1" smtClean="0"/>
              <a:t>Gholamreza</a:t>
            </a:r>
            <a:r>
              <a:rPr lang="en-US" dirty="0" smtClean="0"/>
              <a:t> </a:t>
            </a:r>
            <a:r>
              <a:rPr lang="en-US" dirty="0" err="1" smtClean="0"/>
              <a:t>Haffari</a:t>
            </a:r>
            <a:r>
              <a:rPr lang="en-US" dirty="0" smtClean="0"/>
              <a:t>,</a:t>
            </a:r>
          </a:p>
          <a:p>
            <a:pPr lvl="1"/>
            <a:r>
              <a:rPr lang="en-US" dirty="0" smtClean="0"/>
              <a:t>Ali </a:t>
            </a:r>
            <a:r>
              <a:rPr lang="en-US" dirty="0" err="1" smtClean="0"/>
              <a:t>Bashashati</a:t>
            </a:r>
            <a:r>
              <a:rPr lang="en-US" dirty="0" smtClean="0"/>
              <a:t>,</a:t>
            </a:r>
          </a:p>
          <a:p>
            <a:pPr lvl="1"/>
            <a:r>
              <a:rPr lang="en-US" dirty="0" smtClean="0"/>
              <a:t>Steven McKinney,</a:t>
            </a:r>
          </a:p>
          <a:p>
            <a:pPr lvl="1"/>
            <a:r>
              <a:rPr lang="en-US" dirty="0" smtClean="0"/>
              <a:t>Peter Watson &amp;</a:t>
            </a:r>
          </a:p>
          <a:p>
            <a:pPr lvl="1"/>
            <a:r>
              <a:rPr lang="en-US" dirty="0" smtClean="0"/>
              <a:t>Samuel </a:t>
            </a:r>
            <a:r>
              <a:rPr lang="en-US" dirty="0" err="1" smtClean="0"/>
              <a:t>Aparicio</a:t>
            </a:r>
            <a:endParaRPr lang="en-US" dirty="0" smtClean="0"/>
          </a:p>
          <a:p>
            <a:r>
              <a:rPr lang="en-US" b="1" dirty="0" smtClean="0"/>
              <a:t>Molecular Oncology, British Columbia Cancer Research Centre, Vancouver, British Columbia V5Z 1L3, Canada</a:t>
            </a:r>
          </a:p>
          <a:p>
            <a:pPr lvl="1"/>
            <a:r>
              <a:rPr lang="en-US" dirty="0" err="1" smtClean="0"/>
              <a:t>Sohrab</a:t>
            </a:r>
            <a:r>
              <a:rPr lang="en-US" dirty="0" smtClean="0"/>
              <a:t> P. Shah,</a:t>
            </a:r>
          </a:p>
          <a:p>
            <a:pPr lvl="1"/>
            <a:r>
              <a:rPr lang="en-US" dirty="0" err="1" smtClean="0"/>
              <a:t>Gulisa</a:t>
            </a:r>
            <a:r>
              <a:rPr lang="en-US" dirty="0" smtClean="0"/>
              <a:t> </a:t>
            </a:r>
            <a:r>
              <a:rPr lang="en-US" dirty="0" err="1" smtClean="0"/>
              <a:t>Turashvili</a:t>
            </a:r>
            <a:r>
              <a:rPr lang="en-US" dirty="0" smtClean="0"/>
              <a:t>,</a:t>
            </a:r>
          </a:p>
          <a:p>
            <a:pPr lvl="1"/>
            <a:r>
              <a:rPr lang="en-US" dirty="0" smtClean="0"/>
              <a:t>Steven McKinney,</a:t>
            </a:r>
          </a:p>
          <a:p>
            <a:pPr lvl="1"/>
            <a:r>
              <a:rPr lang="en-US" dirty="0" smtClean="0"/>
              <a:t>Peter Watson &amp;</a:t>
            </a:r>
          </a:p>
          <a:p>
            <a:pPr lvl="1"/>
            <a:r>
              <a:rPr lang="en-US" dirty="0" smtClean="0"/>
              <a:t>Samuel </a:t>
            </a:r>
            <a:r>
              <a:rPr lang="en-US" dirty="0" err="1" smtClean="0"/>
              <a:t>Aparicio</a:t>
            </a:r>
            <a:endParaRPr lang="en-US" dirty="0" smtClean="0"/>
          </a:p>
          <a:p>
            <a:r>
              <a:rPr lang="en-US" b="1" dirty="0" smtClean="0"/>
              <a:t>Department of Applied Mathematics and Theoretical Physics, University of Cambridge, Centre for Mathematical Sciences, Cambridge CB3 0WA, UK</a:t>
            </a:r>
          </a:p>
          <a:p>
            <a:pPr lvl="1"/>
            <a:r>
              <a:rPr lang="en-US" dirty="0" smtClean="0"/>
              <a:t>Doug Speed &amp;</a:t>
            </a:r>
          </a:p>
          <a:p>
            <a:pPr lvl="1"/>
            <a:r>
              <a:rPr lang="en-US" dirty="0" smtClean="0"/>
              <a:t>Simon </a:t>
            </a:r>
            <a:r>
              <a:rPr lang="en-US" dirty="0" err="1" smtClean="0"/>
              <a:t>Tavaré</a:t>
            </a:r>
            <a:endParaRPr lang="en-US" dirty="0" smtClean="0"/>
          </a:p>
          <a:p>
            <a:r>
              <a:rPr lang="en-US" b="1" dirty="0" smtClean="0"/>
              <a:t>Department of Genetics, Institute for Cancer Research, Oslo University Hospital </a:t>
            </a:r>
            <a:r>
              <a:rPr lang="en-US" b="1" dirty="0" err="1" smtClean="0"/>
              <a:t>Radiumhospitalet</a:t>
            </a:r>
            <a:r>
              <a:rPr lang="en-US" b="1" dirty="0" smtClean="0"/>
              <a:t>, Montebello, 0310 Oslo, Norway</a:t>
            </a:r>
          </a:p>
          <a:p>
            <a:pPr lvl="1"/>
            <a:r>
              <a:rPr lang="en-US" dirty="0" smtClean="0"/>
              <a:t>Anita </a:t>
            </a:r>
            <a:r>
              <a:rPr lang="en-US" dirty="0" err="1" smtClean="0"/>
              <a:t>Langerød</a:t>
            </a:r>
            <a:r>
              <a:rPr lang="en-US" dirty="0" smtClean="0"/>
              <a:t> &amp;</a:t>
            </a:r>
          </a:p>
          <a:p>
            <a:pPr lvl="1"/>
            <a:r>
              <a:rPr lang="en-US" dirty="0" smtClean="0"/>
              <a:t>Anne-</a:t>
            </a:r>
            <a:r>
              <a:rPr lang="en-US" dirty="0" err="1" smtClean="0"/>
              <a:t>Lise</a:t>
            </a:r>
            <a:r>
              <a:rPr lang="en-US" dirty="0" smtClean="0"/>
              <a:t> </a:t>
            </a:r>
            <a:r>
              <a:rPr lang="en-US" dirty="0" err="1" smtClean="0"/>
              <a:t>Børresen</a:t>
            </a:r>
            <a:r>
              <a:rPr lang="en-US" dirty="0" smtClean="0"/>
              <a:t>-Dale</a:t>
            </a:r>
          </a:p>
          <a:p>
            <a:r>
              <a:rPr lang="en-US" b="1" dirty="0" smtClean="0"/>
              <a:t>Department of Histopathology, School of Molecular Medical Sciences, University of Nottingham, Nottingham NG5 1PB, UK</a:t>
            </a:r>
          </a:p>
          <a:p>
            <a:pPr lvl="1"/>
            <a:r>
              <a:rPr lang="en-US" dirty="0" smtClean="0"/>
              <a:t>Andrew Green &amp;</a:t>
            </a:r>
          </a:p>
          <a:p>
            <a:pPr lvl="1"/>
            <a:r>
              <a:rPr lang="en-US" dirty="0" smtClean="0"/>
              <a:t>Ian Ellis</a:t>
            </a:r>
          </a:p>
          <a:p>
            <a:r>
              <a:rPr lang="en-US" b="1" dirty="0" smtClean="0"/>
              <a:t>Cambridge Breast Unit, </a:t>
            </a:r>
            <a:r>
              <a:rPr lang="en-US" b="1" dirty="0" err="1" smtClean="0"/>
              <a:t>Addenbrooke’s</a:t>
            </a:r>
            <a:r>
              <a:rPr lang="en-US" b="1" dirty="0" smtClean="0"/>
              <a:t> Hospital, Cambridge University Hospital NHS Foundation Trust and NIHR Cambridge Biomedical Research Centre, Cambridge CB2 2QQ, UK</a:t>
            </a:r>
          </a:p>
          <a:p>
            <a:pPr lvl="1"/>
            <a:r>
              <a:rPr lang="en-US" dirty="0" smtClean="0"/>
              <a:t>Elena </a:t>
            </a:r>
            <a:r>
              <a:rPr lang="en-US" dirty="0" err="1" smtClean="0"/>
              <a:t>Provenzano</a:t>
            </a:r>
            <a:r>
              <a:rPr lang="en-US" dirty="0" smtClean="0"/>
              <a:t>,</a:t>
            </a:r>
          </a:p>
          <a:p>
            <a:pPr lvl="1"/>
            <a:r>
              <a:rPr lang="en-US" dirty="0" smtClean="0"/>
              <a:t>Gordon </a:t>
            </a:r>
            <a:r>
              <a:rPr lang="en-US" dirty="0" err="1" smtClean="0"/>
              <a:t>Wishart</a:t>
            </a:r>
            <a:r>
              <a:rPr lang="en-US" dirty="0" smtClean="0"/>
              <a:t> &amp;</a:t>
            </a:r>
          </a:p>
          <a:p>
            <a:pPr lvl="1"/>
            <a:r>
              <a:rPr lang="en-US" dirty="0" smtClean="0"/>
              <a:t>Carlos Caldas</a:t>
            </a:r>
          </a:p>
          <a:p>
            <a:r>
              <a:rPr lang="en-US" b="1" dirty="0" smtClean="0"/>
              <a:t>King’s College London, Breakthrough Breast Cancer Research Unit, London WC2R 2LS, UK</a:t>
            </a:r>
          </a:p>
          <a:p>
            <a:pPr lvl="1"/>
            <a:r>
              <a:rPr lang="en-US" dirty="0" smtClean="0"/>
              <a:t>Sarah </a:t>
            </a:r>
            <a:r>
              <a:rPr lang="en-US" dirty="0" err="1" smtClean="0"/>
              <a:t>Pinder</a:t>
            </a:r>
            <a:r>
              <a:rPr lang="en-US" dirty="0" smtClean="0"/>
              <a:t> &amp;</a:t>
            </a:r>
          </a:p>
          <a:p>
            <a:pPr lvl="1"/>
            <a:r>
              <a:rPr lang="en-US" dirty="0" err="1" smtClean="0"/>
              <a:t>Arnie</a:t>
            </a:r>
            <a:r>
              <a:rPr lang="en-US" dirty="0" smtClean="0"/>
              <a:t> </a:t>
            </a:r>
            <a:r>
              <a:rPr lang="en-US" dirty="0" err="1" smtClean="0"/>
              <a:t>Purushotham</a:t>
            </a:r>
            <a:endParaRPr lang="en-US" dirty="0" smtClean="0"/>
          </a:p>
          <a:p>
            <a:r>
              <a:rPr lang="en-US" b="1" dirty="0" smtClean="0"/>
              <a:t>Manitoba Institute of Cell Biology, University of Manitoba, Manitoba R3E 0V9, Canada</a:t>
            </a:r>
          </a:p>
          <a:p>
            <a:pPr lvl="1"/>
            <a:r>
              <a:rPr lang="en-US" dirty="0" smtClean="0"/>
              <a:t>Peter Watson &amp;</a:t>
            </a:r>
          </a:p>
          <a:p>
            <a:pPr lvl="1"/>
            <a:r>
              <a:rPr lang="en-US" dirty="0" smtClean="0"/>
              <a:t>Leigh Murphy</a:t>
            </a:r>
          </a:p>
          <a:p>
            <a:r>
              <a:rPr lang="en-US" b="1" dirty="0" smtClean="0"/>
              <a:t>NIHR Comprehensive Biomedical Research Centre at Guy’s and St Thomas’ NHS Foundation Trust and King’s College London, London WC2R 2LS, UK</a:t>
            </a:r>
          </a:p>
          <a:p>
            <a:pPr lvl="1"/>
            <a:r>
              <a:rPr lang="en-US" dirty="0" err="1" smtClean="0"/>
              <a:t>Arnie</a:t>
            </a:r>
            <a:r>
              <a:rPr lang="en-US" dirty="0" smtClean="0"/>
              <a:t> </a:t>
            </a:r>
            <a:r>
              <a:rPr lang="en-US" dirty="0" err="1" smtClean="0"/>
              <a:t>Purushotham</a:t>
            </a:r>
            <a:endParaRPr lang="en-US" dirty="0" smtClean="0"/>
          </a:p>
          <a:p>
            <a:r>
              <a:rPr lang="en-US" b="1" dirty="0" smtClean="0"/>
              <a:t>Institute for Clinical Medicine, Faculty of Medicine, University of Oslo, 0316 Oslo, Norway</a:t>
            </a:r>
          </a:p>
          <a:p>
            <a:pPr lvl="1"/>
            <a:r>
              <a:rPr lang="en-US" dirty="0" smtClean="0"/>
              <a:t>Anne-</a:t>
            </a:r>
            <a:r>
              <a:rPr lang="en-US" dirty="0" err="1" smtClean="0"/>
              <a:t>Lise</a:t>
            </a:r>
            <a:r>
              <a:rPr lang="en-US" dirty="0" smtClean="0"/>
              <a:t> </a:t>
            </a:r>
            <a:r>
              <a:rPr lang="en-US" dirty="0" err="1" smtClean="0"/>
              <a:t>Børresen</a:t>
            </a:r>
            <a:r>
              <a:rPr lang="en-US" dirty="0" smtClean="0"/>
              <a:t>-Dale</a:t>
            </a:r>
          </a:p>
          <a:p>
            <a:r>
              <a:rPr lang="en-US" b="1" dirty="0" smtClean="0"/>
              <a:t>Cambridge Experimental Cancer Medicine Centre, Cambridge CB2 0RE, UK</a:t>
            </a:r>
          </a:p>
          <a:p>
            <a:pPr lvl="1"/>
            <a:r>
              <a:rPr lang="en-US" dirty="0" smtClean="0"/>
              <a:t>James D. </a:t>
            </a:r>
            <a:r>
              <a:rPr lang="en-US" dirty="0" err="1" smtClean="0"/>
              <a:t>Brenton</a:t>
            </a:r>
            <a:r>
              <a:rPr lang="en-US" dirty="0" smtClean="0"/>
              <a:t> &amp;</a:t>
            </a:r>
          </a:p>
          <a:p>
            <a:pPr lvl="1"/>
            <a:r>
              <a:rPr lang="en-US" dirty="0" smtClean="0"/>
              <a:t>Carlos Caldas</a:t>
            </a:r>
          </a:p>
          <a:p>
            <a:r>
              <a:rPr lang="en-US" b="1" dirty="0" smtClean="0"/>
              <a:t>Molecular and Computational Biology Program, University of Southern California, Los Angeles, California 90089, USA</a:t>
            </a:r>
          </a:p>
          <a:p>
            <a:pPr lvl="1"/>
            <a:r>
              <a:rPr lang="en-US" dirty="0" smtClean="0"/>
              <a:t>Simon </a:t>
            </a:r>
            <a:r>
              <a:rPr lang="en-US" dirty="0" err="1" smtClean="0"/>
              <a:t>Tavaré</a:t>
            </a:r>
            <a:endParaRPr lang="en-US" dirty="0" smtClean="0"/>
          </a:p>
          <a:p>
            <a:r>
              <a:rPr lang="en-US" b="1" dirty="0" smtClean="0"/>
              <a:t>Department of Oncology, University of Cambridge, Hills Road, Cambridge CB2 2XZ, UK.</a:t>
            </a:r>
          </a:p>
          <a:p>
            <a:pPr lvl="1"/>
            <a:r>
              <a:rPr lang="en-US" dirty="0" smtClean="0"/>
              <a:t>Christina Curtis†,</a:t>
            </a:r>
          </a:p>
          <a:p>
            <a:pPr lvl="1"/>
            <a:r>
              <a:rPr lang="en-US" dirty="0" smtClean="0"/>
              <a:t>James D. </a:t>
            </a:r>
            <a:r>
              <a:rPr lang="en-US" dirty="0" err="1" smtClean="0"/>
              <a:t>Brenton</a:t>
            </a:r>
            <a:r>
              <a:rPr lang="en-US" dirty="0" smtClean="0"/>
              <a:t>,</a:t>
            </a:r>
          </a:p>
          <a:p>
            <a:pPr lvl="1"/>
            <a:r>
              <a:rPr lang="en-US" dirty="0" smtClean="0"/>
              <a:t>Carlos Caldas,</a:t>
            </a:r>
          </a:p>
          <a:p>
            <a:pPr lvl="1"/>
            <a:r>
              <a:rPr lang="en-US" dirty="0" smtClean="0"/>
              <a:t>Suet-</a:t>
            </a:r>
            <a:r>
              <a:rPr lang="en-US" dirty="0" err="1" smtClean="0"/>
              <a:t>Feung</a:t>
            </a:r>
            <a:r>
              <a:rPr lang="en-US" dirty="0" smtClean="0"/>
              <a:t> Chin,</a:t>
            </a:r>
          </a:p>
          <a:p>
            <a:pPr lvl="1"/>
            <a:r>
              <a:rPr lang="en-US" dirty="0" smtClean="0"/>
              <a:t>Stefan </a:t>
            </a:r>
            <a:r>
              <a:rPr lang="en-US" dirty="0" err="1" smtClean="0"/>
              <a:t>Gräf</a:t>
            </a:r>
            <a:r>
              <a:rPr lang="en-US" dirty="0" smtClean="0"/>
              <a:t>,</a:t>
            </a:r>
          </a:p>
          <a:p>
            <a:pPr lvl="1"/>
            <a:r>
              <a:rPr lang="en-US" dirty="0" smtClean="0"/>
              <a:t>Bin Liu,</a:t>
            </a:r>
          </a:p>
          <a:p>
            <a:pPr lvl="1"/>
            <a:r>
              <a:rPr lang="en-US" dirty="0" smtClean="0"/>
              <a:t>Andy G. Lynch,</a:t>
            </a:r>
          </a:p>
          <a:p>
            <a:pPr lvl="1"/>
            <a:r>
              <a:rPr lang="en-US" dirty="0" smtClean="0"/>
              <a:t>Irene </a:t>
            </a:r>
            <a:r>
              <a:rPr lang="en-US" dirty="0" err="1" smtClean="0"/>
              <a:t>Papatheodorou</a:t>
            </a:r>
            <a:r>
              <a:rPr lang="en-US" dirty="0" smtClean="0"/>
              <a:t>,</a:t>
            </a:r>
          </a:p>
          <a:p>
            <a:pPr lvl="1"/>
            <a:r>
              <a:rPr lang="en-US" dirty="0" smtClean="0"/>
              <a:t>Derek Chan,</a:t>
            </a:r>
          </a:p>
          <a:p>
            <a:pPr lvl="1"/>
            <a:r>
              <a:rPr lang="en-US" dirty="0" smtClean="0"/>
              <a:t>Ana-Teresa Maia,</a:t>
            </a:r>
          </a:p>
          <a:p>
            <a:pPr lvl="1"/>
            <a:r>
              <a:rPr lang="en-US" dirty="0" smtClean="0"/>
              <a:t>Simon </a:t>
            </a:r>
            <a:r>
              <a:rPr lang="en-US" dirty="0" err="1" smtClean="0"/>
              <a:t>Tavaré</a:t>
            </a:r>
            <a:r>
              <a:rPr lang="en-US" dirty="0" smtClean="0"/>
              <a:t>,</a:t>
            </a:r>
          </a:p>
          <a:p>
            <a:pPr lvl="1"/>
            <a:r>
              <a:rPr lang="en-US" dirty="0" smtClean="0"/>
              <a:t>Oscar M. </a:t>
            </a:r>
            <a:r>
              <a:rPr lang="en-US" dirty="0" err="1" smtClean="0"/>
              <a:t>Rueda</a:t>
            </a:r>
            <a:r>
              <a:rPr lang="en-US" dirty="0" smtClean="0"/>
              <a:t>,</a:t>
            </a:r>
          </a:p>
          <a:p>
            <a:pPr lvl="1"/>
            <a:r>
              <a:rPr lang="en-US" dirty="0" err="1" smtClean="0"/>
              <a:t>Shamith</a:t>
            </a:r>
            <a:r>
              <a:rPr lang="en-US" dirty="0" smtClean="0"/>
              <a:t> </a:t>
            </a:r>
            <a:r>
              <a:rPr lang="en-US" dirty="0" err="1" smtClean="0"/>
              <a:t>Samarajiwa</a:t>
            </a:r>
            <a:r>
              <a:rPr lang="en-US" dirty="0" smtClean="0"/>
              <a:t>,</a:t>
            </a:r>
          </a:p>
          <a:p>
            <a:pPr lvl="1"/>
            <a:r>
              <a:rPr lang="en-US" dirty="0" err="1" smtClean="0"/>
              <a:t>Florian</a:t>
            </a:r>
            <a:r>
              <a:rPr lang="en-US" dirty="0" smtClean="0"/>
              <a:t> </a:t>
            </a:r>
            <a:r>
              <a:rPr lang="en-US" dirty="0" err="1" smtClean="0"/>
              <a:t>Markowetz</a:t>
            </a:r>
            <a:r>
              <a:rPr lang="en-US" dirty="0" smtClean="0"/>
              <a:t> &amp;</a:t>
            </a:r>
          </a:p>
          <a:p>
            <a:pPr lvl="1"/>
            <a:r>
              <a:rPr lang="en-US" dirty="0" err="1" smtClean="0"/>
              <a:t>Yinyin</a:t>
            </a:r>
            <a:r>
              <a:rPr lang="en-US" dirty="0" smtClean="0"/>
              <a:t> Yuan</a:t>
            </a:r>
          </a:p>
          <a:p>
            <a:r>
              <a:rPr lang="en-US" b="1" dirty="0" smtClean="0"/>
              <a:t>Cancer Research UK, Cambridge Research Institute, Li Ka </a:t>
            </a:r>
            <a:r>
              <a:rPr lang="en-US" b="1" dirty="0" err="1" smtClean="0"/>
              <a:t>Shing</a:t>
            </a:r>
            <a:r>
              <a:rPr lang="en-US" b="1" dirty="0" smtClean="0"/>
              <a:t> Centre, Robinson Way, Cambridge CB2 0RE, UK.</a:t>
            </a:r>
          </a:p>
          <a:p>
            <a:pPr lvl="1"/>
            <a:r>
              <a:rPr lang="en-US" dirty="0" smtClean="0"/>
              <a:t>Christina Curtis†,</a:t>
            </a:r>
          </a:p>
          <a:p>
            <a:pPr lvl="1"/>
            <a:r>
              <a:rPr lang="en-US" dirty="0" smtClean="0"/>
              <a:t>James D. </a:t>
            </a:r>
            <a:r>
              <a:rPr lang="en-US" dirty="0" err="1" smtClean="0"/>
              <a:t>Brenton</a:t>
            </a:r>
            <a:r>
              <a:rPr lang="en-US" dirty="0" smtClean="0"/>
              <a:t>,</a:t>
            </a:r>
          </a:p>
          <a:p>
            <a:pPr lvl="1"/>
            <a:r>
              <a:rPr lang="en-US" dirty="0" smtClean="0"/>
              <a:t>Carlos Caldas,</a:t>
            </a:r>
          </a:p>
          <a:p>
            <a:pPr lvl="1"/>
            <a:r>
              <a:rPr lang="en-US" dirty="0" smtClean="0"/>
              <a:t>Suet-</a:t>
            </a:r>
            <a:r>
              <a:rPr lang="en-US" dirty="0" err="1" smtClean="0"/>
              <a:t>Feung</a:t>
            </a:r>
            <a:r>
              <a:rPr lang="en-US" dirty="0" smtClean="0"/>
              <a:t> Chin,</a:t>
            </a:r>
          </a:p>
          <a:p>
            <a:pPr lvl="1"/>
            <a:r>
              <a:rPr lang="en-US" dirty="0" err="1" smtClean="0"/>
              <a:t>Zhihao</a:t>
            </a:r>
            <a:r>
              <a:rPr lang="en-US" dirty="0" smtClean="0"/>
              <a:t> Ding,</a:t>
            </a:r>
          </a:p>
          <a:p>
            <a:pPr lvl="1"/>
            <a:r>
              <a:rPr lang="en-US" dirty="0" smtClean="0"/>
              <a:t>Stefan </a:t>
            </a:r>
            <a:r>
              <a:rPr lang="en-US" dirty="0" err="1" smtClean="0"/>
              <a:t>Gräf</a:t>
            </a:r>
            <a:r>
              <a:rPr lang="en-US" dirty="0" smtClean="0"/>
              <a:t>,</a:t>
            </a:r>
          </a:p>
          <a:p>
            <a:pPr lvl="1"/>
            <a:r>
              <a:rPr lang="en-US" dirty="0" smtClean="0"/>
              <a:t>Bin Liu,</a:t>
            </a:r>
          </a:p>
          <a:p>
            <a:pPr lvl="1"/>
            <a:r>
              <a:rPr lang="en-US" dirty="0" smtClean="0"/>
              <a:t>Andy G. Lynch,</a:t>
            </a:r>
          </a:p>
          <a:p>
            <a:pPr lvl="1"/>
            <a:r>
              <a:rPr lang="en-US" dirty="0" smtClean="0"/>
              <a:t>Irene </a:t>
            </a:r>
            <a:r>
              <a:rPr lang="en-US" dirty="0" err="1" smtClean="0"/>
              <a:t>Papatheodorou</a:t>
            </a:r>
            <a:r>
              <a:rPr lang="en-US" dirty="0" smtClean="0"/>
              <a:t>,</a:t>
            </a:r>
          </a:p>
          <a:p>
            <a:pPr lvl="1"/>
            <a:r>
              <a:rPr lang="en-US" dirty="0" smtClean="0"/>
              <a:t>Claire Fielding,</a:t>
            </a:r>
          </a:p>
          <a:p>
            <a:pPr lvl="1"/>
            <a:r>
              <a:rPr lang="en-US" dirty="0" smtClean="0"/>
              <a:t>Ana-Teresa Maia,</a:t>
            </a:r>
          </a:p>
          <a:p>
            <a:pPr lvl="1"/>
            <a:r>
              <a:rPr lang="en-US" dirty="0" smtClean="0"/>
              <a:t>Sarah McGuire,</a:t>
            </a:r>
          </a:p>
          <a:p>
            <a:pPr lvl="1"/>
            <a:r>
              <a:rPr lang="en-US" dirty="0" smtClean="0"/>
              <a:t>Michelle Osborne,</a:t>
            </a:r>
          </a:p>
          <a:p>
            <a:pPr lvl="1"/>
            <a:r>
              <a:rPr lang="en-US" dirty="0" smtClean="0"/>
              <a:t>Sara M. </a:t>
            </a:r>
            <a:r>
              <a:rPr lang="en-US" dirty="0" err="1" smtClean="0"/>
              <a:t>Sayalero</a:t>
            </a:r>
            <a:r>
              <a:rPr lang="en-US" dirty="0" smtClean="0"/>
              <a:t>,</a:t>
            </a:r>
          </a:p>
          <a:p>
            <a:pPr lvl="1"/>
            <a:r>
              <a:rPr lang="en-US" dirty="0" err="1" smtClean="0"/>
              <a:t>Inmaculada</a:t>
            </a:r>
            <a:r>
              <a:rPr lang="en-US" dirty="0" smtClean="0"/>
              <a:t> </a:t>
            </a:r>
            <a:r>
              <a:rPr lang="en-US" dirty="0" err="1" smtClean="0"/>
              <a:t>Spiteri</a:t>
            </a:r>
            <a:r>
              <a:rPr lang="en-US" dirty="0" smtClean="0"/>
              <a:t>,</a:t>
            </a:r>
          </a:p>
          <a:p>
            <a:pPr lvl="1"/>
            <a:r>
              <a:rPr lang="en-US" dirty="0" smtClean="0"/>
              <a:t>James Hadfield,</a:t>
            </a:r>
          </a:p>
          <a:p>
            <a:pPr lvl="1"/>
            <a:r>
              <a:rPr lang="en-US" dirty="0" smtClean="0"/>
              <a:t>Simon </a:t>
            </a:r>
            <a:r>
              <a:rPr lang="en-US" dirty="0" err="1" smtClean="0"/>
              <a:t>Tavaré</a:t>
            </a:r>
            <a:r>
              <a:rPr lang="en-US" dirty="0" smtClean="0"/>
              <a:t>,</a:t>
            </a:r>
          </a:p>
          <a:p>
            <a:pPr lvl="1"/>
            <a:r>
              <a:rPr lang="en-US" dirty="0" smtClean="0"/>
              <a:t>Mark J. Dunning,</a:t>
            </a:r>
          </a:p>
          <a:p>
            <a:pPr lvl="1"/>
            <a:r>
              <a:rPr lang="en-US" dirty="0" smtClean="0"/>
              <a:t>Oscar M. </a:t>
            </a:r>
            <a:r>
              <a:rPr lang="en-US" dirty="0" err="1" smtClean="0"/>
              <a:t>Rueda</a:t>
            </a:r>
            <a:r>
              <a:rPr lang="en-US" dirty="0" smtClean="0"/>
              <a:t>,</a:t>
            </a:r>
          </a:p>
          <a:p>
            <a:pPr lvl="1"/>
            <a:r>
              <a:rPr lang="en-US" dirty="0" err="1" smtClean="0"/>
              <a:t>Roslin</a:t>
            </a:r>
            <a:r>
              <a:rPr lang="en-US" dirty="0" smtClean="0"/>
              <a:t> Russell,</a:t>
            </a:r>
          </a:p>
          <a:p>
            <a:pPr lvl="1"/>
            <a:r>
              <a:rPr lang="en-US" dirty="0" err="1" smtClean="0"/>
              <a:t>Shamith</a:t>
            </a:r>
            <a:r>
              <a:rPr lang="en-US" dirty="0" smtClean="0"/>
              <a:t> </a:t>
            </a:r>
            <a:r>
              <a:rPr lang="en-US" dirty="0" err="1" smtClean="0"/>
              <a:t>Samarajiwa</a:t>
            </a:r>
            <a:r>
              <a:rPr lang="en-US" dirty="0" smtClean="0"/>
              <a:t>,</a:t>
            </a:r>
          </a:p>
          <a:p>
            <a:pPr lvl="1"/>
            <a:r>
              <a:rPr lang="en-US" dirty="0" smtClean="0"/>
              <a:t>Doug Speed,</a:t>
            </a:r>
          </a:p>
          <a:p>
            <a:pPr lvl="1"/>
            <a:r>
              <a:rPr lang="en-US" dirty="0" err="1" smtClean="0"/>
              <a:t>Florian</a:t>
            </a:r>
            <a:r>
              <a:rPr lang="en-US" dirty="0" smtClean="0"/>
              <a:t> </a:t>
            </a:r>
            <a:r>
              <a:rPr lang="en-US" dirty="0" err="1" smtClean="0"/>
              <a:t>Markowetz</a:t>
            </a:r>
            <a:r>
              <a:rPr lang="en-US" dirty="0" smtClean="0"/>
              <a:t> &amp;</a:t>
            </a:r>
          </a:p>
          <a:p>
            <a:pPr lvl="1"/>
            <a:r>
              <a:rPr lang="en-US" dirty="0" err="1" smtClean="0"/>
              <a:t>Yinyin</a:t>
            </a:r>
            <a:r>
              <a:rPr lang="en-US" dirty="0" smtClean="0"/>
              <a:t> Yuan</a:t>
            </a:r>
          </a:p>
          <a:p>
            <a:r>
              <a:rPr lang="en-US" b="1" dirty="0" smtClean="0"/>
              <a:t>Department of Pathology and Laboratory Medicine, University of British Columbia, Vancouver, British Columbia V6T 2B5, Canada.</a:t>
            </a:r>
          </a:p>
          <a:p>
            <a:pPr lvl="1"/>
            <a:r>
              <a:rPr lang="en-US" dirty="0" smtClean="0"/>
              <a:t>Samuel </a:t>
            </a:r>
            <a:r>
              <a:rPr lang="en-US" dirty="0" err="1" smtClean="0"/>
              <a:t>Aparicio</a:t>
            </a:r>
            <a:r>
              <a:rPr lang="en-US" dirty="0" smtClean="0"/>
              <a:t>,</a:t>
            </a:r>
          </a:p>
          <a:p>
            <a:pPr lvl="1"/>
            <a:r>
              <a:rPr lang="en-US" dirty="0" err="1" smtClean="0"/>
              <a:t>Sohrab</a:t>
            </a:r>
            <a:r>
              <a:rPr lang="en-US" dirty="0" smtClean="0"/>
              <a:t> P. Shah,</a:t>
            </a:r>
          </a:p>
          <a:p>
            <a:pPr lvl="1"/>
            <a:r>
              <a:rPr lang="en-US" dirty="0" smtClean="0"/>
              <a:t>David Huntsman,</a:t>
            </a:r>
          </a:p>
          <a:p>
            <a:pPr lvl="1"/>
            <a:r>
              <a:rPr lang="en-US" dirty="0" smtClean="0"/>
              <a:t>Steven McKinney,</a:t>
            </a:r>
          </a:p>
          <a:p>
            <a:pPr lvl="1"/>
            <a:r>
              <a:rPr lang="en-US" dirty="0" err="1" smtClean="0"/>
              <a:t>Gulisa</a:t>
            </a:r>
            <a:r>
              <a:rPr lang="en-US" dirty="0" smtClean="0"/>
              <a:t> </a:t>
            </a:r>
            <a:r>
              <a:rPr lang="en-US" dirty="0" err="1" smtClean="0"/>
              <a:t>Turashvili</a:t>
            </a:r>
            <a:r>
              <a:rPr lang="en-US" dirty="0" smtClean="0"/>
              <a:t>,</a:t>
            </a:r>
          </a:p>
          <a:p>
            <a:pPr lvl="1"/>
            <a:r>
              <a:rPr lang="en-US" dirty="0" smtClean="0"/>
              <a:t>Peter Watson,</a:t>
            </a:r>
          </a:p>
          <a:p>
            <a:pPr lvl="1"/>
            <a:r>
              <a:rPr lang="en-US" dirty="0" smtClean="0"/>
              <a:t>Ali </a:t>
            </a:r>
            <a:r>
              <a:rPr lang="en-US" dirty="0" err="1" smtClean="0"/>
              <a:t>Bashashati</a:t>
            </a:r>
            <a:r>
              <a:rPr lang="en-US" dirty="0" smtClean="0"/>
              <a:t>,</a:t>
            </a:r>
          </a:p>
          <a:p>
            <a:pPr lvl="1"/>
            <a:r>
              <a:rPr lang="en-US" dirty="0" smtClean="0"/>
              <a:t>Gavin Ha &amp;</a:t>
            </a:r>
          </a:p>
          <a:p>
            <a:pPr lvl="1"/>
            <a:r>
              <a:rPr lang="en-US" dirty="0" err="1" smtClean="0"/>
              <a:t>Gholamreza</a:t>
            </a:r>
            <a:r>
              <a:rPr lang="en-US" dirty="0" smtClean="0"/>
              <a:t> </a:t>
            </a:r>
            <a:r>
              <a:rPr lang="en-US" dirty="0" err="1" smtClean="0"/>
              <a:t>Haffari</a:t>
            </a:r>
            <a:endParaRPr lang="en-US" dirty="0" smtClean="0"/>
          </a:p>
          <a:p>
            <a:r>
              <a:rPr lang="en-US" b="1" dirty="0" smtClean="0"/>
              <a:t>Molecular Oncology, British Columbia Cancer Research Centre, Vancouver, British Columbia V5Z 1L3, Canada.</a:t>
            </a:r>
          </a:p>
          <a:p>
            <a:pPr lvl="1"/>
            <a:r>
              <a:rPr lang="en-US" dirty="0" smtClean="0"/>
              <a:t>Samuel </a:t>
            </a:r>
            <a:r>
              <a:rPr lang="en-US" dirty="0" err="1" smtClean="0"/>
              <a:t>Aparicio</a:t>
            </a:r>
            <a:r>
              <a:rPr lang="en-US" dirty="0" smtClean="0"/>
              <a:t>,</a:t>
            </a:r>
          </a:p>
          <a:p>
            <a:pPr lvl="1"/>
            <a:r>
              <a:rPr lang="en-US" dirty="0" err="1" smtClean="0"/>
              <a:t>Sohrab</a:t>
            </a:r>
            <a:r>
              <a:rPr lang="en-US" dirty="0" smtClean="0"/>
              <a:t> P. Shah,</a:t>
            </a:r>
          </a:p>
          <a:p>
            <a:pPr lvl="1"/>
            <a:r>
              <a:rPr lang="en-US" dirty="0" smtClean="0"/>
              <a:t>David Huntsman,</a:t>
            </a:r>
          </a:p>
          <a:p>
            <a:pPr lvl="1"/>
            <a:r>
              <a:rPr lang="en-US" dirty="0" smtClean="0"/>
              <a:t>Steven </a:t>
            </a:r>
            <a:r>
              <a:rPr lang="en-US" dirty="0" err="1" smtClean="0"/>
              <a:t>Chia</a:t>
            </a:r>
            <a:r>
              <a:rPr lang="en-US" dirty="0" smtClean="0"/>
              <a:t>,</a:t>
            </a:r>
          </a:p>
          <a:p>
            <a:pPr lvl="1"/>
            <a:r>
              <a:rPr lang="en-US" dirty="0" smtClean="0"/>
              <a:t>Karen </a:t>
            </a:r>
            <a:r>
              <a:rPr lang="en-US" dirty="0" err="1" smtClean="0"/>
              <a:t>Gelmon</a:t>
            </a:r>
            <a:r>
              <a:rPr lang="en-US" dirty="0" smtClean="0"/>
              <a:t>,</a:t>
            </a:r>
          </a:p>
          <a:p>
            <a:pPr lvl="1"/>
            <a:r>
              <a:rPr lang="en-US" dirty="0" smtClean="0"/>
              <a:t>Steven McKinney,</a:t>
            </a:r>
          </a:p>
          <a:p>
            <a:pPr lvl="1"/>
            <a:r>
              <a:rPr lang="en-US" dirty="0" smtClean="0"/>
              <a:t>Caroline Speers,</a:t>
            </a:r>
          </a:p>
          <a:p>
            <a:pPr lvl="1"/>
            <a:r>
              <a:rPr lang="en-US" dirty="0" err="1" smtClean="0"/>
              <a:t>Gulisa</a:t>
            </a:r>
            <a:r>
              <a:rPr lang="en-US" dirty="0" smtClean="0"/>
              <a:t> </a:t>
            </a:r>
            <a:r>
              <a:rPr lang="en-US" dirty="0" err="1" smtClean="0"/>
              <a:t>Turashvili</a:t>
            </a:r>
            <a:r>
              <a:rPr lang="en-US" dirty="0" smtClean="0"/>
              <a:t>,</a:t>
            </a:r>
          </a:p>
          <a:p>
            <a:pPr lvl="1"/>
            <a:r>
              <a:rPr lang="en-US" dirty="0" smtClean="0"/>
              <a:t>Peter Watson,</a:t>
            </a:r>
          </a:p>
          <a:p>
            <a:pPr lvl="1"/>
            <a:r>
              <a:rPr lang="en-US" dirty="0" smtClean="0"/>
              <a:t>Lynda Bell,</a:t>
            </a:r>
          </a:p>
          <a:p>
            <a:pPr lvl="1"/>
            <a:r>
              <a:rPr lang="en-US" dirty="0" smtClean="0"/>
              <a:t>Katie Chow,</a:t>
            </a:r>
          </a:p>
          <a:p>
            <a:pPr lvl="1"/>
            <a:r>
              <a:rPr lang="en-US" dirty="0" smtClean="0"/>
              <a:t>Nadia Gale,</a:t>
            </a:r>
          </a:p>
          <a:p>
            <a:pPr lvl="1"/>
            <a:r>
              <a:rPr lang="en-US" dirty="0" smtClean="0"/>
              <a:t>Maria </a:t>
            </a:r>
            <a:r>
              <a:rPr lang="en-US" dirty="0" err="1" smtClean="0"/>
              <a:t>Kovalik</a:t>
            </a:r>
            <a:r>
              <a:rPr lang="en-US" dirty="0" smtClean="0"/>
              <a:t>,</a:t>
            </a:r>
          </a:p>
          <a:p>
            <a:pPr lvl="1"/>
            <a:r>
              <a:rPr lang="en-US" dirty="0" smtClean="0"/>
              <a:t>Ying Ng &amp;</a:t>
            </a:r>
          </a:p>
          <a:p>
            <a:pPr lvl="1"/>
            <a:r>
              <a:rPr lang="en-US" dirty="0" smtClean="0"/>
              <a:t>Leah Prentice</a:t>
            </a:r>
          </a:p>
          <a:p>
            <a:r>
              <a:rPr lang="en-US" b="1" dirty="0" smtClean="0"/>
              <a:t>Department of Histopathology, School of Molecular Medical Sciences, University of Nottingham, Nottingham NG5 1PB, UK.</a:t>
            </a:r>
          </a:p>
          <a:p>
            <a:pPr lvl="1"/>
            <a:r>
              <a:rPr lang="en-US" dirty="0" smtClean="0"/>
              <a:t>Ian Ellis,</a:t>
            </a:r>
          </a:p>
          <a:p>
            <a:pPr lvl="1"/>
            <a:r>
              <a:rPr lang="en-US" dirty="0" smtClean="0"/>
              <a:t>Roger Blamey,</a:t>
            </a:r>
          </a:p>
          <a:p>
            <a:pPr lvl="1"/>
            <a:r>
              <a:rPr lang="en-US" dirty="0" smtClean="0"/>
              <a:t>Andrew Green,</a:t>
            </a:r>
          </a:p>
          <a:p>
            <a:pPr lvl="1"/>
            <a:r>
              <a:rPr lang="en-US" dirty="0" smtClean="0"/>
              <a:t>Douglas Macmillan &amp;</a:t>
            </a:r>
          </a:p>
          <a:p>
            <a:pPr lvl="1"/>
            <a:r>
              <a:rPr lang="en-US" dirty="0" err="1" smtClean="0"/>
              <a:t>Emad</a:t>
            </a:r>
            <a:r>
              <a:rPr lang="en-US" dirty="0" smtClean="0"/>
              <a:t> </a:t>
            </a:r>
            <a:r>
              <a:rPr lang="en-US" dirty="0" err="1" smtClean="0"/>
              <a:t>Rakha</a:t>
            </a:r>
            <a:endParaRPr lang="en-US" dirty="0" smtClean="0"/>
          </a:p>
          <a:p>
            <a:r>
              <a:rPr lang="en-US" b="1" dirty="0" smtClean="0"/>
              <a:t>King’s College London, Breakthrough Breast Cancer Research Unit, London, WC2R 2LS, UK.</a:t>
            </a:r>
          </a:p>
          <a:p>
            <a:pPr lvl="1"/>
            <a:r>
              <a:rPr lang="en-US" dirty="0" smtClean="0"/>
              <a:t>Sarah </a:t>
            </a:r>
            <a:r>
              <a:rPr lang="en-US" dirty="0" err="1" smtClean="0"/>
              <a:t>Pinder</a:t>
            </a:r>
            <a:r>
              <a:rPr lang="en-US" dirty="0" smtClean="0"/>
              <a:t>,</a:t>
            </a:r>
          </a:p>
          <a:p>
            <a:pPr lvl="1"/>
            <a:r>
              <a:rPr lang="en-US" dirty="0" err="1" smtClean="0"/>
              <a:t>Arnie</a:t>
            </a:r>
            <a:r>
              <a:rPr lang="en-US" dirty="0" smtClean="0"/>
              <a:t> </a:t>
            </a:r>
            <a:r>
              <a:rPr lang="en-US" dirty="0" err="1" smtClean="0"/>
              <a:t>Purushotham</a:t>
            </a:r>
            <a:r>
              <a:rPr lang="en-US" dirty="0" smtClean="0"/>
              <a:t>,</a:t>
            </a:r>
          </a:p>
          <a:p>
            <a:pPr lvl="1"/>
            <a:r>
              <a:rPr lang="en-US" dirty="0" smtClean="0"/>
              <a:t>Cheryl Gillett,</a:t>
            </a:r>
          </a:p>
          <a:p>
            <a:pPr lvl="1"/>
            <a:r>
              <a:rPr lang="en-US" dirty="0" smtClean="0"/>
              <a:t>Anita </a:t>
            </a:r>
            <a:r>
              <a:rPr lang="en-US" dirty="0" err="1" smtClean="0"/>
              <a:t>Grigoriadis</a:t>
            </a:r>
            <a:r>
              <a:rPr lang="en-US" dirty="0" smtClean="0"/>
              <a:t>,</a:t>
            </a:r>
          </a:p>
          <a:p>
            <a:pPr lvl="1"/>
            <a:r>
              <a:rPr lang="en-US" dirty="0" err="1" smtClean="0"/>
              <a:t>Emanuele</a:t>
            </a:r>
            <a:r>
              <a:rPr lang="en-US" dirty="0" smtClean="0"/>
              <a:t> </a:t>
            </a:r>
            <a:r>
              <a:rPr lang="en-US" dirty="0" err="1" smtClean="0"/>
              <a:t>di</a:t>
            </a:r>
            <a:r>
              <a:rPr lang="en-US" dirty="0" smtClean="0"/>
              <a:t> </a:t>
            </a:r>
            <a:r>
              <a:rPr lang="en-US" dirty="0" err="1" smtClean="0"/>
              <a:t>Rinaldis</a:t>
            </a:r>
            <a:r>
              <a:rPr lang="en-US" dirty="0" smtClean="0"/>
              <a:t> &amp;</a:t>
            </a:r>
          </a:p>
          <a:p>
            <a:pPr lvl="1"/>
            <a:r>
              <a:rPr lang="en-US" dirty="0" smtClean="0"/>
              <a:t>Andy </a:t>
            </a:r>
            <a:r>
              <a:rPr lang="en-US" dirty="0" err="1" smtClean="0"/>
              <a:t>Tutt</a:t>
            </a:r>
            <a:endParaRPr lang="en-US" dirty="0" smtClean="0"/>
          </a:p>
          <a:p>
            <a:r>
              <a:rPr lang="en-US" b="1" dirty="0" smtClean="0"/>
              <a:t>Manitoba Institute of Cell Biology, University of Manitoba, Manitoba R3E 0V9, Canada.</a:t>
            </a:r>
          </a:p>
          <a:p>
            <a:pPr lvl="1"/>
            <a:r>
              <a:rPr lang="en-US" dirty="0" smtClean="0"/>
              <a:t>Leigh Murphy,</a:t>
            </a:r>
          </a:p>
          <a:p>
            <a:pPr lvl="1"/>
            <a:r>
              <a:rPr lang="en-US" dirty="0" smtClean="0"/>
              <a:t>Peter Watson,</a:t>
            </a:r>
          </a:p>
          <a:p>
            <a:pPr lvl="1"/>
            <a:r>
              <a:rPr lang="en-US" dirty="0" smtClean="0"/>
              <a:t>Michelle </a:t>
            </a:r>
            <a:r>
              <a:rPr lang="en-US" dirty="0" err="1" smtClean="0"/>
              <a:t>Parisien</a:t>
            </a:r>
            <a:r>
              <a:rPr lang="en-US" dirty="0" smtClean="0"/>
              <a:t> &amp;</a:t>
            </a:r>
          </a:p>
          <a:p>
            <a:pPr lvl="1"/>
            <a:r>
              <a:rPr lang="en-US" dirty="0" smtClean="0"/>
              <a:t>Sandra Troup</a:t>
            </a:r>
          </a:p>
          <a:p>
            <a:r>
              <a:rPr lang="en-US" b="1" dirty="0" smtClean="0"/>
              <a:t>Cambridge Experimental Cancer Medicine Centre, Cambridge CB2 0RE, UK.</a:t>
            </a:r>
          </a:p>
          <a:p>
            <a:pPr lvl="1"/>
            <a:r>
              <a:rPr lang="en-US" dirty="0" smtClean="0"/>
              <a:t>Linda Jones</a:t>
            </a:r>
          </a:p>
          <a:p>
            <a:r>
              <a:rPr lang="en-US" b="1" dirty="0" smtClean="0"/>
              <a:t>Cambridge Breast Unit, </a:t>
            </a:r>
            <a:r>
              <a:rPr lang="en-US" b="1" dirty="0" err="1" smtClean="0"/>
              <a:t>Addenbrooke’s</a:t>
            </a:r>
            <a:r>
              <a:rPr lang="en-US" b="1" dirty="0" smtClean="0"/>
              <a:t> Hospital, Cambridge University Hospital NHS Foundation Trust and NIHR Cambridge Biomedical Research Centre, Cambridge CB2 2QQ, UK.</a:t>
            </a:r>
          </a:p>
          <a:p>
            <a:pPr lvl="1"/>
            <a:r>
              <a:rPr lang="en-US" dirty="0" smtClean="0"/>
              <a:t>Stephen J. </a:t>
            </a:r>
            <a:r>
              <a:rPr lang="en-US" dirty="0" err="1" smtClean="0"/>
              <a:t>Sammut</a:t>
            </a:r>
            <a:r>
              <a:rPr lang="en-US" dirty="0" smtClean="0"/>
              <a:t> &amp;</a:t>
            </a:r>
          </a:p>
          <a:p>
            <a:pPr lvl="1"/>
            <a:r>
              <a:rPr lang="en-US" dirty="0" smtClean="0"/>
              <a:t>Gordon </a:t>
            </a:r>
            <a:r>
              <a:rPr lang="en-US" dirty="0" err="1" smtClean="0"/>
              <a:t>Wishart</a:t>
            </a:r>
            <a:endParaRPr lang="en-US" dirty="0" smtClean="0"/>
          </a:p>
          <a:p>
            <a:r>
              <a:rPr lang="en-US" b="1" dirty="0" smtClean="0"/>
              <a:t>Department of Applied Mathematics and Theoretical Physics, University of Cambridge, Centre for Mathematical Sciences, Cambridge CB3 0WA, UK.</a:t>
            </a:r>
          </a:p>
          <a:p>
            <a:pPr lvl="1"/>
            <a:r>
              <a:rPr lang="en-US" dirty="0" smtClean="0"/>
              <a:t>Simon </a:t>
            </a:r>
            <a:r>
              <a:rPr lang="en-US" dirty="0" err="1" smtClean="0"/>
              <a:t>Tavaré</a:t>
            </a:r>
            <a:r>
              <a:rPr lang="en-US" dirty="0" smtClean="0"/>
              <a:t> &amp;</a:t>
            </a:r>
          </a:p>
          <a:p>
            <a:pPr lvl="1"/>
            <a:r>
              <a:rPr lang="en-US" dirty="0" smtClean="0"/>
              <a:t>Doug Speed</a:t>
            </a:r>
          </a:p>
          <a:p>
            <a:r>
              <a:rPr lang="en-US" b="1" dirty="0" smtClean="0"/>
              <a:t>Molecular and Computational Biology Program, University of Southern California, Los Angeles, California 90089, USA.</a:t>
            </a:r>
          </a:p>
          <a:p>
            <a:pPr lvl="1"/>
            <a:r>
              <a:rPr lang="en-US" dirty="0" smtClean="0"/>
              <a:t>Simon </a:t>
            </a:r>
            <a:r>
              <a:rPr lang="en-US" dirty="0" err="1" smtClean="0"/>
              <a:t>Tavaré</a:t>
            </a:r>
            <a:endParaRPr lang="en-US" dirty="0" smtClean="0"/>
          </a:p>
          <a:p>
            <a:r>
              <a:rPr lang="en-US" b="1" dirty="0" smtClean="0"/>
              <a:t>Present addresses: Department of Preventive Medicine, Keck School of Medicine, University of Southern California, Los Angeles, California 90033, USA (</a:t>
            </a:r>
            <a:r>
              <a:rPr lang="en-US" b="1" dirty="0" err="1" smtClean="0"/>
              <a:t>Ch.C</a:t>
            </a:r>
            <a:r>
              <a:rPr lang="en-US" b="1" dirty="0" smtClean="0"/>
              <a:t>.); University College London, Genetics Institute, WC1E 6BT, UK (D.S.).</a:t>
            </a:r>
          </a:p>
          <a:p>
            <a:pPr lvl="1"/>
            <a:r>
              <a:rPr lang="en-US" dirty="0" smtClean="0"/>
              <a:t>Christina Curtis &amp;</a:t>
            </a:r>
          </a:p>
          <a:p>
            <a:pPr lvl="1"/>
            <a:r>
              <a:rPr lang="en-US" dirty="0" smtClean="0"/>
              <a:t>Doug Speed</a:t>
            </a:r>
          </a:p>
          <a:p>
            <a:r>
              <a:rPr lang="en-US" b="1" dirty="0" smtClean="0"/>
              <a:t>Consortia</a:t>
            </a:r>
          </a:p>
          <a:p>
            <a:r>
              <a:rPr lang="en-US" b="1" dirty="0" smtClean="0"/>
              <a:t>METABRIC Group</a:t>
            </a:r>
          </a:p>
          <a:p>
            <a:r>
              <a:rPr lang="en-US" b="1" dirty="0" smtClean="0"/>
              <a:t>Co-chairs</a:t>
            </a:r>
          </a:p>
          <a:p>
            <a:pPr lvl="1"/>
            <a:r>
              <a:rPr lang="en-US" dirty="0" smtClean="0"/>
              <a:t>Carlos Caldas &amp;</a:t>
            </a:r>
          </a:p>
          <a:p>
            <a:pPr lvl="1"/>
            <a:r>
              <a:rPr lang="en-US" dirty="0" smtClean="0"/>
              <a:t>Samuel </a:t>
            </a:r>
            <a:r>
              <a:rPr lang="en-US" dirty="0" err="1" smtClean="0"/>
              <a:t>Aparicio</a:t>
            </a:r>
            <a:endParaRPr lang="en-US" dirty="0" smtClean="0"/>
          </a:p>
          <a:p>
            <a:r>
              <a:rPr lang="en-US" b="1" dirty="0" smtClean="0"/>
              <a:t>Writing committee</a:t>
            </a:r>
          </a:p>
          <a:p>
            <a:pPr lvl="1"/>
            <a:r>
              <a:rPr lang="en-US" dirty="0" smtClean="0"/>
              <a:t>Christina Curtis†,</a:t>
            </a:r>
          </a:p>
          <a:p>
            <a:pPr lvl="1"/>
            <a:r>
              <a:rPr lang="en-US" dirty="0" err="1" smtClean="0"/>
              <a:t>Sohrab</a:t>
            </a:r>
            <a:r>
              <a:rPr lang="en-US" dirty="0" smtClean="0"/>
              <a:t> P. Shah,</a:t>
            </a:r>
          </a:p>
          <a:p>
            <a:pPr lvl="1"/>
            <a:r>
              <a:rPr lang="en-US" dirty="0" smtClean="0"/>
              <a:t>Carlos Caldas &amp;</a:t>
            </a:r>
          </a:p>
          <a:p>
            <a:pPr lvl="1"/>
            <a:r>
              <a:rPr lang="en-US" dirty="0" smtClean="0"/>
              <a:t>Samuel </a:t>
            </a:r>
            <a:r>
              <a:rPr lang="en-US" dirty="0" err="1" smtClean="0"/>
              <a:t>Aparicio</a:t>
            </a:r>
            <a:endParaRPr lang="en-US" dirty="0" smtClean="0"/>
          </a:p>
          <a:p>
            <a:r>
              <a:rPr lang="en-US" b="1" dirty="0" smtClean="0"/>
              <a:t>Steering committee</a:t>
            </a:r>
          </a:p>
          <a:p>
            <a:pPr lvl="1"/>
            <a:r>
              <a:rPr lang="en-US" dirty="0" smtClean="0"/>
              <a:t>James D. </a:t>
            </a:r>
            <a:r>
              <a:rPr lang="en-US" dirty="0" err="1" smtClean="0"/>
              <a:t>Brenton</a:t>
            </a:r>
            <a:r>
              <a:rPr lang="en-US" dirty="0" smtClean="0"/>
              <a:t>,</a:t>
            </a:r>
          </a:p>
          <a:p>
            <a:pPr lvl="1"/>
            <a:r>
              <a:rPr lang="en-US" dirty="0" smtClean="0"/>
              <a:t>Ian Ellis,</a:t>
            </a:r>
          </a:p>
          <a:p>
            <a:pPr lvl="1"/>
            <a:r>
              <a:rPr lang="en-US" dirty="0" smtClean="0"/>
              <a:t>David Huntsman,</a:t>
            </a:r>
          </a:p>
          <a:p>
            <a:pPr lvl="1"/>
            <a:r>
              <a:rPr lang="en-US" dirty="0" smtClean="0"/>
              <a:t>Sarah </a:t>
            </a:r>
            <a:r>
              <a:rPr lang="en-US" dirty="0" err="1" smtClean="0"/>
              <a:t>Pinder</a:t>
            </a:r>
            <a:r>
              <a:rPr lang="en-US" dirty="0" smtClean="0"/>
              <a:t>,</a:t>
            </a:r>
          </a:p>
          <a:p>
            <a:pPr lvl="1"/>
            <a:r>
              <a:rPr lang="en-US" dirty="0" err="1" smtClean="0"/>
              <a:t>Arnie</a:t>
            </a:r>
            <a:r>
              <a:rPr lang="en-US" dirty="0" smtClean="0"/>
              <a:t> </a:t>
            </a:r>
            <a:r>
              <a:rPr lang="en-US" dirty="0" err="1" smtClean="0"/>
              <a:t>Purushotham</a:t>
            </a:r>
            <a:r>
              <a:rPr lang="en-US" dirty="0" smtClean="0"/>
              <a:t>,</a:t>
            </a:r>
          </a:p>
          <a:p>
            <a:pPr lvl="1"/>
            <a:r>
              <a:rPr lang="en-US" dirty="0" smtClean="0"/>
              <a:t>Leigh Murphy,</a:t>
            </a:r>
          </a:p>
          <a:p>
            <a:pPr lvl="1"/>
            <a:r>
              <a:rPr lang="en-US" dirty="0" smtClean="0"/>
              <a:t>Carlos Caldas &amp;</a:t>
            </a:r>
          </a:p>
          <a:p>
            <a:pPr lvl="1"/>
            <a:r>
              <a:rPr lang="en-US" dirty="0" smtClean="0"/>
              <a:t>Samuel </a:t>
            </a:r>
            <a:r>
              <a:rPr lang="en-US" dirty="0" err="1" smtClean="0"/>
              <a:t>Aparicio</a:t>
            </a:r>
            <a:endParaRPr lang="en-US" dirty="0" smtClean="0"/>
          </a:p>
          <a:p>
            <a:r>
              <a:rPr lang="en-US" b="1" dirty="0" smtClean="0"/>
              <a:t>Tissue and clinical data source sites:</a:t>
            </a:r>
          </a:p>
          <a:p>
            <a:r>
              <a:rPr lang="en-US" b="1" dirty="0" smtClean="0"/>
              <a:t>University of Cambridge/Cancer Research UK Cambridge Research Institute</a:t>
            </a:r>
          </a:p>
          <a:p>
            <a:pPr lvl="1"/>
            <a:r>
              <a:rPr lang="en-US" dirty="0" smtClean="0"/>
              <a:t>Carlos Caldas,</a:t>
            </a:r>
          </a:p>
          <a:p>
            <a:pPr lvl="1"/>
            <a:r>
              <a:rPr lang="en-US" dirty="0" smtClean="0"/>
              <a:t>Helen Bardwell,</a:t>
            </a:r>
          </a:p>
          <a:p>
            <a:pPr lvl="1"/>
            <a:r>
              <a:rPr lang="en-US" dirty="0" smtClean="0"/>
              <a:t>Suet-</a:t>
            </a:r>
            <a:r>
              <a:rPr lang="en-US" dirty="0" err="1" smtClean="0"/>
              <a:t>Feung</a:t>
            </a:r>
            <a:r>
              <a:rPr lang="en-US" dirty="0" smtClean="0"/>
              <a:t> Chin,</a:t>
            </a:r>
          </a:p>
          <a:p>
            <a:pPr lvl="1"/>
            <a:r>
              <a:rPr lang="en-US" dirty="0" smtClean="0"/>
              <a:t>Christina Curtis,</a:t>
            </a:r>
          </a:p>
          <a:p>
            <a:pPr lvl="1"/>
            <a:r>
              <a:rPr lang="en-US" dirty="0" err="1" smtClean="0"/>
              <a:t>Zhihao</a:t>
            </a:r>
            <a:r>
              <a:rPr lang="en-US" dirty="0" smtClean="0"/>
              <a:t> Ding,</a:t>
            </a:r>
          </a:p>
          <a:p>
            <a:pPr lvl="1"/>
            <a:r>
              <a:rPr lang="en-US" dirty="0" smtClean="0"/>
              <a:t>Stefan </a:t>
            </a:r>
            <a:r>
              <a:rPr lang="en-US" dirty="0" err="1" smtClean="0"/>
              <a:t>Gräf</a:t>
            </a:r>
            <a:r>
              <a:rPr lang="en-US" dirty="0" smtClean="0"/>
              <a:t>,</a:t>
            </a:r>
          </a:p>
          <a:p>
            <a:pPr lvl="1"/>
            <a:r>
              <a:rPr lang="en-US" dirty="0" smtClean="0"/>
              <a:t>Linda Jones,</a:t>
            </a:r>
          </a:p>
          <a:p>
            <a:pPr lvl="1"/>
            <a:r>
              <a:rPr lang="en-US" dirty="0" smtClean="0"/>
              <a:t>Bin Liu,</a:t>
            </a:r>
          </a:p>
          <a:p>
            <a:pPr lvl="1"/>
            <a:r>
              <a:rPr lang="en-US" dirty="0" smtClean="0"/>
              <a:t>Andy G. Lynch,</a:t>
            </a:r>
          </a:p>
          <a:p>
            <a:pPr lvl="1"/>
            <a:r>
              <a:rPr lang="en-US" dirty="0" smtClean="0"/>
              <a:t>Irene </a:t>
            </a:r>
            <a:r>
              <a:rPr lang="en-US" dirty="0" err="1" smtClean="0"/>
              <a:t>Papatheodorou</a:t>
            </a:r>
            <a:r>
              <a:rPr lang="en-US" dirty="0" smtClean="0"/>
              <a:t>,</a:t>
            </a:r>
          </a:p>
          <a:p>
            <a:pPr lvl="1"/>
            <a:r>
              <a:rPr lang="en-US" dirty="0" smtClean="0"/>
              <a:t>Stephen J. </a:t>
            </a:r>
            <a:r>
              <a:rPr lang="en-US" dirty="0" err="1" smtClean="0"/>
              <a:t>Sammut</a:t>
            </a:r>
            <a:r>
              <a:rPr lang="en-US" dirty="0" smtClean="0"/>
              <a:t> &amp;</a:t>
            </a:r>
          </a:p>
          <a:p>
            <a:pPr lvl="1"/>
            <a:r>
              <a:rPr lang="en-US" dirty="0" smtClean="0"/>
              <a:t>Gordon </a:t>
            </a:r>
            <a:r>
              <a:rPr lang="en-US" dirty="0" err="1" smtClean="0"/>
              <a:t>Wishart</a:t>
            </a:r>
            <a:endParaRPr lang="en-US" dirty="0" smtClean="0"/>
          </a:p>
          <a:p>
            <a:r>
              <a:rPr lang="en-US" b="1" dirty="0" smtClean="0"/>
              <a:t>British Columbia Cancer Agency</a:t>
            </a:r>
          </a:p>
          <a:p>
            <a:pPr lvl="1"/>
            <a:r>
              <a:rPr lang="en-US" dirty="0" smtClean="0"/>
              <a:t>Samuel </a:t>
            </a:r>
            <a:r>
              <a:rPr lang="en-US" dirty="0" err="1" smtClean="0"/>
              <a:t>Aparicio</a:t>
            </a:r>
            <a:r>
              <a:rPr lang="en-US" dirty="0" smtClean="0"/>
              <a:t>,</a:t>
            </a:r>
          </a:p>
          <a:p>
            <a:pPr lvl="1"/>
            <a:r>
              <a:rPr lang="en-US" dirty="0" smtClean="0"/>
              <a:t>Steven </a:t>
            </a:r>
            <a:r>
              <a:rPr lang="en-US" dirty="0" err="1" smtClean="0"/>
              <a:t>Chia</a:t>
            </a:r>
            <a:r>
              <a:rPr lang="en-US" dirty="0" smtClean="0"/>
              <a:t>,</a:t>
            </a:r>
          </a:p>
          <a:p>
            <a:pPr lvl="1"/>
            <a:r>
              <a:rPr lang="en-US" dirty="0" smtClean="0"/>
              <a:t>Karen </a:t>
            </a:r>
            <a:r>
              <a:rPr lang="en-US" dirty="0" err="1" smtClean="0"/>
              <a:t>Gelmon</a:t>
            </a:r>
            <a:r>
              <a:rPr lang="en-US" dirty="0" smtClean="0"/>
              <a:t>,</a:t>
            </a:r>
          </a:p>
          <a:p>
            <a:pPr lvl="1"/>
            <a:r>
              <a:rPr lang="en-US" dirty="0" smtClean="0"/>
              <a:t>David Huntsman,</a:t>
            </a:r>
          </a:p>
          <a:p>
            <a:pPr lvl="1"/>
            <a:r>
              <a:rPr lang="en-US" dirty="0" smtClean="0"/>
              <a:t>Steven McKinney,</a:t>
            </a:r>
          </a:p>
          <a:p>
            <a:pPr lvl="1"/>
            <a:r>
              <a:rPr lang="en-US" dirty="0" smtClean="0"/>
              <a:t>Caroline Speers,</a:t>
            </a:r>
          </a:p>
          <a:p>
            <a:pPr lvl="1"/>
            <a:r>
              <a:rPr lang="en-US" dirty="0" err="1" smtClean="0"/>
              <a:t>Gulisa</a:t>
            </a:r>
            <a:r>
              <a:rPr lang="en-US" dirty="0" smtClean="0"/>
              <a:t> </a:t>
            </a:r>
            <a:r>
              <a:rPr lang="en-US" dirty="0" err="1" smtClean="0"/>
              <a:t>Turashvili</a:t>
            </a:r>
            <a:r>
              <a:rPr lang="en-US" dirty="0" smtClean="0"/>
              <a:t> &amp;</a:t>
            </a:r>
          </a:p>
          <a:p>
            <a:pPr lvl="1"/>
            <a:r>
              <a:rPr lang="en-US" dirty="0" smtClean="0"/>
              <a:t>Peter Watson</a:t>
            </a:r>
          </a:p>
          <a:p>
            <a:r>
              <a:rPr lang="en-US" b="1" dirty="0" smtClean="0"/>
              <a:t>University of Nottingham</a:t>
            </a:r>
          </a:p>
          <a:p>
            <a:pPr lvl="1"/>
            <a:r>
              <a:rPr lang="en-US" dirty="0" smtClean="0"/>
              <a:t>Ian Ellis,</a:t>
            </a:r>
          </a:p>
          <a:p>
            <a:pPr lvl="1"/>
            <a:r>
              <a:rPr lang="en-US" dirty="0" smtClean="0"/>
              <a:t>Roger Blamey,</a:t>
            </a:r>
          </a:p>
          <a:p>
            <a:pPr lvl="1"/>
            <a:r>
              <a:rPr lang="en-US" dirty="0" smtClean="0"/>
              <a:t>Andrew Green,</a:t>
            </a:r>
          </a:p>
          <a:p>
            <a:pPr lvl="1"/>
            <a:r>
              <a:rPr lang="en-US" dirty="0" smtClean="0"/>
              <a:t>Douglas Macmillan &amp;</a:t>
            </a:r>
          </a:p>
          <a:p>
            <a:pPr lvl="1"/>
            <a:r>
              <a:rPr lang="en-US" dirty="0" err="1" smtClean="0"/>
              <a:t>Emad</a:t>
            </a:r>
            <a:r>
              <a:rPr lang="en-US" dirty="0" smtClean="0"/>
              <a:t> </a:t>
            </a:r>
            <a:r>
              <a:rPr lang="en-US" dirty="0" err="1" smtClean="0"/>
              <a:t>Rakha</a:t>
            </a:r>
            <a:endParaRPr lang="en-US" dirty="0" smtClean="0"/>
          </a:p>
          <a:p>
            <a:r>
              <a:rPr lang="en-US" b="1" dirty="0" smtClean="0"/>
              <a:t>King’s College London</a:t>
            </a:r>
          </a:p>
          <a:p>
            <a:pPr lvl="1"/>
            <a:r>
              <a:rPr lang="en-US" dirty="0" err="1" smtClean="0"/>
              <a:t>Arnie</a:t>
            </a:r>
            <a:r>
              <a:rPr lang="en-US" dirty="0" smtClean="0"/>
              <a:t> </a:t>
            </a:r>
            <a:r>
              <a:rPr lang="en-US" dirty="0" err="1" smtClean="0"/>
              <a:t>Purushotham</a:t>
            </a:r>
            <a:r>
              <a:rPr lang="en-US" dirty="0" smtClean="0"/>
              <a:t>,</a:t>
            </a:r>
          </a:p>
          <a:p>
            <a:pPr lvl="1"/>
            <a:r>
              <a:rPr lang="en-US" dirty="0" smtClean="0"/>
              <a:t>Cheryl Gillett,</a:t>
            </a:r>
          </a:p>
          <a:p>
            <a:pPr lvl="1"/>
            <a:r>
              <a:rPr lang="en-US" dirty="0" smtClean="0"/>
              <a:t>Anita </a:t>
            </a:r>
            <a:r>
              <a:rPr lang="en-US" dirty="0" err="1" smtClean="0"/>
              <a:t>Grigoriadis</a:t>
            </a:r>
            <a:r>
              <a:rPr lang="en-US" dirty="0" smtClean="0"/>
              <a:t>,</a:t>
            </a:r>
          </a:p>
          <a:p>
            <a:pPr lvl="1"/>
            <a:r>
              <a:rPr lang="en-US" dirty="0" smtClean="0"/>
              <a:t>Sarah </a:t>
            </a:r>
            <a:r>
              <a:rPr lang="en-US" dirty="0" err="1" smtClean="0"/>
              <a:t>Pinder</a:t>
            </a:r>
            <a:r>
              <a:rPr lang="en-US" dirty="0" smtClean="0"/>
              <a:t>,</a:t>
            </a:r>
          </a:p>
          <a:p>
            <a:pPr lvl="1"/>
            <a:r>
              <a:rPr lang="en-US" dirty="0" err="1" smtClean="0"/>
              <a:t>Emanuele</a:t>
            </a:r>
            <a:r>
              <a:rPr lang="en-US" dirty="0" smtClean="0"/>
              <a:t> </a:t>
            </a:r>
            <a:r>
              <a:rPr lang="en-US" dirty="0" err="1" smtClean="0"/>
              <a:t>di</a:t>
            </a:r>
            <a:r>
              <a:rPr lang="en-US" dirty="0" smtClean="0"/>
              <a:t> </a:t>
            </a:r>
            <a:r>
              <a:rPr lang="en-US" dirty="0" err="1" smtClean="0"/>
              <a:t>Rinaldis</a:t>
            </a:r>
            <a:r>
              <a:rPr lang="en-US" dirty="0" smtClean="0"/>
              <a:t> &amp;</a:t>
            </a:r>
          </a:p>
          <a:p>
            <a:pPr lvl="1"/>
            <a:r>
              <a:rPr lang="en-US" dirty="0" smtClean="0"/>
              <a:t>Andy </a:t>
            </a:r>
            <a:r>
              <a:rPr lang="en-US" dirty="0" err="1" smtClean="0"/>
              <a:t>Tutt</a:t>
            </a:r>
            <a:endParaRPr lang="en-US" dirty="0" smtClean="0"/>
          </a:p>
          <a:p>
            <a:r>
              <a:rPr lang="en-US" b="1" dirty="0" smtClean="0"/>
              <a:t>Manitoba Institute of Cell Biology</a:t>
            </a:r>
          </a:p>
          <a:p>
            <a:pPr lvl="1"/>
            <a:r>
              <a:rPr lang="en-US" dirty="0" smtClean="0"/>
              <a:t>Leigh Murphy,</a:t>
            </a:r>
          </a:p>
          <a:p>
            <a:pPr lvl="1"/>
            <a:r>
              <a:rPr lang="en-US" dirty="0" smtClean="0"/>
              <a:t>Michelle </a:t>
            </a:r>
            <a:r>
              <a:rPr lang="en-US" dirty="0" err="1" smtClean="0"/>
              <a:t>Parisien</a:t>
            </a:r>
            <a:r>
              <a:rPr lang="en-US" dirty="0" smtClean="0"/>
              <a:t> &amp;</a:t>
            </a:r>
          </a:p>
          <a:p>
            <a:pPr lvl="1"/>
            <a:r>
              <a:rPr lang="en-US" dirty="0" smtClean="0"/>
              <a:t>Sandra Troup</a:t>
            </a:r>
          </a:p>
          <a:p>
            <a:r>
              <a:rPr lang="en-US" b="1" dirty="0" smtClean="0"/>
              <a:t>Cancer genome/</a:t>
            </a:r>
            <a:r>
              <a:rPr lang="en-US" b="1" dirty="0" err="1" smtClean="0"/>
              <a:t>transcriptome</a:t>
            </a:r>
            <a:r>
              <a:rPr lang="en-US" b="1" dirty="0" smtClean="0"/>
              <a:t> characterization </a:t>
            </a:r>
            <a:r>
              <a:rPr lang="en-US" b="1" dirty="0" err="1" smtClean="0"/>
              <a:t>centres</a:t>
            </a:r>
            <a:r>
              <a:rPr lang="en-US" b="1" dirty="0" smtClean="0"/>
              <a:t>:</a:t>
            </a:r>
          </a:p>
          <a:p>
            <a:r>
              <a:rPr lang="en-US" b="1" dirty="0" smtClean="0"/>
              <a:t>University of Cambridge/Cancer Research UK Cambridge Research Institute</a:t>
            </a:r>
          </a:p>
          <a:p>
            <a:pPr lvl="1"/>
            <a:r>
              <a:rPr lang="en-US" dirty="0" smtClean="0"/>
              <a:t>Carlos Caldas,</a:t>
            </a:r>
          </a:p>
          <a:p>
            <a:pPr lvl="1"/>
            <a:r>
              <a:rPr lang="en-US" dirty="0" smtClean="0"/>
              <a:t>Suet-</a:t>
            </a:r>
            <a:r>
              <a:rPr lang="en-US" dirty="0" err="1" smtClean="0"/>
              <a:t>Feung</a:t>
            </a:r>
            <a:r>
              <a:rPr lang="en-US" dirty="0" smtClean="0"/>
              <a:t> Chin,</a:t>
            </a:r>
          </a:p>
          <a:p>
            <a:pPr lvl="1"/>
            <a:r>
              <a:rPr lang="en-US" dirty="0" smtClean="0"/>
              <a:t>Derek Chan,</a:t>
            </a:r>
          </a:p>
          <a:p>
            <a:pPr lvl="1"/>
            <a:r>
              <a:rPr lang="en-US" dirty="0" smtClean="0"/>
              <a:t>Claire Fielding,</a:t>
            </a:r>
          </a:p>
          <a:p>
            <a:pPr lvl="1"/>
            <a:r>
              <a:rPr lang="en-US" dirty="0" smtClean="0"/>
              <a:t>Ana-Teresa Maia,</a:t>
            </a:r>
          </a:p>
          <a:p>
            <a:pPr lvl="1"/>
            <a:r>
              <a:rPr lang="en-US" dirty="0" smtClean="0"/>
              <a:t>Sarah McGuire,</a:t>
            </a:r>
          </a:p>
          <a:p>
            <a:pPr lvl="1"/>
            <a:r>
              <a:rPr lang="en-US" dirty="0" smtClean="0"/>
              <a:t>Michelle Osborne,</a:t>
            </a:r>
          </a:p>
          <a:p>
            <a:pPr lvl="1"/>
            <a:r>
              <a:rPr lang="en-US" dirty="0" smtClean="0"/>
              <a:t>Sara M. </a:t>
            </a:r>
            <a:r>
              <a:rPr lang="en-US" dirty="0" err="1" smtClean="0"/>
              <a:t>Sayalero</a:t>
            </a:r>
            <a:r>
              <a:rPr lang="en-US" dirty="0" smtClean="0"/>
              <a:t>,</a:t>
            </a:r>
          </a:p>
          <a:p>
            <a:pPr lvl="1"/>
            <a:r>
              <a:rPr lang="en-US" dirty="0" err="1" smtClean="0"/>
              <a:t>Inmaculada</a:t>
            </a:r>
            <a:r>
              <a:rPr lang="en-US" dirty="0" smtClean="0"/>
              <a:t> </a:t>
            </a:r>
            <a:r>
              <a:rPr lang="en-US" dirty="0" err="1" smtClean="0"/>
              <a:t>Spiteri</a:t>
            </a:r>
            <a:r>
              <a:rPr lang="en-US" dirty="0" smtClean="0"/>
              <a:t> &amp;</a:t>
            </a:r>
          </a:p>
          <a:p>
            <a:pPr lvl="1"/>
            <a:r>
              <a:rPr lang="en-US" dirty="0" smtClean="0"/>
              <a:t>James Hadfield</a:t>
            </a:r>
          </a:p>
          <a:p>
            <a:r>
              <a:rPr lang="en-US" b="1" dirty="0" smtClean="0"/>
              <a:t>British Columbia Cancer Agency</a:t>
            </a:r>
          </a:p>
          <a:p>
            <a:pPr lvl="1"/>
            <a:r>
              <a:rPr lang="en-US" dirty="0" smtClean="0"/>
              <a:t>Samuel </a:t>
            </a:r>
            <a:r>
              <a:rPr lang="en-US" dirty="0" err="1" smtClean="0"/>
              <a:t>Aparicio</a:t>
            </a:r>
            <a:r>
              <a:rPr lang="en-US" dirty="0" smtClean="0"/>
              <a:t>,</a:t>
            </a:r>
          </a:p>
          <a:p>
            <a:pPr lvl="1"/>
            <a:r>
              <a:rPr lang="en-US" dirty="0" err="1" smtClean="0"/>
              <a:t>Gulisa</a:t>
            </a:r>
            <a:r>
              <a:rPr lang="en-US" dirty="0" smtClean="0"/>
              <a:t> </a:t>
            </a:r>
            <a:r>
              <a:rPr lang="en-US" dirty="0" err="1" smtClean="0"/>
              <a:t>Turashvili</a:t>
            </a:r>
            <a:r>
              <a:rPr lang="en-US" dirty="0" smtClean="0"/>
              <a:t>,</a:t>
            </a:r>
          </a:p>
          <a:p>
            <a:pPr lvl="1"/>
            <a:r>
              <a:rPr lang="en-US" dirty="0" smtClean="0"/>
              <a:t>Lynda Bell,</a:t>
            </a:r>
          </a:p>
          <a:p>
            <a:pPr lvl="1"/>
            <a:r>
              <a:rPr lang="en-US" dirty="0" smtClean="0"/>
              <a:t>Katie Chow,</a:t>
            </a:r>
          </a:p>
          <a:p>
            <a:pPr lvl="1"/>
            <a:r>
              <a:rPr lang="en-US" dirty="0" smtClean="0"/>
              <a:t>Nadia Gale,</a:t>
            </a:r>
          </a:p>
          <a:p>
            <a:pPr lvl="1"/>
            <a:r>
              <a:rPr lang="en-US" dirty="0" smtClean="0"/>
              <a:t>David Huntsman,</a:t>
            </a:r>
          </a:p>
          <a:p>
            <a:pPr lvl="1"/>
            <a:r>
              <a:rPr lang="en-US" dirty="0" smtClean="0"/>
              <a:t>Maria </a:t>
            </a:r>
            <a:r>
              <a:rPr lang="en-US" dirty="0" err="1" smtClean="0"/>
              <a:t>Kovalik</a:t>
            </a:r>
            <a:r>
              <a:rPr lang="en-US" dirty="0" smtClean="0"/>
              <a:t>,</a:t>
            </a:r>
          </a:p>
          <a:p>
            <a:pPr lvl="1"/>
            <a:r>
              <a:rPr lang="en-US" dirty="0" smtClean="0"/>
              <a:t>Ying Ng &amp;</a:t>
            </a:r>
          </a:p>
          <a:p>
            <a:pPr lvl="1"/>
            <a:r>
              <a:rPr lang="en-US" dirty="0" smtClean="0"/>
              <a:t>Leah Prentice</a:t>
            </a:r>
          </a:p>
          <a:p>
            <a:r>
              <a:rPr lang="en-US" b="1" dirty="0" smtClean="0"/>
              <a:t>Data analysis subgroup:</a:t>
            </a:r>
          </a:p>
          <a:p>
            <a:r>
              <a:rPr lang="en-US" b="1" dirty="0" smtClean="0"/>
              <a:t>University of Cambridge/Cancer Research UK Cambridge Research Institute</a:t>
            </a:r>
          </a:p>
          <a:p>
            <a:pPr lvl="1"/>
            <a:r>
              <a:rPr lang="en-US" dirty="0" smtClean="0"/>
              <a:t>Carlos Caldas,</a:t>
            </a:r>
          </a:p>
          <a:p>
            <a:pPr lvl="1"/>
            <a:r>
              <a:rPr lang="en-US" dirty="0" smtClean="0"/>
              <a:t>Simon </a:t>
            </a:r>
            <a:r>
              <a:rPr lang="en-US" dirty="0" err="1" smtClean="0"/>
              <a:t>Tavaré</a:t>
            </a:r>
            <a:r>
              <a:rPr lang="en-US" dirty="0" smtClean="0"/>
              <a:t>,</a:t>
            </a:r>
          </a:p>
          <a:p>
            <a:pPr lvl="1"/>
            <a:r>
              <a:rPr lang="en-US" dirty="0" smtClean="0"/>
              <a:t>Christina Curtis,</a:t>
            </a:r>
          </a:p>
          <a:p>
            <a:pPr lvl="1"/>
            <a:r>
              <a:rPr lang="en-US" dirty="0" smtClean="0"/>
              <a:t>Mark J. Dunning,</a:t>
            </a:r>
          </a:p>
          <a:p>
            <a:pPr lvl="1"/>
            <a:r>
              <a:rPr lang="en-US" dirty="0" smtClean="0"/>
              <a:t>Stefan </a:t>
            </a:r>
            <a:r>
              <a:rPr lang="en-US" dirty="0" err="1" smtClean="0"/>
              <a:t>Gräf</a:t>
            </a:r>
            <a:r>
              <a:rPr lang="en-US" dirty="0" smtClean="0"/>
              <a:t>,</a:t>
            </a:r>
          </a:p>
          <a:p>
            <a:pPr lvl="1"/>
            <a:r>
              <a:rPr lang="en-US" dirty="0" smtClean="0"/>
              <a:t>Andy G. Lynch,</a:t>
            </a:r>
          </a:p>
          <a:p>
            <a:pPr lvl="1"/>
            <a:r>
              <a:rPr lang="en-US" dirty="0" smtClean="0"/>
              <a:t>Oscar M. </a:t>
            </a:r>
            <a:r>
              <a:rPr lang="en-US" dirty="0" err="1" smtClean="0"/>
              <a:t>Rueda</a:t>
            </a:r>
            <a:r>
              <a:rPr lang="en-US" dirty="0" smtClean="0"/>
              <a:t>,</a:t>
            </a:r>
          </a:p>
          <a:p>
            <a:pPr lvl="1"/>
            <a:r>
              <a:rPr lang="en-US" dirty="0" err="1" smtClean="0"/>
              <a:t>Roslin</a:t>
            </a:r>
            <a:r>
              <a:rPr lang="en-US" dirty="0" smtClean="0"/>
              <a:t> Russell,</a:t>
            </a:r>
          </a:p>
          <a:p>
            <a:pPr lvl="1"/>
            <a:r>
              <a:rPr lang="en-US" dirty="0" err="1" smtClean="0"/>
              <a:t>Shamith</a:t>
            </a:r>
            <a:r>
              <a:rPr lang="en-US" dirty="0" smtClean="0"/>
              <a:t> </a:t>
            </a:r>
            <a:r>
              <a:rPr lang="en-US" dirty="0" err="1" smtClean="0"/>
              <a:t>Samarajiwa</a:t>
            </a:r>
            <a:r>
              <a:rPr lang="en-US" dirty="0" smtClean="0"/>
              <a:t>,</a:t>
            </a:r>
          </a:p>
          <a:p>
            <a:pPr lvl="1"/>
            <a:r>
              <a:rPr lang="en-US" dirty="0" smtClean="0"/>
              <a:t>Doug Speed,</a:t>
            </a:r>
          </a:p>
          <a:p>
            <a:pPr lvl="1"/>
            <a:r>
              <a:rPr lang="en-US" dirty="0" err="1" smtClean="0"/>
              <a:t>Florian</a:t>
            </a:r>
            <a:r>
              <a:rPr lang="en-US" dirty="0" smtClean="0"/>
              <a:t> </a:t>
            </a:r>
            <a:r>
              <a:rPr lang="en-US" dirty="0" err="1" smtClean="0"/>
              <a:t>Markowetz</a:t>
            </a:r>
            <a:r>
              <a:rPr lang="en-US" dirty="0" smtClean="0"/>
              <a:t>,</a:t>
            </a:r>
          </a:p>
          <a:p>
            <a:pPr lvl="1"/>
            <a:r>
              <a:rPr lang="en-US" dirty="0" err="1" smtClean="0"/>
              <a:t>Yinyin</a:t>
            </a:r>
            <a:r>
              <a:rPr lang="en-US" dirty="0" smtClean="0"/>
              <a:t> Yuan &amp;</a:t>
            </a:r>
          </a:p>
          <a:p>
            <a:pPr lvl="1"/>
            <a:r>
              <a:rPr lang="en-US" dirty="0" smtClean="0"/>
              <a:t>James D. </a:t>
            </a:r>
            <a:r>
              <a:rPr lang="en-US" dirty="0" err="1" smtClean="0"/>
              <a:t>Brenton</a:t>
            </a:r>
            <a:endParaRPr lang="en-US" dirty="0" smtClean="0"/>
          </a:p>
          <a:p>
            <a:r>
              <a:rPr lang="en-US" b="1" dirty="0" smtClean="0"/>
              <a:t>British Columbia Cancer Agency</a:t>
            </a:r>
          </a:p>
          <a:p>
            <a:pPr lvl="1"/>
            <a:r>
              <a:rPr lang="en-US" dirty="0" smtClean="0"/>
              <a:t>Samuel </a:t>
            </a:r>
            <a:r>
              <a:rPr lang="en-US" dirty="0" err="1" smtClean="0"/>
              <a:t>Aparicio</a:t>
            </a:r>
            <a:r>
              <a:rPr lang="en-US" dirty="0" smtClean="0"/>
              <a:t>,</a:t>
            </a:r>
          </a:p>
          <a:p>
            <a:pPr lvl="1"/>
            <a:r>
              <a:rPr lang="en-US" dirty="0" err="1" smtClean="0"/>
              <a:t>Sohrab</a:t>
            </a:r>
            <a:r>
              <a:rPr lang="en-US" dirty="0" smtClean="0"/>
              <a:t> P. Shah,</a:t>
            </a:r>
          </a:p>
          <a:p>
            <a:pPr lvl="1"/>
            <a:r>
              <a:rPr lang="en-US" dirty="0" smtClean="0"/>
              <a:t>Ali </a:t>
            </a:r>
            <a:r>
              <a:rPr lang="en-US" dirty="0" err="1" smtClean="0"/>
              <a:t>Bashashati</a:t>
            </a:r>
            <a:r>
              <a:rPr lang="en-US" dirty="0" smtClean="0"/>
              <a:t>,</a:t>
            </a:r>
          </a:p>
          <a:p>
            <a:pPr lvl="1"/>
            <a:r>
              <a:rPr lang="en-US" dirty="0" smtClean="0"/>
              <a:t>Gavin Ha,</a:t>
            </a:r>
          </a:p>
          <a:p>
            <a:pPr lvl="1"/>
            <a:r>
              <a:rPr lang="en-US" dirty="0" err="1" smtClean="0"/>
              <a:t>Gholamreza</a:t>
            </a:r>
            <a:r>
              <a:rPr lang="en-US" dirty="0" smtClean="0"/>
              <a:t> </a:t>
            </a:r>
            <a:r>
              <a:rPr lang="en-US" dirty="0" err="1" smtClean="0"/>
              <a:t>Haffari</a:t>
            </a:r>
            <a:r>
              <a:rPr lang="en-US" dirty="0" smtClean="0"/>
              <a:t> &amp;</a:t>
            </a:r>
          </a:p>
          <a:p>
            <a:pPr lvl="1"/>
            <a:r>
              <a:rPr lang="en-US" dirty="0" smtClean="0"/>
              <a:t>Steven McKinney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6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81100" y="698500"/>
            <a:ext cx="4648200" cy="3486150"/>
          </a:xfrm>
          <a:ln/>
        </p:spPr>
      </p:sp>
      <p:sp>
        <p:nvSpPr>
          <p:cNvPr id="59395" name="Rectangle 3"/>
          <p:cNvSpPr>
            <a:spLocks noGrp="1" noChangeArrowheads="1"/>
          </p:cNvSpPr>
          <p:nvPr>
            <p:ph type="body" idx="1"/>
          </p:nvPr>
        </p:nvSpPr>
        <p:spPr>
          <a:xfrm>
            <a:off x="701856" y="4416013"/>
            <a:ext cx="5608320" cy="4182345"/>
          </a:xfrm>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62791D-9081-478F-B84C-53043650B579}"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2791D-9081-478F-B84C-53043650B579}"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2791D-9081-478F-B84C-53043650B579}"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5198" y="278344"/>
            <a:ext cx="7610184" cy="914400"/>
          </a:xfrm>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fld id="{2E1007EE-FC3C-4BEE-B732-08880EA6211A}"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2791D-9081-478F-B84C-53043650B579}"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5198" y="278344"/>
            <a:ext cx="7610184" cy="914400"/>
          </a:xfrm>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fld id="{2E1007EE-FC3C-4BEE-B732-08880EA6211A}"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9137" y="322847"/>
            <a:ext cx="7804485"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05176" y="1690811"/>
            <a:ext cx="7315692"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fld id="{2179B914-9453-44DC-94C2-6F7E52B1E2BD}" type="slidenum">
              <a:rPr lang="en-US">
                <a:solidFill>
                  <a:srgbClr val="000000">
                    <a:lumMod val="65000"/>
                    <a:lumOff val="35000"/>
                  </a:srgbClr>
                </a:solidFill>
              </a:rPr>
              <a:pPr/>
              <a:t>‹#›</a:t>
            </a:fld>
            <a:endParaRPr lang="en-US" dirty="0">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March 2012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TRIG Curriculum: Lecture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A5770C-03F4-4959-8CBD-93525E65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8397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1" indent="0">
              <a:buNone/>
              <a:defRPr sz="1600">
                <a:solidFill>
                  <a:schemeClr val="tx1">
                    <a:tint val="75000"/>
                  </a:schemeClr>
                </a:solidFill>
              </a:defRPr>
            </a:lvl3pPr>
            <a:lvl4pPr marL="1371110" indent="0">
              <a:buNone/>
              <a:defRPr sz="1400">
                <a:solidFill>
                  <a:schemeClr val="tx1">
                    <a:tint val="75000"/>
                  </a:schemeClr>
                </a:solidFill>
              </a:defRPr>
            </a:lvl4pPr>
            <a:lvl5pPr marL="1828146" indent="0">
              <a:buNone/>
              <a:defRPr sz="1400">
                <a:solidFill>
                  <a:schemeClr val="tx1">
                    <a:tint val="75000"/>
                  </a:schemeClr>
                </a:solidFill>
              </a:defRPr>
            </a:lvl5pPr>
            <a:lvl6pPr marL="2285181" indent="0">
              <a:buNone/>
              <a:defRPr sz="1400">
                <a:solidFill>
                  <a:schemeClr val="tx1">
                    <a:tint val="75000"/>
                  </a:schemeClr>
                </a:solidFill>
              </a:defRPr>
            </a:lvl6pPr>
            <a:lvl7pPr marL="2742219" indent="0">
              <a:buNone/>
              <a:defRPr sz="1400">
                <a:solidFill>
                  <a:schemeClr val="tx1">
                    <a:tint val="75000"/>
                  </a:schemeClr>
                </a:solidFill>
              </a:defRPr>
            </a:lvl7pPr>
            <a:lvl8pPr marL="3199252" indent="0">
              <a:buNone/>
              <a:defRPr sz="1400">
                <a:solidFill>
                  <a:schemeClr val="tx1">
                    <a:tint val="75000"/>
                  </a:schemeClr>
                </a:solidFill>
              </a:defRPr>
            </a:lvl8pPr>
            <a:lvl9pPr marL="365629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62791D-9081-478F-B84C-53043650B579}"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5"/>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005856"/>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005856"/>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088C599E-1B7C-4926-8F49-FDC6A2555049}" type="slidenum">
              <a:rPr lang="en-US">
                <a:solidFill>
                  <a:srgbClr val="005856"/>
                </a:solidFill>
              </a:rPr>
              <a:pPr>
                <a:defRPr/>
              </a:pPr>
              <a:t>‹#›</a:t>
            </a:fld>
            <a:endParaRPr lang="en-US">
              <a:solidFill>
                <a:srgbClr val="005856"/>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85FB6-5BFF-41A4-B454-9166D9E65793}"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2791D-9081-478F-B84C-53043650B579}"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85FB6-5BFF-41A4-B454-9166D9E65793}"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85FB6-5BFF-41A4-B454-9166D9E65793}"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669AC-5066-4E6B-A30E-B70C971FA909}" type="datetime1">
              <a:rPr lang="en-US" smtClean="0">
                <a:solidFill>
                  <a:prstClr val="black">
                    <a:tint val="75000"/>
                  </a:prstClr>
                </a:solidFill>
              </a:rPr>
              <a:pPr/>
              <a:t>10/26/2012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669AC-5066-4E6B-A30E-B70C971FA909}" type="datetime1">
              <a:rPr lang="en-US" smtClean="0">
                <a:solidFill>
                  <a:prstClr val="black">
                    <a:tint val="75000"/>
                  </a:prstClr>
                </a:solidFill>
              </a:rPr>
              <a:pPr/>
              <a:t>10/26/2012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85FB6-5BFF-41A4-B454-9166D9E65793}"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85FB6-5BFF-41A4-B454-9166D9E65793}"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85FB6-5BFF-41A4-B454-9166D9E65793}"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85FB6-5BFF-41A4-B454-9166D9E65793}"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85FB6-5BFF-41A4-B454-9166D9E65793}"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1" indent="0">
              <a:buNone/>
              <a:defRPr sz="1800" b="1"/>
            </a:lvl3pPr>
            <a:lvl4pPr marL="1371110" indent="0">
              <a:buNone/>
              <a:defRPr sz="1600" b="1"/>
            </a:lvl4pPr>
            <a:lvl5pPr marL="1828146" indent="0">
              <a:buNone/>
              <a:defRPr sz="1600" b="1"/>
            </a:lvl5pPr>
            <a:lvl6pPr marL="2285181" indent="0">
              <a:buNone/>
              <a:defRPr sz="1600" b="1"/>
            </a:lvl6pPr>
            <a:lvl7pPr marL="2742219" indent="0">
              <a:buNone/>
              <a:defRPr sz="1600" b="1"/>
            </a:lvl7pPr>
            <a:lvl8pPr marL="3199252"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35" indent="0">
              <a:buNone/>
              <a:defRPr sz="2000" b="1"/>
            </a:lvl2pPr>
            <a:lvl3pPr marL="914071" indent="0">
              <a:buNone/>
              <a:defRPr sz="1800" b="1"/>
            </a:lvl3pPr>
            <a:lvl4pPr marL="1371110" indent="0">
              <a:buNone/>
              <a:defRPr sz="1600" b="1"/>
            </a:lvl4pPr>
            <a:lvl5pPr marL="1828146" indent="0">
              <a:buNone/>
              <a:defRPr sz="1600" b="1"/>
            </a:lvl5pPr>
            <a:lvl6pPr marL="2285181" indent="0">
              <a:buNone/>
              <a:defRPr sz="1600" b="1"/>
            </a:lvl6pPr>
            <a:lvl7pPr marL="2742219" indent="0">
              <a:buNone/>
              <a:defRPr sz="1600" b="1"/>
            </a:lvl7pPr>
            <a:lvl8pPr marL="3199252"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62791D-9081-478F-B84C-53043650B579}" type="datetimeFigureOut">
              <a:rPr lang="en-US" smtClean="0"/>
              <a:pPr/>
              <a:t>10/26/2012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336EB3-5F80-4040-AF59-F86CD3B42FFA}"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2791D-9081-478F-B84C-53043650B579}" type="datetimeFigureOut">
              <a:rPr lang="en-US" smtClean="0"/>
              <a:pPr/>
              <a:t>10/26/2012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2791D-9081-478F-B84C-53043650B579}" type="datetimeFigureOut">
              <a:rPr lang="en-US" smtClean="0"/>
              <a:pPr/>
              <a:t>10/26/2012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35" indent="0">
              <a:buNone/>
              <a:defRPr sz="1200"/>
            </a:lvl2pPr>
            <a:lvl3pPr marL="914071" indent="0">
              <a:buNone/>
              <a:defRPr sz="1000"/>
            </a:lvl3pPr>
            <a:lvl4pPr marL="1371110" indent="0">
              <a:buNone/>
              <a:defRPr sz="900"/>
            </a:lvl4pPr>
            <a:lvl5pPr marL="1828146" indent="0">
              <a:buNone/>
              <a:defRPr sz="900"/>
            </a:lvl5pPr>
            <a:lvl6pPr marL="2285181" indent="0">
              <a:buNone/>
              <a:defRPr sz="900"/>
            </a:lvl6pPr>
            <a:lvl7pPr marL="2742219" indent="0">
              <a:buNone/>
              <a:defRPr sz="900"/>
            </a:lvl7pPr>
            <a:lvl8pPr marL="3199252"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2791D-9081-478F-B84C-53043650B579}"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5" indent="0">
              <a:buNone/>
              <a:defRPr sz="2800"/>
            </a:lvl2pPr>
            <a:lvl3pPr marL="914071" indent="0">
              <a:buNone/>
              <a:defRPr sz="2400"/>
            </a:lvl3pPr>
            <a:lvl4pPr marL="1371110" indent="0">
              <a:buNone/>
              <a:defRPr sz="2000"/>
            </a:lvl4pPr>
            <a:lvl5pPr marL="1828146" indent="0">
              <a:buNone/>
              <a:defRPr sz="2000"/>
            </a:lvl5pPr>
            <a:lvl6pPr marL="2285181" indent="0">
              <a:buNone/>
              <a:defRPr sz="2000"/>
            </a:lvl6pPr>
            <a:lvl7pPr marL="2742219" indent="0">
              <a:buNone/>
              <a:defRPr sz="2000"/>
            </a:lvl7pPr>
            <a:lvl8pPr marL="3199252" indent="0">
              <a:buNone/>
              <a:defRPr sz="2000"/>
            </a:lvl8pPr>
            <a:lvl9pPr marL="365629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1" indent="0">
              <a:buNone/>
              <a:defRPr sz="1000"/>
            </a:lvl3pPr>
            <a:lvl4pPr marL="1371110" indent="0">
              <a:buNone/>
              <a:defRPr sz="900"/>
            </a:lvl4pPr>
            <a:lvl5pPr marL="1828146" indent="0">
              <a:buNone/>
              <a:defRPr sz="900"/>
            </a:lvl5pPr>
            <a:lvl6pPr marL="2285181" indent="0">
              <a:buNone/>
              <a:defRPr sz="900"/>
            </a:lvl6pPr>
            <a:lvl7pPr marL="2742219" indent="0">
              <a:buNone/>
              <a:defRPr sz="900"/>
            </a:lvl7pPr>
            <a:lvl8pPr marL="3199252"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2791D-9081-478F-B84C-53043650B579}"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7FE92-E3C6-4DF7-A389-2854940756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9.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C62791D-9081-478F-B84C-53043650B579}" type="datetimeFigureOut">
              <a:rPr lang="en-US" smtClean="0"/>
              <a:pPr/>
              <a:t>10/26/2012</a:t>
            </a:fld>
            <a:endParaRPr lang="en-US"/>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7B67FE92-E3C6-4DF7-A389-2854940756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5" y="289908"/>
            <a:ext cx="7525869" cy="9144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6" y="1801907"/>
            <a:ext cx="7315692" cy="38100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7" y="6427795"/>
            <a:ext cx="347662"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rPr>
              <a:pPr eaLnBrk="0" fontAlgn="base" hangingPunct="0">
                <a:spcBef>
                  <a:spcPct val="0"/>
                </a:spcBef>
                <a:spcAft>
                  <a:spcPct val="0"/>
                </a:spcAft>
              </a:pPr>
              <a:t>‹#›</a:t>
            </a:fld>
            <a:endParaRPr lang="en-US" dirty="0">
              <a:solidFill>
                <a:srgbClr val="000000">
                  <a:lumMod val="65000"/>
                  <a:lumOff val="35000"/>
                </a:srgbClr>
              </a:solidFill>
            </a:endParaRPr>
          </a:p>
        </p:txBody>
      </p:sp>
    </p:spTree>
  </p:cSld>
  <p:clrMap bg1="lt1" tx1="dk1" bg2="lt2" tx2="dk2" accent1="accent1" accent2="accent2" accent3="accent3" accent4="accent4" accent5="accent5" accent6="accent6" hlink="hlink" folHlink="folHlink"/>
  <p:sldLayoutIdLst>
    <p:sldLayoutId id="2147483692" r:id="rId1"/>
    <p:sldLayoutId id="2147483704" r:id="rId2"/>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035"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071"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11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146"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778" indent="-342778"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684" indent="-28564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2589"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599626"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6665"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3701" indent="-228517" algn="l" rtl="0" fontAlgn="base">
        <a:lnSpc>
          <a:spcPts val="2500"/>
        </a:lnSpc>
        <a:spcBef>
          <a:spcPct val="0"/>
        </a:spcBef>
        <a:spcAft>
          <a:spcPct val="0"/>
        </a:spcAft>
        <a:buChar char="–"/>
        <a:defRPr sz="2000">
          <a:solidFill>
            <a:srgbClr val="009BDB"/>
          </a:solidFill>
          <a:latin typeface="+mn-lt"/>
          <a:ea typeface="+mn-ea"/>
          <a:cs typeface="+mn-cs"/>
        </a:defRPr>
      </a:lvl6pPr>
      <a:lvl7pPr marL="2970736" indent="-228517" algn="l" rtl="0" fontAlgn="base">
        <a:lnSpc>
          <a:spcPts val="2500"/>
        </a:lnSpc>
        <a:spcBef>
          <a:spcPct val="0"/>
        </a:spcBef>
        <a:spcAft>
          <a:spcPct val="0"/>
        </a:spcAft>
        <a:buChar char="–"/>
        <a:defRPr sz="2000">
          <a:solidFill>
            <a:srgbClr val="009BDB"/>
          </a:solidFill>
          <a:latin typeface="+mn-lt"/>
          <a:ea typeface="+mn-ea"/>
          <a:cs typeface="+mn-cs"/>
        </a:defRPr>
      </a:lvl7pPr>
      <a:lvl8pPr marL="3427774" indent="-228517" algn="l" rtl="0" fontAlgn="base">
        <a:lnSpc>
          <a:spcPts val="2500"/>
        </a:lnSpc>
        <a:spcBef>
          <a:spcPct val="0"/>
        </a:spcBef>
        <a:spcAft>
          <a:spcPct val="0"/>
        </a:spcAft>
        <a:buChar char="–"/>
        <a:defRPr sz="2000">
          <a:solidFill>
            <a:srgbClr val="009BDB"/>
          </a:solidFill>
          <a:latin typeface="+mn-lt"/>
          <a:ea typeface="+mn-ea"/>
          <a:cs typeface="+mn-cs"/>
        </a:defRPr>
      </a:lvl8pPr>
      <a:lvl9pPr marL="3884807" indent="-228517"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1" algn="l" defTabSz="457035" rtl="0" eaLnBrk="1" latinLnBrk="0" hangingPunct="1">
        <a:defRPr sz="1800" kern="1200">
          <a:solidFill>
            <a:schemeClr val="tx1"/>
          </a:solidFill>
          <a:latin typeface="+mn-lt"/>
          <a:ea typeface="+mn-ea"/>
          <a:cs typeface="+mn-cs"/>
        </a:defRPr>
      </a:lvl3pPr>
      <a:lvl4pPr marL="1371110" algn="l" defTabSz="457035" rtl="0" eaLnBrk="1" latinLnBrk="0" hangingPunct="1">
        <a:defRPr sz="1800" kern="1200">
          <a:solidFill>
            <a:schemeClr val="tx1"/>
          </a:solidFill>
          <a:latin typeface="+mn-lt"/>
          <a:ea typeface="+mn-ea"/>
          <a:cs typeface="+mn-cs"/>
        </a:defRPr>
      </a:lvl4pPr>
      <a:lvl5pPr marL="1828146" algn="l" defTabSz="457035" rtl="0" eaLnBrk="1" latinLnBrk="0" hangingPunct="1">
        <a:defRPr sz="1800" kern="1200">
          <a:solidFill>
            <a:schemeClr val="tx1"/>
          </a:solidFill>
          <a:latin typeface="+mn-lt"/>
          <a:ea typeface="+mn-ea"/>
          <a:cs typeface="+mn-cs"/>
        </a:defRPr>
      </a:lvl5pPr>
      <a:lvl6pPr marL="2285181" algn="l" defTabSz="457035" rtl="0" eaLnBrk="1" latinLnBrk="0" hangingPunct="1">
        <a:defRPr sz="1800" kern="1200">
          <a:solidFill>
            <a:schemeClr val="tx1"/>
          </a:solidFill>
          <a:latin typeface="+mn-lt"/>
          <a:ea typeface="+mn-ea"/>
          <a:cs typeface="+mn-cs"/>
        </a:defRPr>
      </a:lvl6pPr>
      <a:lvl7pPr marL="2742219" algn="l" defTabSz="457035" rtl="0" eaLnBrk="1" latinLnBrk="0" hangingPunct="1">
        <a:defRPr sz="1800" kern="1200">
          <a:solidFill>
            <a:schemeClr val="tx1"/>
          </a:solidFill>
          <a:latin typeface="+mn-lt"/>
          <a:ea typeface="+mn-ea"/>
          <a:cs typeface="+mn-cs"/>
        </a:defRPr>
      </a:lvl7pPr>
      <a:lvl8pPr marL="3199252" algn="l" defTabSz="457035" rtl="0" eaLnBrk="1" latinLnBrk="0" hangingPunct="1">
        <a:defRPr sz="1800" kern="1200">
          <a:solidFill>
            <a:schemeClr val="tx1"/>
          </a:solidFill>
          <a:latin typeface="+mn-lt"/>
          <a:ea typeface="+mn-ea"/>
          <a:cs typeface="+mn-cs"/>
        </a:defRPr>
      </a:lvl8pPr>
      <a:lvl9pPr marL="3656291" algn="l" defTabSz="45703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6"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629400"/>
            <a:ext cx="2133600" cy="228600"/>
          </a:xfrm>
          <a:prstGeom prst="rect">
            <a:avLst/>
          </a:prstGeom>
        </p:spPr>
        <p:txBody>
          <a:bodyPr vert="horz" lIns="91407" tIns="45704" rIns="91407" bIns="45704" rtlCol="0" anchor="ctr"/>
          <a:lstStyle>
            <a:lvl1pPr algn="l">
              <a:defRPr sz="1200">
                <a:solidFill>
                  <a:schemeClr val="tx1">
                    <a:tint val="75000"/>
                  </a:schemeClr>
                </a:solidFill>
                <a:latin typeface="Helvetica"/>
              </a:defRPr>
            </a:lvl1pPr>
          </a:lstStyle>
          <a:p>
            <a:r>
              <a:rPr lang="en-US" smtClean="0">
                <a:solidFill>
                  <a:prstClr val="black">
                    <a:tint val="75000"/>
                  </a:prstClr>
                </a:solidFill>
              </a:rPr>
              <a:t>March 2012</a:t>
            </a:r>
            <a:endParaRPr lang="en-US" dirty="0">
              <a:solidFill>
                <a:prstClr val="black">
                  <a:tint val="75000"/>
                </a:prstClr>
              </a:solidFill>
            </a:endParaRPr>
          </a:p>
        </p:txBody>
      </p:sp>
      <p:sp>
        <p:nvSpPr>
          <p:cNvPr id="5" name="Footer Placeholder 4"/>
          <p:cNvSpPr>
            <a:spLocks noGrp="1"/>
          </p:cNvSpPr>
          <p:nvPr>
            <p:ph type="ftr" sz="quarter" idx="3"/>
          </p:nvPr>
        </p:nvSpPr>
        <p:spPr>
          <a:xfrm>
            <a:off x="3124201" y="6629400"/>
            <a:ext cx="2895600" cy="228600"/>
          </a:xfrm>
          <a:prstGeom prst="rect">
            <a:avLst/>
          </a:prstGeom>
        </p:spPr>
        <p:txBody>
          <a:bodyPr vert="horz" lIns="91407" tIns="45704" rIns="91407" bIns="45704" rtlCol="0" anchor="ctr"/>
          <a:lstStyle>
            <a:lvl1pPr algn="ctr">
              <a:defRPr sz="1000">
                <a:solidFill>
                  <a:schemeClr val="tx1">
                    <a:tint val="75000"/>
                  </a:schemeClr>
                </a:solidFill>
                <a:latin typeface="Helvetica"/>
              </a:defRPr>
            </a:lvl1pPr>
          </a:lstStyle>
          <a:p>
            <a:r>
              <a:rPr lang="en-US" smtClean="0">
                <a:solidFill>
                  <a:prstClr val="black">
                    <a:tint val="75000"/>
                  </a:prstClr>
                </a:solidFill>
              </a:rPr>
              <a:t>TRIG Curriculum: Lecture 1</a:t>
            </a:r>
            <a:endParaRPr lang="en-US" dirty="0" smtClean="0">
              <a:solidFill>
                <a:prstClr val="black">
                  <a:tint val="75000"/>
                </a:prstClr>
              </a:solidFill>
            </a:endParaRPr>
          </a:p>
        </p:txBody>
      </p:sp>
      <p:sp>
        <p:nvSpPr>
          <p:cNvPr id="6" name="Slide Number Placeholder 5"/>
          <p:cNvSpPr>
            <a:spLocks noGrp="1"/>
          </p:cNvSpPr>
          <p:nvPr>
            <p:ph type="sldNum" sz="quarter" idx="4"/>
          </p:nvPr>
        </p:nvSpPr>
        <p:spPr>
          <a:xfrm>
            <a:off x="6553200" y="6629400"/>
            <a:ext cx="2133600" cy="228600"/>
          </a:xfrm>
          <a:prstGeom prst="rect">
            <a:avLst/>
          </a:prstGeom>
        </p:spPr>
        <p:txBody>
          <a:bodyPr vert="horz" lIns="91407" tIns="45704" rIns="91407" bIns="45704" rtlCol="0" anchor="ctr"/>
          <a:lstStyle>
            <a:lvl1pPr algn="r">
              <a:defRPr sz="1200">
                <a:solidFill>
                  <a:schemeClr val="tx1">
                    <a:tint val="75000"/>
                  </a:schemeClr>
                </a:solidFill>
                <a:latin typeface="Helvetica"/>
              </a:defRPr>
            </a:lvl1pPr>
          </a:lstStyle>
          <a:p>
            <a:fld id="{DFA5770C-03F4-4959-8CBD-93525E65B0DA}"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6629400"/>
            <a:ext cx="9144000" cy="1588"/>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94020206"/>
      </p:ext>
    </p:extLst>
  </p:cSld>
  <p:clrMap bg1="lt1" tx1="dk1" bg2="lt2" tx2="dk2" accent1="accent1" accent2="accent2" accent3="accent3" accent4="accent4" accent5="accent5" accent6="accent6" hlink="hlink" folHlink="folHlink"/>
  <p:sldLayoutIdLst>
    <p:sldLayoutId id="2147483703" r:id="rId1"/>
  </p:sldLayoutIdLst>
  <p:hf hdr="0"/>
  <p:txStyles>
    <p:titleStyle>
      <a:lvl1pPr algn="ctr" defTabSz="914071" rtl="0" eaLnBrk="1" latinLnBrk="0" hangingPunct="1">
        <a:spcBef>
          <a:spcPct val="0"/>
        </a:spcBef>
        <a:buNone/>
        <a:defRPr sz="4400" kern="1200">
          <a:solidFill>
            <a:schemeClr val="tx1"/>
          </a:solidFill>
          <a:latin typeface="Helvetica"/>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Helvetica"/>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Helvetica"/>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Helvetica"/>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Helvetica"/>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Helvetica"/>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225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grpSp>
          <p:nvGrpSpPr>
            <p:cNvPr id="3" name="Group 6"/>
            <p:cNvGrpSpPr>
              <a:grpSpLocks/>
            </p:cNvGrpSpPr>
            <p:nvPr/>
          </p:nvGrpSpPr>
          <p:grpSpPr bwMode="auto">
            <a:xfrm>
              <a:off x="288" y="0"/>
              <a:ext cx="5098" cy="4316"/>
              <a:chOff x="288" y="0"/>
              <a:chExt cx="5098" cy="4316"/>
            </a:xfrm>
          </p:grpSpPr>
          <p:sp>
            <p:nvSpPr>
              <p:cNvPr id="225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grpSp>
        <p:sp>
          <p:nvSpPr>
            <p:cNvPr id="225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5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5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nvGrpSpPr>
            <p:cNvPr id="4" name="Group 31"/>
            <p:cNvGrpSpPr>
              <a:grpSpLocks/>
            </p:cNvGrpSpPr>
            <p:nvPr/>
          </p:nvGrpSpPr>
          <p:grpSpPr bwMode="auto">
            <a:xfrm>
              <a:off x="1" y="392"/>
              <a:ext cx="5758" cy="1571"/>
              <a:chOff x="1" y="392"/>
              <a:chExt cx="5758" cy="1571"/>
            </a:xfrm>
          </p:grpSpPr>
          <p:sp>
            <p:nvSpPr>
              <p:cNvPr id="225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sp>
          <p:nvSpPr>
            <p:cNvPr id="2256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sp>
        <p:nvSpPr>
          <p:cNvPr id="22567" name="Rectangle 39"/>
          <p:cNvSpPr>
            <a:spLocks noGrp="1" noChangeArrowheads="1"/>
          </p:cNvSpPr>
          <p:nvPr>
            <p:ph type="title"/>
          </p:nvPr>
        </p:nvSpPr>
        <p:spPr bwMode="auto">
          <a:xfrm>
            <a:off x="457200" y="277814"/>
            <a:ext cx="8229600" cy="1139825"/>
          </a:xfrm>
          <a:prstGeom prst="rect">
            <a:avLst/>
          </a:prstGeom>
          <a:noFill/>
          <a:ln w="9525">
            <a:noFill/>
            <a:miter lim="800000"/>
            <a:headEnd/>
            <a:tailEnd/>
          </a:ln>
          <a:effectLst/>
        </p:spPr>
        <p:txBody>
          <a:bodyPr vert="horz" wrap="square" lIns="91407" tIns="45704" rIns="91407" bIns="45704" numCol="1" anchor="ctr" anchorCtr="1" compatLnSpc="1">
            <a:prstTxWarp prst="textNoShape">
              <a:avLst/>
            </a:prstTxWarp>
          </a:bodyPr>
          <a:lstStyle/>
          <a:p>
            <a:pPr lvl="0"/>
            <a:r>
              <a:rPr lang="en-US" smtClean="0"/>
              <a:t>Click to edit Master title style</a:t>
            </a:r>
          </a:p>
        </p:txBody>
      </p:sp>
      <p:sp>
        <p:nvSpPr>
          <p:cNvPr id="225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005856"/>
              </a:solidFill>
            </a:endParaRPr>
          </a:p>
        </p:txBody>
      </p:sp>
      <p:sp>
        <p:nvSpPr>
          <p:cNvPr id="22569" name="Rectangle 41"/>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005856"/>
              </a:solidFill>
            </a:endParaRPr>
          </a:p>
        </p:txBody>
      </p:sp>
      <p:sp>
        <p:nvSpPr>
          <p:cNvPr id="225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9C1E7172-4574-450A-A97B-4214AE45C475}" type="slidenum">
              <a:rPr lang="en-US">
                <a:solidFill>
                  <a:srgbClr val="005856"/>
                </a:solidFill>
              </a:rPr>
              <a:pPr fontAlgn="base">
                <a:spcBef>
                  <a:spcPct val="0"/>
                </a:spcBef>
                <a:spcAft>
                  <a:spcPct val="0"/>
                </a:spcAft>
                <a:defRPr/>
              </a:pPr>
              <a:t>‹#›</a:t>
            </a:fld>
            <a:endParaRPr lang="en-US">
              <a:solidFill>
                <a:srgbClr val="005856"/>
              </a:solidFill>
            </a:endParaRPr>
          </a:p>
        </p:txBody>
      </p:sp>
      <p:sp>
        <p:nvSpPr>
          <p:cNvPr id="22571" name="Rectangle 43"/>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6"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035"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071"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11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146"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778" indent="-342778"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684" indent="-285647"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2589" indent="-228517"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599626" indent="-228517"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6665" indent="-228517"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3701" indent="-228517"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0736" indent="-228517"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7774" indent="-228517"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4807" indent="-228517"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2"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4"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6"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8"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0"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2E1245D-77B0-48A4-B916-EFED0F8AA634}"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9" r:id="rId1"/>
  </p:sldLayoutIdLst>
  <p:hf hdr="0" ftr="0" dt="0"/>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2E1245D-77B0-48A4-B916-EFED0F8AA634}"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1" r:id="rId1"/>
  </p:sldLayoutIdLst>
  <p:hf hdr="0" ftr="0" dt="0"/>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5" y="289908"/>
            <a:ext cx="7525869" cy="9144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6" y="1801907"/>
            <a:ext cx="7315692" cy="38100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7" y="6427795"/>
            <a:ext cx="347662"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ea typeface="ヒラギノ角ゴ Pro W3" charset="-128"/>
              </a:rPr>
              <a:pPr eaLnBrk="0" fontAlgn="base" hangingPunct="0">
                <a:spcBef>
                  <a:spcPct val="0"/>
                </a:spcBef>
                <a:spcAft>
                  <a:spcPct val="0"/>
                </a:spcAft>
              </a:pPr>
              <a:t>‹#›</a:t>
            </a:fld>
            <a:endParaRPr lang="en-US" dirty="0">
              <a:solidFill>
                <a:srgbClr val="000000">
                  <a:lumMod val="65000"/>
                  <a:lumOff val="35000"/>
                </a:srgbClr>
              </a:solidFill>
              <a:ea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3"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035"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071"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11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146"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778" indent="-342778"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684" indent="-28564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2589"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599626"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6665" indent="-228517"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3701" indent="-228517" algn="l" rtl="0" fontAlgn="base">
        <a:lnSpc>
          <a:spcPts val="2500"/>
        </a:lnSpc>
        <a:spcBef>
          <a:spcPct val="0"/>
        </a:spcBef>
        <a:spcAft>
          <a:spcPct val="0"/>
        </a:spcAft>
        <a:buChar char="–"/>
        <a:defRPr sz="2000">
          <a:solidFill>
            <a:srgbClr val="009BDB"/>
          </a:solidFill>
          <a:latin typeface="+mn-lt"/>
          <a:ea typeface="+mn-ea"/>
          <a:cs typeface="+mn-cs"/>
        </a:defRPr>
      </a:lvl6pPr>
      <a:lvl7pPr marL="2970736" indent="-228517" algn="l" rtl="0" fontAlgn="base">
        <a:lnSpc>
          <a:spcPts val="2500"/>
        </a:lnSpc>
        <a:spcBef>
          <a:spcPct val="0"/>
        </a:spcBef>
        <a:spcAft>
          <a:spcPct val="0"/>
        </a:spcAft>
        <a:buChar char="–"/>
        <a:defRPr sz="2000">
          <a:solidFill>
            <a:srgbClr val="009BDB"/>
          </a:solidFill>
          <a:latin typeface="+mn-lt"/>
          <a:ea typeface="+mn-ea"/>
          <a:cs typeface="+mn-cs"/>
        </a:defRPr>
      </a:lvl7pPr>
      <a:lvl8pPr marL="3427774" indent="-228517" algn="l" rtl="0" fontAlgn="base">
        <a:lnSpc>
          <a:spcPts val="2500"/>
        </a:lnSpc>
        <a:spcBef>
          <a:spcPct val="0"/>
        </a:spcBef>
        <a:spcAft>
          <a:spcPct val="0"/>
        </a:spcAft>
        <a:buChar char="–"/>
        <a:defRPr sz="2000">
          <a:solidFill>
            <a:srgbClr val="009BDB"/>
          </a:solidFill>
          <a:latin typeface="+mn-lt"/>
          <a:ea typeface="+mn-ea"/>
          <a:cs typeface="+mn-cs"/>
        </a:defRPr>
      </a:lvl8pPr>
      <a:lvl9pPr marL="3884807" indent="-228517"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1" algn="l" defTabSz="457035" rtl="0" eaLnBrk="1" latinLnBrk="0" hangingPunct="1">
        <a:defRPr sz="1800" kern="1200">
          <a:solidFill>
            <a:schemeClr val="tx1"/>
          </a:solidFill>
          <a:latin typeface="+mn-lt"/>
          <a:ea typeface="+mn-ea"/>
          <a:cs typeface="+mn-cs"/>
        </a:defRPr>
      </a:lvl3pPr>
      <a:lvl4pPr marL="1371110" algn="l" defTabSz="457035" rtl="0" eaLnBrk="1" latinLnBrk="0" hangingPunct="1">
        <a:defRPr sz="1800" kern="1200">
          <a:solidFill>
            <a:schemeClr val="tx1"/>
          </a:solidFill>
          <a:latin typeface="+mn-lt"/>
          <a:ea typeface="+mn-ea"/>
          <a:cs typeface="+mn-cs"/>
        </a:defRPr>
      </a:lvl4pPr>
      <a:lvl5pPr marL="1828146" algn="l" defTabSz="457035" rtl="0" eaLnBrk="1" latinLnBrk="0" hangingPunct="1">
        <a:defRPr sz="1800" kern="1200">
          <a:solidFill>
            <a:schemeClr val="tx1"/>
          </a:solidFill>
          <a:latin typeface="+mn-lt"/>
          <a:ea typeface="+mn-ea"/>
          <a:cs typeface="+mn-cs"/>
        </a:defRPr>
      </a:lvl5pPr>
      <a:lvl6pPr marL="2285181" algn="l" defTabSz="457035" rtl="0" eaLnBrk="1" latinLnBrk="0" hangingPunct="1">
        <a:defRPr sz="1800" kern="1200">
          <a:solidFill>
            <a:schemeClr val="tx1"/>
          </a:solidFill>
          <a:latin typeface="+mn-lt"/>
          <a:ea typeface="+mn-ea"/>
          <a:cs typeface="+mn-cs"/>
        </a:defRPr>
      </a:lvl6pPr>
      <a:lvl7pPr marL="2742219" algn="l" defTabSz="457035" rtl="0" eaLnBrk="1" latinLnBrk="0" hangingPunct="1">
        <a:defRPr sz="1800" kern="1200">
          <a:solidFill>
            <a:schemeClr val="tx1"/>
          </a:solidFill>
          <a:latin typeface="+mn-lt"/>
          <a:ea typeface="+mn-ea"/>
          <a:cs typeface="+mn-cs"/>
        </a:defRPr>
      </a:lvl7pPr>
      <a:lvl8pPr marL="3199252" algn="l" defTabSz="457035" rtl="0" eaLnBrk="1" latinLnBrk="0" hangingPunct="1">
        <a:defRPr sz="1800" kern="1200">
          <a:solidFill>
            <a:schemeClr val="tx1"/>
          </a:solidFill>
          <a:latin typeface="+mn-lt"/>
          <a:ea typeface="+mn-ea"/>
          <a:cs typeface="+mn-cs"/>
        </a:defRPr>
      </a:lvl8pPr>
      <a:lvl9pPr marL="3656291" algn="l" defTabSz="457035"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2E1245D-77B0-48A4-B916-EFED0F8AA634}"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3" r:id="rId1"/>
  </p:sldLayoutIdLst>
  <p:hf hdr="0" ftr="0" dt="0"/>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2E1245D-77B0-48A4-B916-EFED0F8AA634}"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5" r:id="rId1"/>
  </p:sldLayoutIdLst>
  <p:hf hdr="0" ftr="0" dt="0"/>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2E1245D-77B0-48A4-B916-EFED0F8AA634}"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7" r:id="rId1"/>
  </p:sldLayoutIdLst>
  <p:hf hdr="0" ftr="0" dt="0"/>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2E1245D-77B0-48A4-B916-EFED0F8AA634}"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9" r:id="rId1"/>
  </p:sldLayoutIdLst>
  <p:hf hdr="0" ftr="0" dt="0"/>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2E1245D-77B0-48A4-B916-EFED0F8AA634}"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2E1245D-77B0-48A4-B916-EFED0F8AA634}"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3" r:id="rId1"/>
  </p:sldLayoutIdLst>
  <p:hf hdr="0" ftr="0" dt="0"/>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2E1245D-77B0-48A4-B916-EFED0F8AA634}"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02E1245D-77B0-48A4-B916-EFED0F8AA634}" type="datetime1">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7" r:id="rId1"/>
  </p:sldLayoutIdLst>
  <p:hf hdr="0" ftr="0" dt="0"/>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5" y="178594"/>
            <a:ext cx="7358063" cy="1714500"/>
          </a:xfrm>
          <a:prstGeom prst="rect">
            <a:avLst/>
          </a:prstGeom>
          <a:noFill/>
          <a:ln w="12700">
            <a:noFill/>
            <a:miter lim="0"/>
            <a:headEnd/>
            <a:tailEnd/>
          </a:ln>
        </p:spPr>
        <p:txBody>
          <a:bodyPr vert="horz" wrap="square" lIns="35705" tIns="35705" rIns="35705" bIns="35705"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2975" y="1946678"/>
            <a:ext cx="7358063" cy="4018359"/>
          </a:xfrm>
          <a:prstGeom prst="rect">
            <a:avLst/>
          </a:prstGeom>
          <a:noFill/>
          <a:ln w="12700">
            <a:noFill/>
            <a:miter lim="0"/>
            <a:headEnd/>
            <a:tailEnd/>
          </a:ln>
        </p:spPr>
        <p:txBody>
          <a:bodyPr vert="horz" wrap="square" lIns="35705" tIns="35705" rIns="35705" bIns="35705"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785" r:id="rId1"/>
  </p:sldLayoutIdLst>
  <p:txStyles>
    <p:titleStyle>
      <a:lvl1pPr algn="ctr" defTabSz="410625"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2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2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2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2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57"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17"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075"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434"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798" indent="-267798" algn="l" defTabSz="41062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596" indent="-267798" algn="l" defTabSz="41062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397" indent="-267798" algn="l" defTabSz="41062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194" indent="-267798" algn="l" defTabSz="41062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993" indent="-267798" algn="l" defTabSz="41062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353"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711"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069"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428"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2E1245D-77B0-48A4-B916-EFED0F8AA634}" type="datetime1">
              <a:rPr lang="en-US" smtClean="0">
                <a:solidFill>
                  <a:prstClr val="black">
                    <a:tint val="75000"/>
                  </a:prstClr>
                </a:solidFill>
              </a:rPr>
              <a:pPr defTabSz="914400"/>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9FF0AA4A-7FAD-446F-8D4A-20F7D51506FD}" type="datetimeFigureOut">
              <a:rPr lang="en-US" smtClean="0">
                <a:solidFill>
                  <a:prstClr val="black">
                    <a:tint val="75000"/>
                  </a:prstClr>
                </a:solidFill>
              </a:rPr>
              <a:pPr/>
              <a:t>10/26/2012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676D0257-AACC-4BB8-9411-E7781C3EA6B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ctr" defTabSz="914071"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4" indent="-285647" algn="l" defTabSz="9140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7" algn="l" defTabSz="9140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5"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1"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36"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7" indent="-228517"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4.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9.xml"/><Relationship Id="rId5" Type="http://schemas.openxmlformats.org/officeDocument/2006/relationships/image" Target="../media/image26.jpeg"/><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b="1" dirty="0" smtClean="0"/>
              <a:t>Best Practices for </a:t>
            </a:r>
            <a:r>
              <a:rPr lang="en-US" b="1" dirty="0" err="1" smtClean="0"/>
              <a:t>Biobanking</a:t>
            </a:r>
            <a:r>
              <a:rPr lang="en-US" b="1" dirty="0" smtClean="0"/>
              <a:t> in the Era of Precision Medicine</a:t>
            </a:r>
            <a:endParaRPr lang="en-US" b="1" dirty="0"/>
          </a:p>
        </p:txBody>
      </p:sp>
      <p:sp>
        <p:nvSpPr>
          <p:cNvPr id="3" name="Subtitle 2"/>
          <p:cNvSpPr>
            <a:spLocks noGrp="1"/>
          </p:cNvSpPr>
          <p:nvPr>
            <p:ph type="subTitle" idx="1"/>
          </p:nvPr>
        </p:nvSpPr>
        <p:spPr>
          <a:xfrm>
            <a:off x="1371600" y="2667000"/>
            <a:ext cx="6400800" cy="2971800"/>
          </a:xfrm>
        </p:spPr>
        <p:txBody>
          <a:bodyPr>
            <a:normAutofit fontScale="77500" lnSpcReduction="20000"/>
          </a:bodyPr>
          <a:lstStyle/>
          <a:p>
            <a:r>
              <a:rPr lang="en-US" sz="2800" b="1" dirty="0" smtClean="0">
                <a:solidFill>
                  <a:schemeClr val="tx1"/>
                </a:solidFill>
              </a:rPr>
              <a:t>JSCO 50</a:t>
            </a:r>
            <a:r>
              <a:rPr lang="en-US" sz="2800" b="1" baseline="30000" dirty="0" smtClean="0">
                <a:solidFill>
                  <a:schemeClr val="tx1"/>
                </a:solidFill>
              </a:rPr>
              <a:t>th</a:t>
            </a:r>
            <a:r>
              <a:rPr lang="en-US" sz="2800" b="1" dirty="0" smtClean="0">
                <a:solidFill>
                  <a:schemeClr val="tx1"/>
                </a:solidFill>
              </a:rPr>
              <a:t> Annual Meeting</a:t>
            </a:r>
          </a:p>
          <a:p>
            <a:r>
              <a:rPr lang="en-US" sz="2800" b="1" dirty="0" smtClean="0">
                <a:solidFill>
                  <a:schemeClr val="tx1"/>
                </a:solidFill>
              </a:rPr>
              <a:t>Yokohama, Japan</a:t>
            </a:r>
          </a:p>
          <a:p>
            <a:r>
              <a:rPr lang="en-US" sz="2800" b="1" dirty="0" smtClean="0">
                <a:solidFill>
                  <a:schemeClr val="tx1"/>
                </a:solidFill>
              </a:rPr>
              <a:t>October 27, 2012</a:t>
            </a:r>
          </a:p>
          <a:p>
            <a:endParaRPr lang="en-US" sz="2800" b="1" dirty="0">
              <a:solidFill>
                <a:schemeClr val="tx1"/>
              </a:solidFill>
            </a:endParaRPr>
          </a:p>
          <a:p>
            <a:r>
              <a:rPr lang="en-US" sz="2800" b="1" dirty="0" smtClean="0">
                <a:solidFill>
                  <a:schemeClr val="tx1"/>
                </a:solidFill>
              </a:rPr>
              <a:t>Mark E. Sobel MD, PhD</a:t>
            </a:r>
          </a:p>
          <a:p>
            <a:r>
              <a:rPr lang="en-US" sz="2400" b="1" dirty="0" smtClean="0">
                <a:solidFill>
                  <a:schemeClr val="tx1"/>
                </a:solidFill>
              </a:rPr>
              <a:t>Executive Officer</a:t>
            </a:r>
          </a:p>
          <a:p>
            <a:r>
              <a:rPr lang="en-US" sz="2400" b="1" dirty="0" smtClean="0">
                <a:solidFill>
                  <a:schemeClr val="tx1"/>
                </a:solidFill>
              </a:rPr>
              <a:t>American Society for Investigative Pathology</a:t>
            </a:r>
          </a:p>
          <a:p>
            <a:r>
              <a:rPr lang="en-US" sz="2400" b="1" dirty="0" smtClean="0">
                <a:solidFill>
                  <a:schemeClr val="tx1"/>
                </a:solidFill>
              </a:rPr>
              <a:t>mesobel@asip.org</a:t>
            </a:r>
          </a:p>
          <a:p>
            <a:r>
              <a:rPr lang="en-US" sz="2400" b="1" dirty="0" smtClean="0">
                <a:solidFill>
                  <a:schemeClr val="tx1"/>
                </a:solidFill>
              </a:rPr>
              <a:t>http://www.asip.org/about/executive_officer.cfm</a:t>
            </a:r>
            <a:endParaRPr lang="en-US" sz="2400" b="1" dirty="0">
              <a:solidFill>
                <a:schemeClr val="tx1"/>
              </a:solidFill>
            </a:endParaRPr>
          </a:p>
        </p:txBody>
      </p:sp>
      <p:sp>
        <p:nvSpPr>
          <p:cNvPr id="4" name="Line 4"/>
          <p:cNvSpPr>
            <a:spLocks noChangeShapeType="1"/>
          </p:cNvSpPr>
          <p:nvPr/>
        </p:nvSpPr>
        <p:spPr bwMode="auto">
          <a:xfrm>
            <a:off x="381007" y="2438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5"/>
            <a:ext cx="8229600" cy="5232169"/>
          </a:xfrm>
          <a:prstGeom prst="rect">
            <a:avLst/>
          </a:prstGeom>
          <a:noFill/>
        </p:spPr>
        <p:txBody>
          <a:bodyPr wrap="square" lIns="91407" tIns="45704" rIns="91407" bIns="45704" rtlCol="0">
            <a:spAutoFit/>
          </a:bodyPr>
          <a:lstStyle/>
          <a:p>
            <a:pPr algn="ctr"/>
            <a:r>
              <a:rPr lang="en-US" sz="3600" b="1" dirty="0" smtClean="0">
                <a:solidFill>
                  <a:prstClr val="black"/>
                </a:solidFill>
              </a:rPr>
              <a:t>Clinical Diagnostic Genome Sequencing</a:t>
            </a:r>
          </a:p>
          <a:p>
            <a:pPr algn="ctr"/>
            <a:endParaRPr lang="en-US" sz="3200" b="1" dirty="0" smtClean="0">
              <a:solidFill>
                <a:prstClr val="black"/>
              </a:solidFill>
            </a:endParaRPr>
          </a:p>
          <a:p>
            <a:pPr algn="ctr"/>
            <a:endParaRPr lang="en-US" sz="3200" b="1" dirty="0" smtClean="0">
              <a:solidFill>
                <a:prstClr val="black"/>
              </a:solidFill>
            </a:endParaRPr>
          </a:p>
          <a:p>
            <a:pPr algn="ctr"/>
            <a:r>
              <a:rPr lang="en-US" sz="3600" b="1" dirty="0" smtClean="0">
                <a:solidFill>
                  <a:prstClr val="black"/>
                </a:solidFill>
              </a:rPr>
              <a:t>WGS: Whole genome sequencing</a:t>
            </a:r>
          </a:p>
          <a:p>
            <a:pPr algn="ctr"/>
            <a:endParaRPr lang="en-US" sz="3600" b="1" dirty="0" smtClean="0">
              <a:solidFill>
                <a:prstClr val="black"/>
              </a:solidFill>
            </a:endParaRPr>
          </a:p>
          <a:p>
            <a:pPr algn="ctr"/>
            <a:r>
              <a:rPr lang="en-US" sz="3600" b="1" dirty="0" smtClean="0">
                <a:solidFill>
                  <a:prstClr val="black"/>
                </a:solidFill>
              </a:rPr>
              <a:t>WGA: Whole genome analysis</a:t>
            </a:r>
          </a:p>
          <a:p>
            <a:pPr algn="ctr"/>
            <a:endParaRPr lang="en-US" sz="3600" b="1" dirty="0" smtClean="0">
              <a:solidFill>
                <a:prstClr val="black"/>
              </a:solidFill>
            </a:endParaRPr>
          </a:p>
          <a:p>
            <a:pPr algn="ctr"/>
            <a:r>
              <a:rPr lang="en-US" sz="3600" b="1" dirty="0" err="1" smtClean="0">
                <a:solidFill>
                  <a:srgbClr val="FF0000"/>
                </a:solidFill>
              </a:rPr>
              <a:t>Biospecimens</a:t>
            </a:r>
            <a:r>
              <a:rPr lang="en-US" sz="3600" b="1" dirty="0" smtClean="0">
                <a:solidFill>
                  <a:srgbClr val="FF0000"/>
                </a:solidFill>
              </a:rPr>
              <a:t> are required!</a:t>
            </a: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Repository or </a:t>
            </a:r>
            <a:r>
              <a:rPr lang="en-US" sz="3600" b="1" dirty="0" err="1" smtClean="0"/>
              <a:t>Biobank</a:t>
            </a:r>
            <a:r>
              <a:rPr lang="en-US" sz="3600" b="1" dirty="0" smtClean="0"/>
              <a:t>?</a:t>
            </a:r>
            <a:endParaRPr lang="en-US" sz="3600" b="1" dirty="0"/>
          </a:p>
        </p:txBody>
      </p:sp>
      <p:sp>
        <p:nvSpPr>
          <p:cNvPr id="3" name="Subtitle 2"/>
          <p:cNvSpPr>
            <a:spLocks noGrp="1"/>
          </p:cNvSpPr>
          <p:nvPr>
            <p:ph type="subTitle" idx="1"/>
          </p:nvPr>
        </p:nvSpPr>
        <p:spPr>
          <a:xfrm>
            <a:off x="228600" y="2438400"/>
            <a:ext cx="8458200" cy="3200400"/>
          </a:xfrm>
        </p:spPr>
        <p:txBody>
          <a:bodyPr>
            <a:normAutofit/>
          </a:bodyPr>
          <a:lstStyle/>
          <a:p>
            <a:pPr>
              <a:buFont typeface="Arial" pitchFamily="34" charset="0"/>
              <a:buChar char="•"/>
            </a:pPr>
            <a:r>
              <a:rPr lang="en-US" sz="2800" b="1" dirty="0" smtClean="0">
                <a:solidFill>
                  <a:schemeClr val="tx1"/>
                </a:solidFill>
              </a:rPr>
              <a:t>A </a:t>
            </a:r>
            <a:r>
              <a:rPr lang="en-US" sz="2800" b="1" u="sng" dirty="0" smtClean="0">
                <a:solidFill>
                  <a:schemeClr val="tx1"/>
                </a:solidFill>
              </a:rPr>
              <a:t>repository</a:t>
            </a:r>
            <a:r>
              <a:rPr lang="en-US" sz="2800" b="1" dirty="0" smtClean="0">
                <a:solidFill>
                  <a:schemeClr val="tx1"/>
                </a:solidFill>
              </a:rPr>
              <a:t> is an organized collection of samples</a:t>
            </a:r>
          </a:p>
          <a:p>
            <a:endParaRPr lang="en-US" sz="2800" b="1" dirty="0" smtClean="0">
              <a:solidFill>
                <a:schemeClr val="tx1"/>
              </a:solidFill>
            </a:endParaRPr>
          </a:p>
          <a:p>
            <a:pPr>
              <a:buFont typeface="Arial" pitchFamily="34" charset="0"/>
              <a:buChar char="•"/>
            </a:pPr>
            <a:r>
              <a:rPr lang="en-US" sz="2800" b="1" dirty="0" smtClean="0">
                <a:solidFill>
                  <a:schemeClr val="tx1"/>
                </a:solidFill>
              </a:rPr>
              <a:t>A </a:t>
            </a:r>
            <a:r>
              <a:rPr lang="en-US" sz="2800" b="1" u="sng" dirty="0" err="1" smtClean="0">
                <a:solidFill>
                  <a:schemeClr val="tx1"/>
                </a:solidFill>
              </a:rPr>
              <a:t>biobank</a:t>
            </a:r>
            <a:r>
              <a:rPr lang="en-US" sz="2800" b="1" dirty="0" smtClean="0">
                <a:solidFill>
                  <a:schemeClr val="tx1"/>
                </a:solidFill>
              </a:rPr>
              <a:t> is a repository of biological samples</a:t>
            </a:r>
          </a:p>
        </p:txBody>
      </p:sp>
      <p:sp>
        <p:nvSpPr>
          <p:cNvPr id="4" name="Line 4"/>
          <p:cNvSpPr>
            <a:spLocks noChangeShapeType="1"/>
          </p:cNvSpPr>
          <p:nvPr/>
        </p:nvSpPr>
        <p:spPr bwMode="auto">
          <a:xfrm>
            <a:off x="457207"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err="1" smtClean="0"/>
              <a:t>Biospecimens</a:t>
            </a:r>
            <a:r>
              <a:rPr lang="en-US" sz="3600" b="1" dirty="0" smtClean="0"/>
              <a:t> in a Human </a:t>
            </a:r>
            <a:r>
              <a:rPr lang="en-US" sz="3600" b="1" dirty="0" err="1" smtClean="0"/>
              <a:t>Biobank</a:t>
            </a:r>
            <a:endParaRPr lang="en-US" sz="3600" b="1" dirty="0"/>
          </a:p>
        </p:txBody>
      </p:sp>
      <p:sp>
        <p:nvSpPr>
          <p:cNvPr id="3" name="Subtitle 2"/>
          <p:cNvSpPr>
            <a:spLocks noGrp="1"/>
          </p:cNvSpPr>
          <p:nvPr>
            <p:ph type="subTitle" idx="1"/>
          </p:nvPr>
        </p:nvSpPr>
        <p:spPr>
          <a:xfrm>
            <a:off x="1371600" y="2209800"/>
            <a:ext cx="6400800" cy="4191000"/>
          </a:xfrm>
        </p:spPr>
        <p:txBody>
          <a:bodyPr>
            <a:normAutofit fontScale="92500" lnSpcReduction="20000"/>
          </a:bodyPr>
          <a:lstStyle/>
          <a:p>
            <a:pPr algn="l">
              <a:buFont typeface="Arial" pitchFamily="34" charset="0"/>
              <a:buChar char="•"/>
            </a:pPr>
            <a:r>
              <a:rPr lang="en-US" sz="2800" b="1" dirty="0" smtClean="0">
                <a:solidFill>
                  <a:schemeClr val="tx1"/>
                </a:solidFill>
              </a:rPr>
              <a:t>Tissue samples</a:t>
            </a:r>
          </a:p>
          <a:p>
            <a:pPr lvl="1" algn="l">
              <a:buFont typeface="Arial" pitchFamily="34" charset="0"/>
              <a:buChar char="•"/>
            </a:pPr>
            <a:r>
              <a:rPr lang="en-US" sz="2400" b="1" dirty="0" smtClean="0">
                <a:solidFill>
                  <a:schemeClr val="tx1"/>
                </a:solidFill>
              </a:rPr>
              <a:t>Biopsy</a:t>
            </a:r>
          </a:p>
          <a:p>
            <a:pPr lvl="1" algn="l">
              <a:buFont typeface="Arial" pitchFamily="34" charset="0"/>
              <a:buChar char="•"/>
            </a:pPr>
            <a:r>
              <a:rPr lang="en-US" sz="2400" b="1" dirty="0" smtClean="0">
                <a:solidFill>
                  <a:schemeClr val="tx1"/>
                </a:solidFill>
              </a:rPr>
              <a:t>Resection of tissue (surgery)</a:t>
            </a:r>
          </a:p>
          <a:p>
            <a:pPr lvl="1" algn="l">
              <a:buFont typeface="Arial" pitchFamily="34" charset="0"/>
              <a:buChar char="•"/>
            </a:pPr>
            <a:r>
              <a:rPr lang="en-US" sz="2400" b="1" dirty="0" smtClean="0">
                <a:solidFill>
                  <a:schemeClr val="tx1"/>
                </a:solidFill>
              </a:rPr>
              <a:t>Dissection of tissue (autopsy)</a:t>
            </a:r>
          </a:p>
          <a:p>
            <a:pPr algn="l">
              <a:buFont typeface="Arial" pitchFamily="34" charset="0"/>
              <a:buChar char="•"/>
            </a:pPr>
            <a:r>
              <a:rPr lang="en-US" sz="2800" b="1" dirty="0" smtClean="0">
                <a:solidFill>
                  <a:schemeClr val="tx1"/>
                </a:solidFill>
              </a:rPr>
              <a:t>Blood, sputum, urine, bone marrow</a:t>
            </a:r>
          </a:p>
          <a:p>
            <a:pPr algn="l">
              <a:buFont typeface="Arial" pitchFamily="34" charset="0"/>
              <a:buChar char="•"/>
            </a:pPr>
            <a:r>
              <a:rPr lang="en-US" sz="2800" b="1" dirty="0" smtClean="0">
                <a:solidFill>
                  <a:schemeClr val="tx1"/>
                </a:solidFill>
              </a:rPr>
              <a:t>Associated data</a:t>
            </a:r>
          </a:p>
          <a:p>
            <a:pPr lvl="1" algn="l">
              <a:buFont typeface="Arial" pitchFamily="34" charset="0"/>
              <a:buChar char="•"/>
            </a:pPr>
            <a:r>
              <a:rPr lang="en-US" sz="2400" b="1" dirty="0" smtClean="0">
                <a:solidFill>
                  <a:schemeClr val="tx1"/>
                </a:solidFill>
              </a:rPr>
              <a:t>Clinical history</a:t>
            </a:r>
          </a:p>
          <a:p>
            <a:pPr lvl="1" algn="l">
              <a:buFont typeface="Arial" pitchFamily="34" charset="0"/>
              <a:buChar char="•"/>
            </a:pPr>
            <a:r>
              <a:rPr lang="en-US" sz="2400" b="1" dirty="0" smtClean="0">
                <a:solidFill>
                  <a:schemeClr val="tx1"/>
                </a:solidFill>
              </a:rPr>
              <a:t>Environmental history</a:t>
            </a:r>
          </a:p>
          <a:p>
            <a:pPr lvl="1" algn="l">
              <a:buFont typeface="Arial" pitchFamily="34" charset="0"/>
              <a:buChar char="•"/>
            </a:pPr>
            <a:r>
              <a:rPr lang="en-US" sz="2400" b="1" dirty="0" smtClean="0">
                <a:solidFill>
                  <a:schemeClr val="tx1"/>
                </a:solidFill>
              </a:rPr>
              <a:t>Family history</a:t>
            </a:r>
          </a:p>
          <a:p>
            <a:pPr lvl="1" algn="l">
              <a:buFont typeface="Arial" pitchFamily="34" charset="0"/>
              <a:buChar char="•"/>
            </a:pPr>
            <a:r>
              <a:rPr lang="en-US" sz="2400" b="1" dirty="0" smtClean="0">
                <a:solidFill>
                  <a:schemeClr val="tx1"/>
                </a:solidFill>
              </a:rPr>
              <a:t>Demographics (gender, age)</a:t>
            </a:r>
          </a:p>
          <a:p>
            <a:pPr lvl="1" algn="l">
              <a:buFont typeface="Arial" pitchFamily="34" charset="0"/>
              <a:buChar char="•"/>
            </a:pPr>
            <a:r>
              <a:rPr lang="en-US" sz="2400" b="1" dirty="0" smtClean="0">
                <a:solidFill>
                  <a:schemeClr val="tx1"/>
                </a:solidFill>
              </a:rPr>
              <a:t>How the sample was collected</a:t>
            </a:r>
          </a:p>
        </p:txBody>
      </p:sp>
      <p:sp>
        <p:nvSpPr>
          <p:cNvPr id="4" name="Line 4"/>
          <p:cNvSpPr>
            <a:spLocks noChangeShapeType="1"/>
          </p:cNvSpPr>
          <p:nvPr/>
        </p:nvSpPr>
        <p:spPr bwMode="auto">
          <a:xfrm>
            <a:off x="381007"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err="1" smtClean="0"/>
              <a:t>Biospecimens</a:t>
            </a:r>
            <a:r>
              <a:rPr lang="en-US" sz="3600" b="1" dirty="0" smtClean="0"/>
              <a:t> in a Human </a:t>
            </a:r>
            <a:r>
              <a:rPr lang="en-US" sz="3600" b="1" dirty="0" err="1" smtClean="0"/>
              <a:t>Biobank</a:t>
            </a:r>
            <a:endParaRPr lang="en-US" sz="3600" b="1" dirty="0"/>
          </a:p>
        </p:txBody>
      </p:sp>
      <p:sp>
        <p:nvSpPr>
          <p:cNvPr id="3" name="Subtitle 2"/>
          <p:cNvSpPr>
            <a:spLocks noGrp="1"/>
          </p:cNvSpPr>
          <p:nvPr>
            <p:ph type="subTitle" idx="1"/>
          </p:nvPr>
        </p:nvSpPr>
        <p:spPr>
          <a:xfrm>
            <a:off x="1371600" y="2438400"/>
            <a:ext cx="6400800" cy="3200400"/>
          </a:xfrm>
        </p:spPr>
        <p:txBody>
          <a:bodyPr>
            <a:normAutofit/>
          </a:bodyPr>
          <a:lstStyle/>
          <a:p>
            <a:pPr algn="l">
              <a:buFont typeface="Arial" pitchFamily="34" charset="0"/>
              <a:buChar char="•"/>
            </a:pPr>
            <a:r>
              <a:rPr lang="en-US" sz="2800" b="1" dirty="0" smtClean="0">
                <a:solidFill>
                  <a:schemeClr val="tx1"/>
                </a:solidFill>
              </a:rPr>
              <a:t>Freshly obtained</a:t>
            </a:r>
          </a:p>
          <a:p>
            <a:pPr algn="l">
              <a:buFont typeface="Arial" pitchFamily="34" charset="0"/>
              <a:buChar char="•"/>
            </a:pPr>
            <a:r>
              <a:rPr lang="en-US" sz="2800" b="1" dirty="0" smtClean="0">
                <a:solidFill>
                  <a:schemeClr val="tx1"/>
                </a:solidFill>
              </a:rPr>
              <a:t>Frozen</a:t>
            </a:r>
          </a:p>
          <a:p>
            <a:pPr algn="l">
              <a:buFont typeface="Arial" pitchFamily="34" charset="0"/>
              <a:buChar char="•"/>
            </a:pPr>
            <a:r>
              <a:rPr lang="en-US" sz="2800" b="1" dirty="0" smtClean="0">
                <a:solidFill>
                  <a:schemeClr val="tx1"/>
                </a:solidFill>
              </a:rPr>
              <a:t>Fixed </a:t>
            </a:r>
          </a:p>
          <a:p>
            <a:pPr lvl="1" algn="l">
              <a:buFont typeface="Arial" pitchFamily="34" charset="0"/>
              <a:buChar char="•"/>
            </a:pPr>
            <a:r>
              <a:rPr lang="en-US" sz="2400" b="1" dirty="0" smtClean="0">
                <a:solidFill>
                  <a:schemeClr val="tx1"/>
                </a:solidFill>
              </a:rPr>
              <a:t>Formalin-fixed paraffin-embedded (FFPE)</a:t>
            </a:r>
          </a:p>
          <a:p>
            <a:pPr lvl="1" algn="l">
              <a:buFont typeface="Arial" pitchFamily="34" charset="0"/>
              <a:buChar char="•"/>
            </a:pPr>
            <a:r>
              <a:rPr lang="en-US" sz="2400" b="1" dirty="0" smtClean="0">
                <a:solidFill>
                  <a:schemeClr val="tx1"/>
                </a:solidFill>
              </a:rPr>
              <a:t>Alcohol-fixed</a:t>
            </a:r>
          </a:p>
          <a:p>
            <a:pPr lvl="1" algn="l">
              <a:buFont typeface="Arial" pitchFamily="34" charset="0"/>
              <a:buChar char="•"/>
            </a:pPr>
            <a:r>
              <a:rPr lang="en-US" sz="2400" b="1" dirty="0" smtClean="0">
                <a:solidFill>
                  <a:schemeClr val="tx1"/>
                </a:solidFill>
              </a:rPr>
              <a:t>Other fixatives</a:t>
            </a:r>
          </a:p>
        </p:txBody>
      </p:sp>
      <p:sp>
        <p:nvSpPr>
          <p:cNvPr id="4" name="Line 4"/>
          <p:cNvSpPr>
            <a:spLocks noChangeShapeType="1"/>
          </p:cNvSpPr>
          <p:nvPr/>
        </p:nvSpPr>
        <p:spPr bwMode="auto">
          <a:xfrm>
            <a:off x="304807"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Types of </a:t>
            </a:r>
            <a:r>
              <a:rPr lang="en-US" sz="3600" b="1" dirty="0" err="1" smtClean="0"/>
              <a:t>Biobanks</a:t>
            </a:r>
            <a:endParaRPr lang="en-US" sz="3600" b="1" dirty="0"/>
          </a:p>
        </p:txBody>
      </p:sp>
      <p:sp>
        <p:nvSpPr>
          <p:cNvPr id="3" name="Subtitle 2"/>
          <p:cNvSpPr>
            <a:spLocks noGrp="1"/>
          </p:cNvSpPr>
          <p:nvPr>
            <p:ph type="subTitle" idx="1"/>
          </p:nvPr>
        </p:nvSpPr>
        <p:spPr>
          <a:xfrm>
            <a:off x="1371600" y="2438400"/>
            <a:ext cx="6400800" cy="3200400"/>
          </a:xfrm>
        </p:spPr>
        <p:txBody>
          <a:bodyPr>
            <a:normAutofit fontScale="92500"/>
          </a:bodyPr>
          <a:lstStyle/>
          <a:p>
            <a:pPr algn="l">
              <a:buFont typeface="Arial" pitchFamily="34" charset="0"/>
              <a:buChar char="•"/>
            </a:pPr>
            <a:r>
              <a:rPr lang="en-US" sz="2800" b="1" dirty="0" smtClean="0">
                <a:solidFill>
                  <a:schemeClr val="tx1"/>
                </a:solidFill>
              </a:rPr>
              <a:t>Freezer banks or Cold storage rooms</a:t>
            </a:r>
          </a:p>
          <a:p>
            <a:pPr algn="l">
              <a:buFont typeface="Arial" pitchFamily="34" charset="0"/>
              <a:buChar char="•"/>
            </a:pPr>
            <a:r>
              <a:rPr lang="en-US" sz="2800" b="1" dirty="0" smtClean="0">
                <a:solidFill>
                  <a:schemeClr val="tx1"/>
                </a:solidFill>
              </a:rPr>
              <a:t>Glass slide collections</a:t>
            </a:r>
          </a:p>
          <a:p>
            <a:pPr algn="l">
              <a:buFont typeface="Arial" pitchFamily="34" charset="0"/>
              <a:buChar char="•"/>
            </a:pPr>
            <a:r>
              <a:rPr lang="en-US" sz="2800" b="1" dirty="0" smtClean="0">
                <a:solidFill>
                  <a:schemeClr val="tx1"/>
                </a:solidFill>
              </a:rPr>
              <a:t>Tissue blocks (FFPE)</a:t>
            </a:r>
          </a:p>
          <a:p>
            <a:pPr algn="l">
              <a:buFont typeface="Arial" pitchFamily="34" charset="0"/>
              <a:buChar char="•"/>
            </a:pPr>
            <a:r>
              <a:rPr lang="en-US" sz="2800" b="1" dirty="0" smtClean="0">
                <a:solidFill>
                  <a:schemeClr val="tx1"/>
                </a:solidFill>
              </a:rPr>
              <a:t>Liquid specimens (blood, urine…)</a:t>
            </a:r>
          </a:p>
          <a:p>
            <a:pPr algn="l">
              <a:buFont typeface="Arial" pitchFamily="34" charset="0"/>
              <a:buChar char="•"/>
            </a:pPr>
            <a:r>
              <a:rPr lang="en-US" sz="2800" b="1" dirty="0" err="1" smtClean="0">
                <a:solidFill>
                  <a:schemeClr val="tx1"/>
                </a:solidFill>
              </a:rPr>
              <a:t>Buccal</a:t>
            </a:r>
            <a:r>
              <a:rPr lang="en-US" sz="2800" b="1" dirty="0" smtClean="0">
                <a:solidFill>
                  <a:schemeClr val="tx1"/>
                </a:solidFill>
              </a:rPr>
              <a:t> (cheek) swabs</a:t>
            </a:r>
          </a:p>
          <a:p>
            <a:pPr algn="l">
              <a:buFont typeface="Arial" pitchFamily="34" charset="0"/>
              <a:buChar char="•"/>
            </a:pPr>
            <a:r>
              <a:rPr lang="en-US" sz="2800" b="1" dirty="0" smtClean="0">
                <a:solidFill>
                  <a:schemeClr val="tx1"/>
                </a:solidFill>
              </a:rPr>
              <a:t>Extracted </a:t>
            </a:r>
            <a:r>
              <a:rPr lang="en-US" sz="2800" b="1" dirty="0" err="1" smtClean="0">
                <a:solidFill>
                  <a:schemeClr val="tx1"/>
                </a:solidFill>
              </a:rPr>
              <a:t>analytes</a:t>
            </a:r>
            <a:r>
              <a:rPr lang="en-US" sz="2800" b="1" dirty="0" smtClean="0">
                <a:solidFill>
                  <a:schemeClr val="tx1"/>
                </a:solidFill>
              </a:rPr>
              <a:t> (DNA, RNA, protein, etc)</a:t>
            </a:r>
            <a:endParaRPr lang="en-US" b="1" dirty="0" smtClean="0">
              <a:solidFill>
                <a:schemeClr val="tx1"/>
              </a:solidFill>
            </a:endParaRPr>
          </a:p>
        </p:txBody>
      </p:sp>
      <p:sp>
        <p:nvSpPr>
          <p:cNvPr id="4" name="Line 4"/>
          <p:cNvSpPr>
            <a:spLocks noChangeShapeType="1"/>
          </p:cNvSpPr>
          <p:nvPr/>
        </p:nvSpPr>
        <p:spPr bwMode="auto">
          <a:xfrm>
            <a:off x="381007"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Who is Involved?</a:t>
            </a:r>
            <a:endParaRPr lang="en-US" sz="3600" b="1" dirty="0"/>
          </a:p>
        </p:txBody>
      </p:sp>
      <p:sp>
        <p:nvSpPr>
          <p:cNvPr id="3" name="Subtitle 2"/>
          <p:cNvSpPr>
            <a:spLocks noGrp="1"/>
          </p:cNvSpPr>
          <p:nvPr>
            <p:ph type="subTitle" idx="1"/>
          </p:nvPr>
        </p:nvSpPr>
        <p:spPr>
          <a:xfrm>
            <a:off x="1752600" y="2286000"/>
            <a:ext cx="5257800" cy="3962400"/>
          </a:xfrm>
        </p:spPr>
        <p:txBody>
          <a:bodyPr>
            <a:normAutofit fontScale="62500" lnSpcReduction="20000"/>
          </a:bodyPr>
          <a:lstStyle/>
          <a:p>
            <a:pPr algn="l">
              <a:buFont typeface="Arial" pitchFamily="34" charset="0"/>
              <a:buChar char="•"/>
            </a:pPr>
            <a:r>
              <a:rPr lang="en-US" sz="4400" b="1" dirty="0" smtClean="0">
                <a:solidFill>
                  <a:schemeClr val="tx1"/>
                </a:solidFill>
              </a:rPr>
              <a:t>Donor</a:t>
            </a:r>
            <a:r>
              <a:rPr lang="en-US" sz="2800" b="1" dirty="0" smtClean="0">
                <a:solidFill>
                  <a:schemeClr val="tx1"/>
                </a:solidFill>
              </a:rPr>
              <a:t> </a:t>
            </a:r>
          </a:p>
          <a:p>
            <a:pPr lvl="1" algn="l">
              <a:buFont typeface="Arial" pitchFamily="34" charset="0"/>
              <a:buChar char="•"/>
            </a:pPr>
            <a:r>
              <a:rPr lang="en-US" sz="3800" b="1" dirty="0" smtClean="0">
                <a:solidFill>
                  <a:schemeClr val="tx1"/>
                </a:solidFill>
              </a:rPr>
              <a:t>Patient</a:t>
            </a:r>
          </a:p>
          <a:p>
            <a:pPr lvl="1" algn="l">
              <a:buFont typeface="Arial" pitchFamily="34" charset="0"/>
              <a:buChar char="•"/>
            </a:pPr>
            <a:r>
              <a:rPr lang="en-US" sz="3800" b="1" dirty="0" smtClean="0">
                <a:solidFill>
                  <a:schemeClr val="tx1"/>
                </a:solidFill>
              </a:rPr>
              <a:t>Family</a:t>
            </a:r>
          </a:p>
          <a:p>
            <a:pPr lvl="1" algn="l">
              <a:buFont typeface="Arial" pitchFamily="34" charset="0"/>
              <a:buChar char="•"/>
            </a:pPr>
            <a:r>
              <a:rPr lang="en-US" sz="3800" b="1" dirty="0" smtClean="0">
                <a:solidFill>
                  <a:schemeClr val="tx1"/>
                </a:solidFill>
              </a:rPr>
              <a:t>Ethnic group</a:t>
            </a:r>
          </a:p>
          <a:p>
            <a:pPr algn="l">
              <a:buFont typeface="Arial" pitchFamily="34" charset="0"/>
              <a:buChar char="•"/>
            </a:pPr>
            <a:r>
              <a:rPr lang="en-US" sz="4400" b="1" dirty="0" smtClean="0">
                <a:solidFill>
                  <a:schemeClr val="tx1"/>
                </a:solidFill>
              </a:rPr>
              <a:t>Physician</a:t>
            </a:r>
          </a:p>
          <a:p>
            <a:pPr algn="l">
              <a:buFont typeface="Arial" pitchFamily="34" charset="0"/>
              <a:buChar char="•"/>
            </a:pPr>
            <a:r>
              <a:rPr lang="en-US" sz="4400" b="1" dirty="0" smtClean="0">
                <a:solidFill>
                  <a:schemeClr val="tx1"/>
                </a:solidFill>
              </a:rPr>
              <a:t>Nurse</a:t>
            </a:r>
          </a:p>
          <a:p>
            <a:pPr algn="l">
              <a:buFont typeface="Arial" pitchFamily="34" charset="0"/>
              <a:buChar char="•"/>
            </a:pPr>
            <a:r>
              <a:rPr lang="en-US" sz="4400" b="1" dirty="0" smtClean="0">
                <a:solidFill>
                  <a:schemeClr val="tx1"/>
                </a:solidFill>
              </a:rPr>
              <a:t>Administrative assistants</a:t>
            </a:r>
          </a:p>
          <a:p>
            <a:pPr algn="l">
              <a:buFont typeface="Arial" pitchFamily="34" charset="0"/>
              <a:buChar char="•"/>
            </a:pPr>
            <a:r>
              <a:rPr lang="en-US" sz="4400" b="1" dirty="0" smtClean="0">
                <a:solidFill>
                  <a:schemeClr val="tx1"/>
                </a:solidFill>
              </a:rPr>
              <a:t>Laboratory technicians</a:t>
            </a:r>
          </a:p>
          <a:p>
            <a:pPr algn="l">
              <a:buFont typeface="Arial" pitchFamily="34" charset="0"/>
              <a:buChar char="•"/>
            </a:pPr>
            <a:r>
              <a:rPr lang="en-US" sz="4400" b="1" dirty="0" smtClean="0">
                <a:solidFill>
                  <a:schemeClr val="tx1"/>
                </a:solidFill>
              </a:rPr>
              <a:t>Ethical oversight</a:t>
            </a:r>
          </a:p>
          <a:p>
            <a:pPr algn="l"/>
            <a:endParaRPr lang="en-US" sz="2800" b="1" dirty="0" smtClean="0">
              <a:solidFill>
                <a:schemeClr val="tx1"/>
              </a:solidFill>
            </a:endParaRPr>
          </a:p>
        </p:txBody>
      </p:sp>
      <p:sp>
        <p:nvSpPr>
          <p:cNvPr id="4" name="Line 4"/>
          <p:cNvSpPr>
            <a:spLocks noChangeShapeType="1"/>
          </p:cNvSpPr>
          <p:nvPr/>
        </p:nvSpPr>
        <p:spPr bwMode="auto">
          <a:xfrm>
            <a:off x="457207"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600" b="1" dirty="0" smtClean="0"/>
              <a:t>Requirements of </a:t>
            </a:r>
            <a:r>
              <a:rPr lang="en-US" sz="3600" b="1" dirty="0" err="1" smtClean="0"/>
              <a:t>Biobanks</a:t>
            </a:r>
            <a:endParaRPr lang="en-US" sz="3600" b="1" dirty="0"/>
          </a:p>
        </p:txBody>
      </p:sp>
      <p:sp>
        <p:nvSpPr>
          <p:cNvPr id="3" name="Subtitle 2"/>
          <p:cNvSpPr>
            <a:spLocks noGrp="1"/>
          </p:cNvSpPr>
          <p:nvPr>
            <p:ph type="subTitle" idx="1"/>
          </p:nvPr>
        </p:nvSpPr>
        <p:spPr>
          <a:xfrm>
            <a:off x="1371600" y="2209801"/>
            <a:ext cx="6400800" cy="4038600"/>
          </a:xfrm>
        </p:spPr>
        <p:txBody>
          <a:bodyPr>
            <a:normAutofit fontScale="92500" lnSpcReduction="10000"/>
          </a:bodyPr>
          <a:lstStyle/>
          <a:p>
            <a:pPr algn="l">
              <a:buFont typeface="Arial" pitchFamily="34" charset="0"/>
              <a:buChar char="•"/>
            </a:pPr>
            <a:r>
              <a:rPr lang="en-US" b="1" dirty="0" smtClean="0">
                <a:solidFill>
                  <a:schemeClr val="tx1"/>
                </a:solidFill>
              </a:rPr>
              <a:t>Record keeping </a:t>
            </a:r>
          </a:p>
          <a:p>
            <a:pPr lvl="1" algn="l">
              <a:buFont typeface="Arial" pitchFamily="34" charset="0"/>
              <a:buChar char="•"/>
            </a:pPr>
            <a:r>
              <a:rPr lang="en-US" sz="2400" b="1" dirty="0" smtClean="0">
                <a:solidFill>
                  <a:schemeClr val="tx1"/>
                </a:solidFill>
              </a:rPr>
              <a:t>Associated data</a:t>
            </a:r>
          </a:p>
          <a:p>
            <a:pPr lvl="1" algn="l">
              <a:buFont typeface="Arial" pitchFamily="34" charset="0"/>
              <a:buChar char="•"/>
            </a:pPr>
            <a:r>
              <a:rPr lang="en-US" sz="2400" b="1" dirty="0" smtClean="0">
                <a:solidFill>
                  <a:schemeClr val="tx1"/>
                </a:solidFill>
              </a:rPr>
              <a:t>Informed consent</a:t>
            </a:r>
          </a:p>
          <a:p>
            <a:pPr lvl="2" algn="l">
              <a:buFont typeface="Arial" pitchFamily="34" charset="0"/>
              <a:buChar char="•"/>
            </a:pPr>
            <a:r>
              <a:rPr lang="en-US" sz="2000" b="1" dirty="0" smtClean="0">
                <a:solidFill>
                  <a:schemeClr val="tx1"/>
                </a:solidFill>
              </a:rPr>
              <a:t>What permissions or restrictions are associated with the use of the specimen?</a:t>
            </a:r>
          </a:p>
          <a:p>
            <a:pPr algn="l">
              <a:buFont typeface="Arial" pitchFamily="34" charset="0"/>
              <a:buChar char="•"/>
            </a:pPr>
            <a:r>
              <a:rPr lang="en-US" b="1" dirty="0" smtClean="0">
                <a:solidFill>
                  <a:schemeClr val="tx1"/>
                </a:solidFill>
              </a:rPr>
              <a:t>Temperature</a:t>
            </a:r>
          </a:p>
          <a:p>
            <a:pPr lvl="2" algn="l">
              <a:buFont typeface="Arial" pitchFamily="34" charset="0"/>
              <a:buChar char="•"/>
            </a:pPr>
            <a:r>
              <a:rPr lang="en-US" sz="2000" b="1" dirty="0" smtClean="0">
                <a:solidFill>
                  <a:schemeClr val="tx1"/>
                </a:solidFill>
              </a:rPr>
              <a:t>Humidity</a:t>
            </a:r>
          </a:p>
          <a:p>
            <a:pPr lvl="2" algn="l">
              <a:buFont typeface="Arial" pitchFamily="34" charset="0"/>
              <a:buChar char="•"/>
            </a:pPr>
            <a:r>
              <a:rPr lang="en-US" sz="2000" b="1" dirty="0" smtClean="0">
                <a:solidFill>
                  <a:schemeClr val="tx1"/>
                </a:solidFill>
              </a:rPr>
              <a:t>Light/dark</a:t>
            </a:r>
          </a:p>
          <a:p>
            <a:pPr algn="l">
              <a:buFont typeface="Arial" pitchFamily="34" charset="0"/>
              <a:buChar char="•"/>
            </a:pPr>
            <a:r>
              <a:rPr lang="en-US" b="1" dirty="0" smtClean="0">
                <a:solidFill>
                  <a:schemeClr val="tx1"/>
                </a:solidFill>
              </a:rPr>
              <a:t>Controlled access – only authorized individuals can retrieve specimens</a:t>
            </a:r>
          </a:p>
        </p:txBody>
      </p:sp>
      <p:sp>
        <p:nvSpPr>
          <p:cNvPr id="4" name="Line 4"/>
          <p:cNvSpPr>
            <a:spLocks noChangeShapeType="1"/>
          </p:cNvSpPr>
          <p:nvPr/>
        </p:nvSpPr>
        <p:spPr bwMode="auto">
          <a:xfrm>
            <a:off x="381007" y="18288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600" b="1" dirty="0" smtClean="0"/>
              <a:t>Confidentiality and Privacy</a:t>
            </a:r>
            <a:endParaRPr lang="en-US" sz="3600" b="1" dirty="0"/>
          </a:p>
        </p:txBody>
      </p:sp>
      <p:sp>
        <p:nvSpPr>
          <p:cNvPr id="3" name="Subtitle 2"/>
          <p:cNvSpPr>
            <a:spLocks noGrp="1"/>
          </p:cNvSpPr>
          <p:nvPr>
            <p:ph type="subTitle" idx="1"/>
          </p:nvPr>
        </p:nvSpPr>
        <p:spPr>
          <a:xfrm>
            <a:off x="685800" y="2438401"/>
            <a:ext cx="7848600" cy="4038600"/>
          </a:xfrm>
        </p:spPr>
        <p:txBody>
          <a:bodyPr>
            <a:normAutofit/>
          </a:bodyPr>
          <a:lstStyle/>
          <a:p>
            <a:pPr lvl="1" algn="l">
              <a:buFont typeface="Arial" pitchFamily="34" charset="0"/>
              <a:buChar char="•"/>
            </a:pPr>
            <a:r>
              <a:rPr lang="en-US" sz="2400" b="1" dirty="0" smtClean="0">
                <a:solidFill>
                  <a:srgbClr val="FF0000"/>
                </a:solidFill>
              </a:rPr>
              <a:t>Confidentiality</a:t>
            </a:r>
            <a:r>
              <a:rPr lang="en-US" sz="2400" b="1" dirty="0" smtClean="0">
                <a:solidFill>
                  <a:schemeClr val="tx1"/>
                </a:solidFill>
              </a:rPr>
              <a:t>- the principle in medical ethics that the information a patient reveals to a health care provider is private and has limits on how and when it can be disclosed to a third party</a:t>
            </a:r>
          </a:p>
          <a:p>
            <a:pPr lvl="1" algn="l"/>
            <a:endParaRPr lang="en-US" sz="2400" b="1" dirty="0" smtClean="0">
              <a:solidFill>
                <a:schemeClr val="tx1"/>
              </a:solidFill>
            </a:endParaRPr>
          </a:p>
          <a:p>
            <a:pPr lvl="1" algn="l">
              <a:buFont typeface="Arial" pitchFamily="34" charset="0"/>
              <a:buChar char="•"/>
            </a:pPr>
            <a:r>
              <a:rPr lang="en-US" sz="2400" b="1" dirty="0" smtClean="0">
                <a:solidFill>
                  <a:srgbClr val="FF0000"/>
                </a:solidFill>
              </a:rPr>
              <a:t>Privacy</a:t>
            </a:r>
            <a:r>
              <a:rPr lang="en-US" sz="2400" b="1" dirty="0" smtClean="0">
                <a:solidFill>
                  <a:schemeClr val="tx1"/>
                </a:solidFill>
              </a:rPr>
              <a:t>  - culturally specific concept defining the extent, timing, and circumstances of sharing oneself</a:t>
            </a:r>
          </a:p>
          <a:p>
            <a:pPr lvl="2" algn="l">
              <a:buFont typeface="Arial" pitchFamily="34" charset="0"/>
              <a:buChar char="•"/>
            </a:pPr>
            <a:r>
              <a:rPr lang="en-US" sz="2000" b="1" dirty="0" smtClean="0">
                <a:solidFill>
                  <a:schemeClr val="tx1"/>
                </a:solidFill>
              </a:rPr>
              <a:t>Physical</a:t>
            </a:r>
          </a:p>
          <a:p>
            <a:pPr lvl="2" algn="l">
              <a:buFont typeface="Arial" pitchFamily="34" charset="0"/>
              <a:buChar char="•"/>
            </a:pPr>
            <a:r>
              <a:rPr lang="en-US" sz="2000" b="1" dirty="0" smtClean="0">
                <a:solidFill>
                  <a:schemeClr val="tx1"/>
                </a:solidFill>
              </a:rPr>
              <a:t>Behavioral</a:t>
            </a:r>
          </a:p>
          <a:p>
            <a:pPr lvl="2" algn="l">
              <a:buFont typeface="Arial" pitchFamily="34" charset="0"/>
              <a:buChar char="•"/>
            </a:pPr>
            <a:r>
              <a:rPr lang="en-US" sz="2000" b="1" dirty="0" smtClean="0">
                <a:solidFill>
                  <a:schemeClr val="tx1"/>
                </a:solidFill>
              </a:rPr>
              <a:t>Medical</a:t>
            </a:r>
          </a:p>
        </p:txBody>
      </p:sp>
      <p:sp>
        <p:nvSpPr>
          <p:cNvPr id="4" name="Line 4"/>
          <p:cNvSpPr>
            <a:spLocks noChangeShapeType="1"/>
          </p:cNvSpPr>
          <p:nvPr/>
        </p:nvSpPr>
        <p:spPr bwMode="auto">
          <a:xfrm>
            <a:off x="457207"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39" name="Rectangle 3"/>
          <p:cNvSpPr>
            <a:spLocks noChangeArrowheads="1"/>
          </p:cNvSpPr>
          <p:nvPr/>
        </p:nvSpPr>
        <p:spPr bwMode="auto">
          <a:xfrm>
            <a:off x="3124201" y="6248400"/>
            <a:ext cx="28956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4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4341" name="Rectangle 5"/>
          <p:cNvSpPr>
            <a:spLocks noChangeArrowheads="1"/>
          </p:cNvSpPr>
          <p:nvPr/>
        </p:nvSpPr>
        <p:spPr bwMode="auto">
          <a:xfrm>
            <a:off x="3124201" y="6248400"/>
            <a:ext cx="28956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164870" name="Rectangle 6"/>
          <p:cNvSpPr>
            <a:spLocks noGrp="1" noChangeArrowheads="1"/>
          </p:cNvSpPr>
          <p:nvPr>
            <p:ph type="title"/>
          </p:nvPr>
        </p:nvSpPr>
        <p:spPr>
          <a:xfrm>
            <a:off x="685800" y="457200"/>
            <a:ext cx="7772400" cy="533400"/>
          </a:xfrm>
        </p:spPr>
        <p:txBody>
          <a:bodyPr>
            <a:normAutofit fontScale="90000"/>
          </a:bodyPr>
          <a:lstStyle/>
          <a:p>
            <a:pPr>
              <a:defRPr/>
            </a:pPr>
            <a:r>
              <a:rPr lang="en-US" sz="3600" b="1" dirty="0" smtClean="0"/>
              <a:t>Identification of Specimens </a:t>
            </a:r>
            <a:endParaRPr lang="en-US" sz="1600" b="1" dirty="0" smtClean="0"/>
          </a:p>
        </p:txBody>
      </p:sp>
      <p:sp>
        <p:nvSpPr>
          <p:cNvPr id="14344" name="Line 8"/>
          <p:cNvSpPr>
            <a:spLocks noChangeShapeType="1"/>
          </p:cNvSpPr>
          <p:nvPr/>
        </p:nvSpPr>
        <p:spPr bwMode="auto">
          <a:xfrm>
            <a:off x="457200" y="12192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
        <p:nvSpPr>
          <p:cNvPr id="14345" name="Rectangle 9"/>
          <p:cNvSpPr>
            <a:spLocks noChangeArrowheads="1"/>
          </p:cNvSpPr>
          <p:nvPr/>
        </p:nvSpPr>
        <p:spPr bwMode="auto">
          <a:xfrm>
            <a:off x="304801" y="1524000"/>
            <a:ext cx="8305800" cy="4572000"/>
          </a:xfrm>
          <a:prstGeom prst="rect">
            <a:avLst/>
          </a:prstGeom>
          <a:noFill/>
          <a:ln w="12700">
            <a:noFill/>
            <a:miter lim="800000"/>
            <a:headEnd/>
            <a:tailEnd/>
          </a:ln>
        </p:spPr>
        <p:txBody>
          <a:bodyPr lIns="90455" tIns="44435" rIns="90455" bIns="44435"/>
          <a:lstStyle/>
          <a:p>
            <a:pPr marL="625251" lvl="2" indent="-336429">
              <a:spcBef>
                <a:spcPct val="20000"/>
              </a:spcBef>
              <a:buClr>
                <a:srgbClr val="33CCCC"/>
              </a:buClr>
              <a:buSzPct val="115000"/>
              <a:buFont typeface="Arial" pitchFamily="34" charset="0"/>
              <a:buChar char="•"/>
            </a:pPr>
            <a:r>
              <a:rPr lang="en-US" sz="2800" b="1" u="sng" dirty="0" smtClean="0">
                <a:solidFill>
                  <a:prstClr val="black"/>
                </a:solidFill>
              </a:rPr>
              <a:t>Anonymous</a:t>
            </a:r>
            <a:r>
              <a:rPr lang="en-US" sz="2800" b="1" dirty="0" smtClean="0">
                <a:solidFill>
                  <a:prstClr val="black"/>
                </a:solidFill>
              </a:rPr>
              <a:t>- the sample was collected without the identity of the donor</a:t>
            </a:r>
            <a:endParaRPr lang="en-US" sz="2800" b="1" dirty="0">
              <a:solidFill>
                <a:prstClr val="black"/>
              </a:solidFill>
            </a:endParaRPr>
          </a:p>
          <a:p>
            <a:pPr marL="625251" lvl="2" indent="-336429">
              <a:spcBef>
                <a:spcPct val="20000"/>
              </a:spcBef>
              <a:buClr>
                <a:srgbClr val="33CCCC"/>
              </a:buClr>
              <a:buSzPct val="115000"/>
              <a:buFontTx/>
              <a:buChar char="•"/>
            </a:pPr>
            <a:r>
              <a:rPr lang="en-US" sz="2800" b="1" u="sng" dirty="0" err="1" smtClean="0">
                <a:solidFill>
                  <a:prstClr val="black"/>
                </a:solidFill>
              </a:rPr>
              <a:t>Anonymized</a:t>
            </a:r>
            <a:r>
              <a:rPr lang="en-US" sz="2800" b="1" dirty="0" smtClean="0">
                <a:solidFill>
                  <a:prstClr val="black"/>
                </a:solidFill>
              </a:rPr>
              <a:t> – the sample was collected with the known identity, but the identification was removed</a:t>
            </a:r>
            <a:endParaRPr lang="en-US" b="1" dirty="0">
              <a:solidFill>
                <a:prstClr val="black"/>
              </a:solidFill>
            </a:endParaRPr>
          </a:p>
          <a:p>
            <a:pPr marL="625251" lvl="2" indent="-336429">
              <a:spcBef>
                <a:spcPct val="20000"/>
              </a:spcBef>
              <a:buClr>
                <a:srgbClr val="33CCCC"/>
              </a:buClr>
              <a:buSzPct val="115000"/>
              <a:buFontTx/>
              <a:buChar char="•"/>
            </a:pPr>
            <a:r>
              <a:rPr lang="en-US" sz="2800" b="1" u="sng" dirty="0" smtClean="0">
                <a:solidFill>
                  <a:prstClr val="black"/>
                </a:solidFill>
              </a:rPr>
              <a:t>Coded</a:t>
            </a:r>
            <a:r>
              <a:rPr lang="en-US" sz="2800" b="1" dirty="0" smtClean="0">
                <a:solidFill>
                  <a:prstClr val="black"/>
                </a:solidFill>
              </a:rPr>
              <a:t> </a:t>
            </a:r>
            <a:r>
              <a:rPr lang="en-US" sz="2800" b="1" dirty="0">
                <a:solidFill>
                  <a:prstClr val="black"/>
                </a:solidFill>
              </a:rPr>
              <a:t>(Linked</a:t>
            </a:r>
            <a:r>
              <a:rPr lang="en-US" sz="2800" b="1" dirty="0" smtClean="0">
                <a:solidFill>
                  <a:prstClr val="black"/>
                </a:solidFill>
              </a:rPr>
              <a:t>) – the sample is given a unique identifier that cannot be easily deciphered</a:t>
            </a:r>
            <a:endParaRPr lang="en-US" sz="2800" b="1" dirty="0">
              <a:solidFill>
                <a:prstClr val="black"/>
              </a:solidFill>
            </a:endParaRPr>
          </a:p>
          <a:p>
            <a:pPr marL="625251" lvl="2" indent="-336429">
              <a:spcBef>
                <a:spcPct val="20000"/>
              </a:spcBef>
              <a:buClr>
                <a:srgbClr val="33CCCC"/>
              </a:buClr>
              <a:buSzPct val="115000"/>
              <a:buFontTx/>
              <a:buChar char="•"/>
            </a:pPr>
            <a:r>
              <a:rPr lang="en-US" sz="2800" b="1" u="sng" dirty="0" smtClean="0">
                <a:solidFill>
                  <a:prstClr val="black"/>
                </a:solidFill>
              </a:rPr>
              <a:t>Identified</a:t>
            </a:r>
            <a:r>
              <a:rPr lang="en-US" sz="2800" b="1" dirty="0" smtClean="0">
                <a:solidFill>
                  <a:prstClr val="black"/>
                </a:solidFill>
              </a:rPr>
              <a:t> – the sample has a common identifier (name, hospital number)</a:t>
            </a:r>
            <a:endParaRPr lang="en-US" sz="2800" b="1" dirty="0">
              <a:solidFill>
                <a:prstClr val="black"/>
              </a:solidFill>
            </a:endParaRPr>
          </a:p>
          <a:p>
            <a:pPr marL="342778" indent="-342778"/>
            <a:r>
              <a:rPr lang="en-US" b="1" dirty="0">
                <a:solidFill>
                  <a:prstClr val="black"/>
                </a:solidFill>
              </a:rPr>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7171" name="Rectangle 3"/>
          <p:cNvSpPr>
            <a:spLocks noChangeArrowheads="1"/>
          </p:cNvSpPr>
          <p:nvPr/>
        </p:nvSpPr>
        <p:spPr bwMode="auto">
          <a:xfrm>
            <a:off x="3124201" y="6248400"/>
            <a:ext cx="28956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7172"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7173" name="Rectangle 5"/>
          <p:cNvSpPr>
            <a:spLocks noChangeArrowheads="1"/>
          </p:cNvSpPr>
          <p:nvPr/>
        </p:nvSpPr>
        <p:spPr bwMode="auto">
          <a:xfrm>
            <a:off x="3124201" y="6248400"/>
            <a:ext cx="2895600" cy="457200"/>
          </a:xfrm>
          <a:prstGeom prst="rect">
            <a:avLst/>
          </a:prstGeom>
          <a:noFill/>
          <a:ln w="12700">
            <a:noFill/>
            <a:miter lim="800000"/>
            <a:headEnd/>
            <a:tailEnd/>
          </a:ln>
        </p:spPr>
        <p:txBody>
          <a:bodyPr wrap="none" lIns="91407" tIns="45704" rIns="91407" bIns="45704" anchor="ctr"/>
          <a:lstStyle/>
          <a:p>
            <a:endParaRPr lang="en-US">
              <a:solidFill>
                <a:prstClr val="black"/>
              </a:solidFill>
            </a:endParaRPr>
          </a:p>
        </p:txBody>
      </p:sp>
      <p:sp>
        <p:nvSpPr>
          <p:cNvPr id="97286" name="Rectangle 6"/>
          <p:cNvSpPr>
            <a:spLocks noGrp="1" noChangeArrowheads="1"/>
          </p:cNvSpPr>
          <p:nvPr>
            <p:ph type="title"/>
          </p:nvPr>
        </p:nvSpPr>
        <p:spPr>
          <a:xfrm>
            <a:off x="304800" y="457200"/>
            <a:ext cx="8610600" cy="990600"/>
          </a:xfrm>
        </p:spPr>
        <p:txBody>
          <a:bodyPr>
            <a:normAutofit fontScale="90000"/>
          </a:bodyPr>
          <a:lstStyle/>
          <a:p>
            <a:pPr algn="l">
              <a:defRPr/>
            </a:pPr>
            <a:r>
              <a:rPr lang="en-US" sz="4000" b="1" dirty="0" smtClean="0"/>
              <a:t>Personalized (Precision) Molecular Medicine</a:t>
            </a:r>
          </a:p>
        </p:txBody>
      </p:sp>
      <p:sp>
        <p:nvSpPr>
          <p:cNvPr id="7175" name="Rectangle 7"/>
          <p:cNvSpPr>
            <a:spLocks noGrp="1" noChangeArrowheads="1"/>
          </p:cNvSpPr>
          <p:nvPr>
            <p:ph type="body" idx="1"/>
          </p:nvPr>
        </p:nvSpPr>
        <p:spPr>
          <a:xfrm>
            <a:off x="609600" y="1905000"/>
            <a:ext cx="8534400" cy="4572000"/>
          </a:xfrm>
          <a:noFill/>
        </p:spPr>
        <p:txBody>
          <a:bodyPr/>
          <a:lstStyle/>
          <a:p>
            <a:pPr>
              <a:lnSpc>
                <a:spcPct val="90000"/>
              </a:lnSpc>
              <a:buClr>
                <a:srgbClr val="33CCCC"/>
              </a:buClr>
              <a:buSzPct val="115000"/>
            </a:pPr>
            <a:r>
              <a:rPr lang="en-US" b="1" dirty="0" smtClean="0"/>
              <a:t>Public’s expectations</a:t>
            </a:r>
          </a:p>
          <a:p>
            <a:pPr lvl="1">
              <a:lnSpc>
                <a:spcPct val="90000"/>
              </a:lnSpc>
              <a:buClr>
                <a:srgbClr val="33CCCC"/>
              </a:buClr>
              <a:buSzPct val="115000"/>
            </a:pPr>
            <a:r>
              <a:rPr lang="en-US" sz="3200" b="1" dirty="0" smtClean="0"/>
              <a:t>Improved health care</a:t>
            </a:r>
          </a:p>
          <a:p>
            <a:pPr lvl="1">
              <a:lnSpc>
                <a:spcPct val="90000"/>
              </a:lnSpc>
              <a:buClr>
                <a:srgbClr val="33CCCC"/>
              </a:buClr>
              <a:buSzPct val="115000"/>
            </a:pPr>
            <a:r>
              <a:rPr lang="en-US" sz="3200" b="1" dirty="0" smtClean="0"/>
              <a:t>Personalized medicine</a:t>
            </a:r>
          </a:p>
          <a:p>
            <a:pPr>
              <a:lnSpc>
                <a:spcPct val="90000"/>
              </a:lnSpc>
              <a:buClr>
                <a:srgbClr val="33CCCC"/>
              </a:buClr>
              <a:buSzPct val="115000"/>
            </a:pPr>
            <a:r>
              <a:rPr lang="en-US" b="1" dirty="0" smtClean="0"/>
              <a:t>Public’s fears</a:t>
            </a:r>
          </a:p>
          <a:p>
            <a:pPr lvl="1">
              <a:lnSpc>
                <a:spcPct val="90000"/>
              </a:lnSpc>
              <a:buClr>
                <a:srgbClr val="33CCCC"/>
              </a:buClr>
              <a:buSzPct val="115000"/>
            </a:pPr>
            <a:r>
              <a:rPr lang="en-US" sz="3200" b="1" dirty="0" smtClean="0"/>
              <a:t>Loss of privacy</a:t>
            </a:r>
          </a:p>
          <a:p>
            <a:pPr lvl="1">
              <a:lnSpc>
                <a:spcPct val="90000"/>
              </a:lnSpc>
              <a:buClr>
                <a:srgbClr val="33CCCC"/>
              </a:buClr>
              <a:buSzPct val="115000"/>
            </a:pPr>
            <a:r>
              <a:rPr lang="en-US" sz="3200" b="1" dirty="0" smtClean="0"/>
              <a:t>Loss of employment </a:t>
            </a:r>
          </a:p>
          <a:p>
            <a:pPr lvl="1">
              <a:lnSpc>
                <a:spcPct val="90000"/>
              </a:lnSpc>
              <a:buClr>
                <a:srgbClr val="33CCCC"/>
              </a:buClr>
              <a:buSzPct val="115000"/>
            </a:pPr>
            <a:r>
              <a:rPr lang="en-US" sz="3200" b="1" dirty="0" smtClean="0"/>
              <a:t>Loss of insurance</a:t>
            </a:r>
          </a:p>
          <a:p>
            <a:pPr lvl="1">
              <a:lnSpc>
                <a:spcPct val="90000"/>
              </a:lnSpc>
              <a:buClr>
                <a:srgbClr val="33CCCC"/>
              </a:buClr>
              <a:buSzPct val="115000"/>
            </a:pPr>
            <a:r>
              <a:rPr lang="en-US" sz="3200" b="1" dirty="0" smtClean="0"/>
              <a:t>Social stigmatization</a:t>
            </a:r>
          </a:p>
          <a:p>
            <a:pPr lvl="1">
              <a:lnSpc>
                <a:spcPct val="90000"/>
              </a:lnSpc>
              <a:buClr>
                <a:srgbClr val="33CCCC"/>
              </a:buClr>
              <a:buSzPct val="115000"/>
            </a:pPr>
            <a:endParaRPr lang="en-US" b="1" dirty="0" smtClean="0">
              <a:solidFill>
                <a:schemeClr val="tx2"/>
              </a:solidFill>
            </a:endParaRPr>
          </a:p>
        </p:txBody>
      </p:sp>
      <p:sp>
        <p:nvSpPr>
          <p:cNvPr id="7176" name="Line 8"/>
          <p:cNvSpPr>
            <a:spLocks noChangeShapeType="1"/>
          </p:cNvSpPr>
          <p:nvPr/>
        </p:nvSpPr>
        <p:spPr bwMode="auto">
          <a:xfrm>
            <a:off x="457207" y="1524000"/>
            <a:ext cx="8329613"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The Era of Molecular Medicine</a:t>
            </a:r>
            <a:endParaRPr lang="en-US" sz="3600" b="1" dirty="0"/>
          </a:p>
        </p:txBody>
      </p:sp>
      <p:sp>
        <p:nvSpPr>
          <p:cNvPr id="3" name="Subtitle 2"/>
          <p:cNvSpPr>
            <a:spLocks noGrp="1"/>
          </p:cNvSpPr>
          <p:nvPr>
            <p:ph type="subTitle" idx="1"/>
          </p:nvPr>
        </p:nvSpPr>
        <p:spPr>
          <a:xfrm>
            <a:off x="1371600" y="2438400"/>
            <a:ext cx="6400800" cy="3200400"/>
          </a:xfrm>
        </p:spPr>
        <p:txBody>
          <a:bodyPr>
            <a:normAutofit/>
          </a:bodyPr>
          <a:lstStyle/>
          <a:p>
            <a:r>
              <a:rPr lang="en-US" sz="2800" b="1" dirty="0" smtClean="0">
                <a:solidFill>
                  <a:schemeClr val="tx1"/>
                </a:solidFill>
              </a:rPr>
              <a:t>A transformation of the practice of medicine AND the public’s fears and expectations </a:t>
            </a:r>
          </a:p>
          <a:p>
            <a:pPr>
              <a:buFont typeface="Arial" pitchFamily="34" charset="0"/>
              <a:buChar char="•"/>
            </a:pPr>
            <a:r>
              <a:rPr lang="en-US" sz="2800" b="1" dirty="0" smtClean="0">
                <a:solidFill>
                  <a:srgbClr val="FF0000"/>
                </a:solidFill>
              </a:rPr>
              <a:t>Molecular techniques</a:t>
            </a:r>
          </a:p>
          <a:p>
            <a:pPr>
              <a:buFont typeface="Arial" pitchFamily="34" charset="0"/>
              <a:buChar char="•"/>
            </a:pPr>
            <a:r>
              <a:rPr lang="en-US" sz="2800" b="1" dirty="0" smtClean="0">
                <a:solidFill>
                  <a:srgbClr val="FF0000"/>
                </a:solidFill>
              </a:rPr>
              <a:t>Human Genome Project</a:t>
            </a:r>
          </a:p>
          <a:p>
            <a:pPr>
              <a:buFont typeface="Arial" pitchFamily="34" charset="0"/>
              <a:buChar char="•"/>
            </a:pPr>
            <a:r>
              <a:rPr lang="en-US" sz="2800" b="1" dirty="0" smtClean="0">
                <a:solidFill>
                  <a:srgbClr val="FF0000"/>
                </a:solidFill>
              </a:rPr>
              <a:t>Information technology</a:t>
            </a:r>
          </a:p>
          <a:p>
            <a:endParaRPr lang="en-US" sz="2800" b="1" dirty="0">
              <a:solidFill>
                <a:schemeClr val="tx1"/>
              </a:solidFill>
            </a:endParaRPr>
          </a:p>
        </p:txBody>
      </p:sp>
      <p:sp>
        <p:nvSpPr>
          <p:cNvPr id="4" name="Line 4"/>
          <p:cNvSpPr>
            <a:spLocks noChangeShapeType="1"/>
          </p:cNvSpPr>
          <p:nvPr/>
        </p:nvSpPr>
        <p:spPr bwMode="auto">
          <a:xfrm>
            <a:off x="381007" y="22860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534400" cy="1470025"/>
          </a:xfrm>
        </p:spPr>
        <p:txBody>
          <a:bodyPr>
            <a:normAutofit fontScale="90000"/>
          </a:bodyPr>
          <a:lstStyle/>
          <a:p>
            <a:r>
              <a:rPr lang="en-US" sz="3600" b="1" dirty="0" smtClean="0"/>
              <a:t>Biomedical Research and </a:t>
            </a:r>
            <a:r>
              <a:rPr lang="en-US" sz="3600" b="1" dirty="0" err="1" smtClean="0"/>
              <a:t>Biobanks</a:t>
            </a:r>
            <a:r>
              <a:rPr lang="en-US" sz="3600" b="1" dirty="0" smtClean="0"/>
              <a:t>:</a:t>
            </a:r>
            <a:br>
              <a:rPr lang="en-US" sz="3600" b="1" dirty="0" smtClean="0"/>
            </a:br>
            <a:r>
              <a:rPr lang="en-US" sz="3600" b="1" dirty="0" smtClean="0">
                <a:solidFill>
                  <a:srgbClr val="FF0000"/>
                </a:solidFill>
              </a:rPr>
              <a:t>Translational Research involves interactions between the laboratory bench and patient’s bed</a:t>
            </a:r>
            <a:endParaRPr lang="en-US" sz="3600" b="1" dirty="0">
              <a:solidFill>
                <a:srgbClr val="FF0000"/>
              </a:solidFill>
            </a:endParaRPr>
          </a:p>
        </p:txBody>
      </p:sp>
      <p:sp>
        <p:nvSpPr>
          <p:cNvPr id="3" name="Subtitle 2"/>
          <p:cNvSpPr>
            <a:spLocks noGrp="1"/>
          </p:cNvSpPr>
          <p:nvPr>
            <p:ph type="subTitle" idx="1"/>
          </p:nvPr>
        </p:nvSpPr>
        <p:spPr>
          <a:xfrm>
            <a:off x="1524000" y="2971800"/>
            <a:ext cx="6400800" cy="2971800"/>
          </a:xfrm>
        </p:spPr>
        <p:txBody>
          <a:bodyPr>
            <a:normAutofit/>
          </a:bodyPr>
          <a:lstStyle/>
          <a:p>
            <a:pPr algn="l">
              <a:buFont typeface="Arial" pitchFamily="34" charset="0"/>
              <a:buChar char="•"/>
            </a:pPr>
            <a:r>
              <a:rPr lang="en-US" sz="2800" b="1" dirty="0" smtClean="0">
                <a:solidFill>
                  <a:schemeClr val="tx1"/>
                </a:solidFill>
              </a:rPr>
              <a:t>Increase knowledge</a:t>
            </a:r>
          </a:p>
          <a:p>
            <a:pPr algn="l">
              <a:buFont typeface="Arial" pitchFamily="34" charset="0"/>
              <a:buChar char="•"/>
            </a:pPr>
            <a:r>
              <a:rPr lang="en-US" sz="2800" b="1" dirty="0" smtClean="0">
                <a:solidFill>
                  <a:schemeClr val="tx1"/>
                </a:solidFill>
              </a:rPr>
              <a:t>Understand biological processes</a:t>
            </a:r>
          </a:p>
          <a:p>
            <a:pPr algn="l">
              <a:buFont typeface="Arial" pitchFamily="34" charset="0"/>
              <a:buChar char="•"/>
            </a:pPr>
            <a:r>
              <a:rPr lang="en-US" sz="2800" b="1" dirty="0" smtClean="0">
                <a:solidFill>
                  <a:schemeClr val="tx1"/>
                </a:solidFill>
              </a:rPr>
              <a:t>Improve public health </a:t>
            </a:r>
          </a:p>
          <a:p>
            <a:pPr lvl="1" algn="l">
              <a:buFont typeface="Arial" pitchFamily="34" charset="0"/>
              <a:buChar char="•"/>
            </a:pPr>
            <a:r>
              <a:rPr lang="en-US" sz="2400" b="1" dirty="0" smtClean="0">
                <a:solidFill>
                  <a:schemeClr val="tx1"/>
                </a:solidFill>
              </a:rPr>
              <a:t>New diagnostic tests</a:t>
            </a:r>
          </a:p>
          <a:p>
            <a:pPr lvl="1" algn="l">
              <a:buFont typeface="Arial" pitchFamily="34" charset="0"/>
              <a:buChar char="•"/>
            </a:pPr>
            <a:r>
              <a:rPr lang="en-US" sz="2400" b="1" dirty="0" smtClean="0">
                <a:solidFill>
                  <a:schemeClr val="tx1"/>
                </a:solidFill>
              </a:rPr>
              <a:t>New prognostic tests</a:t>
            </a:r>
          </a:p>
          <a:p>
            <a:pPr lvl="1" algn="l">
              <a:buFont typeface="Arial" pitchFamily="34" charset="0"/>
              <a:buChar char="•"/>
            </a:pPr>
            <a:r>
              <a:rPr lang="en-US" sz="2400" b="1" dirty="0" smtClean="0">
                <a:solidFill>
                  <a:schemeClr val="tx1"/>
                </a:solidFill>
              </a:rPr>
              <a:t>New or improved therapy</a:t>
            </a:r>
          </a:p>
          <a:p>
            <a:pPr lvl="1" algn="l">
              <a:buFont typeface="Arial" pitchFamily="34" charset="0"/>
              <a:buChar char="•"/>
            </a:pPr>
            <a:endParaRPr lang="en-US" sz="2400" b="1" dirty="0" smtClean="0">
              <a:solidFill>
                <a:schemeClr val="tx1"/>
              </a:solidFill>
            </a:endParaRPr>
          </a:p>
          <a:p>
            <a:pPr lvl="1" algn="l"/>
            <a:endParaRPr lang="en-US" sz="2400" b="1" dirty="0" smtClean="0">
              <a:solidFill>
                <a:schemeClr val="tx1"/>
              </a:solidFill>
            </a:endParaRPr>
          </a:p>
        </p:txBody>
      </p:sp>
      <p:sp>
        <p:nvSpPr>
          <p:cNvPr id="4" name="Line 4"/>
          <p:cNvSpPr>
            <a:spLocks noChangeShapeType="1"/>
          </p:cNvSpPr>
          <p:nvPr/>
        </p:nvSpPr>
        <p:spPr bwMode="auto">
          <a:xfrm>
            <a:off x="381007" y="25908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tx2"/>
                </a:solidFill>
              </a:rPr>
              <a:t>Biobanks</a:t>
            </a:r>
            <a:r>
              <a:rPr lang="en-US" dirty="0" smtClean="0">
                <a:solidFill>
                  <a:schemeClr val="tx2"/>
                </a:solidFill>
              </a:rPr>
              <a:t> and Clinical Research</a:t>
            </a:r>
            <a:endParaRPr lang="en-US" dirty="0">
              <a:solidFill>
                <a:schemeClr val="tx2"/>
              </a:solidFill>
            </a:endParaRPr>
          </a:p>
        </p:txBody>
      </p:sp>
      <p:sp>
        <p:nvSpPr>
          <p:cNvPr id="3" name="Slide Number Placeholder 2"/>
          <p:cNvSpPr>
            <a:spLocks noGrp="1"/>
          </p:cNvSpPr>
          <p:nvPr>
            <p:ph type="sldNum" sz="quarter" idx="10"/>
          </p:nvPr>
        </p:nvSpPr>
        <p:spPr/>
        <p:txBody>
          <a:bodyPr/>
          <a:lstStyle/>
          <a:p>
            <a:fld id="{2E1007EE-FC3C-4BEE-B732-08880EA6211A}" type="slidenum">
              <a:rPr lang="en-US" smtClean="0">
                <a:solidFill>
                  <a:srgbClr val="000000">
                    <a:lumMod val="65000"/>
                    <a:lumOff val="35000"/>
                  </a:srgbClr>
                </a:solidFill>
              </a:rPr>
              <a:pPr/>
              <a:t>21</a:t>
            </a:fld>
            <a:endParaRPr lang="en-US">
              <a:solidFill>
                <a:srgbClr val="000000">
                  <a:lumMod val="65000"/>
                  <a:lumOff val="35000"/>
                </a:srgbClr>
              </a:solidFill>
            </a:endParaRPr>
          </a:p>
        </p:txBody>
      </p:sp>
      <p:sp>
        <p:nvSpPr>
          <p:cNvPr id="4" name="Rectangle 3"/>
          <p:cNvSpPr/>
          <p:nvPr/>
        </p:nvSpPr>
        <p:spPr bwMode="auto">
          <a:xfrm>
            <a:off x="228600" y="1203708"/>
            <a:ext cx="2057400" cy="792984"/>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1974" tIns="107964" rIns="71974" bIns="143951" numCol="1" rtlCol="0" anchor="ctr" anchorCtr="1" compatLnSpc="1">
            <a:prstTxWarp prst="textNoShape">
              <a:avLst/>
            </a:prstTxWarp>
            <a:spAutoFit/>
          </a:bodyPr>
          <a:lstStyle/>
          <a:p>
            <a:pPr eaLnBrk="0" fontAlgn="base" hangingPunct="0">
              <a:spcBef>
                <a:spcPts val="600"/>
              </a:spcBef>
              <a:spcAft>
                <a:spcPct val="0"/>
              </a:spcAft>
            </a:pPr>
            <a:r>
              <a:rPr lang="en-US" sz="1500" b="1" dirty="0" smtClean="0">
                <a:solidFill>
                  <a:srgbClr val="000000"/>
                </a:solidFill>
              </a:rPr>
              <a:t>Health Policy </a:t>
            </a:r>
          </a:p>
          <a:p>
            <a:pPr eaLnBrk="0" fontAlgn="base" hangingPunct="0">
              <a:spcBef>
                <a:spcPts val="600"/>
              </a:spcBef>
              <a:spcAft>
                <a:spcPct val="0"/>
              </a:spcAft>
            </a:pPr>
            <a:r>
              <a:rPr lang="en-US" sz="1500" b="1" dirty="0" smtClean="0">
                <a:solidFill>
                  <a:srgbClr val="000000"/>
                </a:solidFill>
              </a:rPr>
              <a:t>Research</a:t>
            </a:r>
          </a:p>
        </p:txBody>
      </p:sp>
      <p:sp>
        <p:nvSpPr>
          <p:cNvPr id="7" name="Rectangle 6"/>
          <p:cNvSpPr/>
          <p:nvPr/>
        </p:nvSpPr>
        <p:spPr bwMode="auto">
          <a:xfrm>
            <a:off x="2438400" y="1242137"/>
            <a:ext cx="2057400" cy="716126"/>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1974" tIns="107964" rIns="71974" bIns="143951" numCol="1" rtlCol="0" anchor="ctr" anchorCtr="1" compatLnSpc="1">
            <a:prstTxWarp prst="textNoShape">
              <a:avLst/>
            </a:prstTxWarp>
            <a:spAutoFit/>
          </a:bodyPr>
          <a:lstStyle/>
          <a:p>
            <a:pPr algn="ctr" eaLnBrk="0" fontAlgn="base" hangingPunct="0">
              <a:spcBef>
                <a:spcPts val="600"/>
              </a:spcBef>
              <a:spcAft>
                <a:spcPct val="0"/>
              </a:spcAft>
            </a:pPr>
            <a:r>
              <a:rPr lang="en-US" sz="1500" b="1" dirty="0" smtClean="0">
                <a:solidFill>
                  <a:srgbClr val="000000"/>
                </a:solidFill>
              </a:rPr>
              <a:t>Health Outcomes Research</a:t>
            </a:r>
          </a:p>
        </p:txBody>
      </p:sp>
      <p:sp>
        <p:nvSpPr>
          <p:cNvPr id="8" name="Rectangle 7"/>
          <p:cNvSpPr/>
          <p:nvPr/>
        </p:nvSpPr>
        <p:spPr bwMode="auto">
          <a:xfrm>
            <a:off x="4648200" y="1203708"/>
            <a:ext cx="2057400" cy="792984"/>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1974" tIns="107964" rIns="71974" bIns="143951" numCol="1" rtlCol="0" anchor="ctr" anchorCtr="1" compatLnSpc="1">
            <a:prstTxWarp prst="textNoShape">
              <a:avLst/>
            </a:prstTxWarp>
            <a:spAutoFit/>
          </a:bodyPr>
          <a:lstStyle/>
          <a:p>
            <a:pPr algn="ctr" eaLnBrk="0" fontAlgn="base" hangingPunct="0">
              <a:spcBef>
                <a:spcPts val="600"/>
              </a:spcBef>
              <a:spcAft>
                <a:spcPct val="0"/>
              </a:spcAft>
            </a:pPr>
            <a:r>
              <a:rPr lang="en-US" sz="1500" b="1" dirty="0" smtClean="0">
                <a:solidFill>
                  <a:srgbClr val="000000"/>
                </a:solidFill>
              </a:rPr>
              <a:t>Population and </a:t>
            </a:r>
          </a:p>
          <a:p>
            <a:pPr algn="ctr" eaLnBrk="0" fontAlgn="base" hangingPunct="0">
              <a:spcBef>
                <a:spcPts val="600"/>
              </a:spcBef>
              <a:spcAft>
                <a:spcPct val="0"/>
              </a:spcAft>
            </a:pPr>
            <a:r>
              <a:rPr lang="en-US" sz="1500" b="1" dirty="0" smtClean="0">
                <a:solidFill>
                  <a:srgbClr val="000000"/>
                </a:solidFill>
              </a:rPr>
              <a:t>Public Health</a:t>
            </a:r>
          </a:p>
        </p:txBody>
      </p:sp>
      <p:sp>
        <p:nvSpPr>
          <p:cNvPr id="9" name="Rectangle 8"/>
          <p:cNvSpPr/>
          <p:nvPr/>
        </p:nvSpPr>
        <p:spPr bwMode="auto">
          <a:xfrm>
            <a:off x="6858000" y="1203708"/>
            <a:ext cx="2057400" cy="792984"/>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1974" tIns="107964" rIns="71974" bIns="143951" numCol="1" rtlCol="0" anchor="ctr" anchorCtr="1" compatLnSpc="1">
            <a:prstTxWarp prst="textNoShape">
              <a:avLst/>
            </a:prstTxWarp>
            <a:spAutoFit/>
          </a:bodyPr>
          <a:lstStyle/>
          <a:p>
            <a:pPr algn="ctr" eaLnBrk="0" fontAlgn="base" hangingPunct="0">
              <a:spcBef>
                <a:spcPts val="600"/>
              </a:spcBef>
              <a:spcAft>
                <a:spcPct val="0"/>
              </a:spcAft>
            </a:pPr>
            <a:r>
              <a:rPr lang="en-US" sz="1500" b="1" dirty="0" smtClean="0">
                <a:solidFill>
                  <a:srgbClr val="000000"/>
                </a:solidFill>
              </a:rPr>
              <a:t>Translational </a:t>
            </a:r>
          </a:p>
          <a:p>
            <a:pPr algn="ctr" eaLnBrk="0" fontAlgn="base" hangingPunct="0">
              <a:spcBef>
                <a:spcPts val="600"/>
              </a:spcBef>
              <a:spcAft>
                <a:spcPct val="0"/>
              </a:spcAft>
            </a:pPr>
            <a:r>
              <a:rPr lang="en-US" sz="1500" b="1" dirty="0" smtClean="0">
                <a:solidFill>
                  <a:srgbClr val="000000"/>
                </a:solidFill>
              </a:rPr>
              <a:t>Research</a:t>
            </a:r>
          </a:p>
        </p:txBody>
      </p:sp>
      <p:sp>
        <p:nvSpPr>
          <p:cNvPr id="11" name="Rectangle 10"/>
          <p:cNvSpPr/>
          <p:nvPr/>
        </p:nvSpPr>
        <p:spPr bwMode="auto">
          <a:xfrm>
            <a:off x="304800" y="4724444"/>
            <a:ext cx="2057400" cy="792984"/>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1974" tIns="107964" rIns="71974" bIns="143951" numCol="1" rtlCol="0" anchor="ctr" anchorCtr="1" compatLnSpc="1">
            <a:prstTxWarp prst="textNoShape">
              <a:avLst/>
            </a:prstTxWarp>
            <a:spAutoFit/>
          </a:bodyPr>
          <a:lstStyle/>
          <a:p>
            <a:pPr algn="ctr" eaLnBrk="0" fontAlgn="base" hangingPunct="0">
              <a:spcBef>
                <a:spcPts val="600"/>
              </a:spcBef>
              <a:spcAft>
                <a:spcPct val="0"/>
              </a:spcAft>
            </a:pPr>
            <a:r>
              <a:rPr lang="en-US" sz="1500" b="1" dirty="0" smtClean="0">
                <a:solidFill>
                  <a:srgbClr val="000000"/>
                </a:solidFill>
              </a:rPr>
              <a:t>Clinical Trials </a:t>
            </a:r>
          </a:p>
          <a:p>
            <a:pPr algn="ctr" eaLnBrk="0" fontAlgn="base" hangingPunct="0">
              <a:spcBef>
                <a:spcPts val="600"/>
              </a:spcBef>
              <a:spcAft>
                <a:spcPct val="0"/>
              </a:spcAft>
            </a:pPr>
            <a:r>
              <a:rPr lang="en-US" sz="1500" b="1" dirty="0" smtClean="0">
                <a:solidFill>
                  <a:srgbClr val="000000"/>
                </a:solidFill>
              </a:rPr>
              <a:t>of Drugs</a:t>
            </a:r>
          </a:p>
        </p:txBody>
      </p:sp>
      <p:sp>
        <p:nvSpPr>
          <p:cNvPr id="12" name="Rectangle 11"/>
          <p:cNvSpPr/>
          <p:nvPr/>
        </p:nvSpPr>
        <p:spPr bwMode="auto">
          <a:xfrm>
            <a:off x="2514600" y="4708907"/>
            <a:ext cx="2057400" cy="792984"/>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1974" tIns="107964" rIns="71974" bIns="143951" numCol="1" rtlCol="0" anchor="ctr" anchorCtr="1" compatLnSpc="1">
            <a:prstTxWarp prst="textNoShape">
              <a:avLst/>
            </a:prstTxWarp>
            <a:spAutoFit/>
          </a:bodyPr>
          <a:lstStyle/>
          <a:p>
            <a:pPr algn="ctr" eaLnBrk="0" fontAlgn="base" hangingPunct="0">
              <a:spcBef>
                <a:spcPts val="600"/>
              </a:spcBef>
              <a:spcAft>
                <a:spcPct val="0"/>
              </a:spcAft>
            </a:pPr>
            <a:r>
              <a:rPr lang="en-US" sz="1500" b="1" dirty="0" smtClean="0">
                <a:solidFill>
                  <a:srgbClr val="000000"/>
                </a:solidFill>
              </a:rPr>
              <a:t>Clinical Trials </a:t>
            </a:r>
          </a:p>
          <a:p>
            <a:pPr algn="ctr" eaLnBrk="0" fontAlgn="base" hangingPunct="0">
              <a:spcBef>
                <a:spcPts val="600"/>
              </a:spcBef>
              <a:spcAft>
                <a:spcPct val="0"/>
              </a:spcAft>
            </a:pPr>
            <a:r>
              <a:rPr lang="en-US" sz="1500" b="1" dirty="0" smtClean="0">
                <a:solidFill>
                  <a:srgbClr val="000000"/>
                </a:solidFill>
              </a:rPr>
              <a:t>of Devices</a:t>
            </a:r>
          </a:p>
        </p:txBody>
      </p:sp>
      <p:sp>
        <p:nvSpPr>
          <p:cNvPr id="13" name="Rectangle 12"/>
          <p:cNvSpPr/>
          <p:nvPr/>
        </p:nvSpPr>
        <p:spPr bwMode="auto">
          <a:xfrm>
            <a:off x="4724400" y="4708907"/>
            <a:ext cx="2057400" cy="792984"/>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1974" tIns="107964" rIns="71974" bIns="143951" numCol="1" rtlCol="0" anchor="ctr" anchorCtr="1" compatLnSpc="1">
            <a:prstTxWarp prst="textNoShape">
              <a:avLst/>
            </a:prstTxWarp>
            <a:spAutoFit/>
          </a:bodyPr>
          <a:lstStyle/>
          <a:p>
            <a:pPr algn="ctr" eaLnBrk="0" fontAlgn="base" hangingPunct="0">
              <a:spcBef>
                <a:spcPts val="600"/>
              </a:spcBef>
              <a:spcAft>
                <a:spcPct val="0"/>
              </a:spcAft>
            </a:pPr>
            <a:r>
              <a:rPr lang="en-US" sz="1500" b="1" dirty="0" smtClean="0">
                <a:solidFill>
                  <a:srgbClr val="000000"/>
                </a:solidFill>
              </a:rPr>
              <a:t>Clinical Trials of</a:t>
            </a:r>
          </a:p>
          <a:p>
            <a:pPr algn="ctr" eaLnBrk="0" fontAlgn="base" hangingPunct="0">
              <a:spcBef>
                <a:spcPts val="600"/>
              </a:spcBef>
              <a:spcAft>
                <a:spcPct val="0"/>
              </a:spcAft>
            </a:pPr>
            <a:r>
              <a:rPr lang="en-US" sz="1500" b="1" dirty="0" smtClean="0">
                <a:solidFill>
                  <a:srgbClr val="000000"/>
                </a:solidFill>
              </a:rPr>
              <a:t>Diagnostics</a:t>
            </a:r>
          </a:p>
        </p:txBody>
      </p:sp>
      <p:sp>
        <p:nvSpPr>
          <p:cNvPr id="14" name="Rectangle 13"/>
          <p:cNvSpPr/>
          <p:nvPr/>
        </p:nvSpPr>
        <p:spPr bwMode="auto">
          <a:xfrm>
            <a:off x="6858000" y="4708907"/>
            <a:ext cx="2057400" cy="792984"/>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1974" tIns="107964" rIns="71974" bIns="143951" numCol="1" rtlCol="0" anchor="ctr" anchorCtr="1" compatLnSpc="1">
            <a:prstTxWarp prst="textNoShape">
              <a:avLst/>
            </a:prstTxWarp>
            <a:spAutoFit/>
          </a:bodyPr>
          <a:lstStyle/>
          <a:p>
            <a:pPr algn="ctr" eaLnBrk="0" fontAlgn="base" hangingPunct="0">
              <a:spcBef>
                <a:spcPts val="600"/>
              </a:spcBef>
              <a:spcAft>
                <a:spcPct val="0"/>
              </a:spcAft>
            </a:pPr>
            <a:r>
              <a:rPr lang="en-US" sz="1500" b="1" dirty="0" smtClean="0">
                <a:solidFill>
                  <a:srgbClr val="000000"/>
                </a:solidFill>
              </a:rPr>
              <a:t>Clinical Trials of</a:t>
            </a:r>
          </a:p>
          <a:p>
            <a:pPr algn="ctr" eaLnBrk="0" fontAlgn="base" hangingPunct="0">
              <a:spcBef>
                <a:spcPts val="600"/>
              </a:spcBef>
              <a:spcAft>
                <a:spcPct val="0"/>
              </a:spcAft>
            </a:pPr>
            <a:r>
              <a:rPr lang="en-US" sz="1500" b="1" dirty="0" smtClean="0">
                <a:solidFill>
                  <a:srgbClr val="000000"/>
                </a:solidFill>
              </a:rPr>
              <a:t>Models of Care</a:t>
            </a:r>
          </a:p>
        </p:txBody>
      </p:sp>
      <p:sp>
        <p:nvSpPr>
          <p:cNvPr id="15" name="Rectangle 14"/>
          <p:cNvSpPr/>
          <p:nvPr/>
        </p:nvSpPr>
        <p:spPr bwMode="auto">
          <a:xfrm>
            <a:off x="2209800" y="2462082"/>
            <a:ext cx="4419600" cy="562238"/>
          </a:xfrm>
          <a:prstGeom prst="rect">
            <a:avLst/>
          </a:prstGeom>
          <a:solidFill>
            <a:schemeClr val="accent2">
              <a:lumMod val="60000"/>
              <a:lumOff val="4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1974" tIns="107964" rIns="71974" bIns="143951" numCol="1" rtlCol="0" anchor="ctr" anchorCtr="1" compatLnSpc="1">
            <a:prstTxWarp prst="textNoShape">
              <a:avLst/>
            </a:prstTxWarp>
            <a:spAutoFit/>
          </a:bodyPr>
          <a:lstStyle/>
          <a:p>
            <a:pPr algn="ctr" eaLnBrk="0" fontAlgn="base" hangingPunct="0">
              <a:spcBef>
                <a:spcPts val="600"/>
              </a:spcBef>
              <a:spcAft>
                <a:spcPct val="0"/>
              </a:spcAft>
            </a:pPr>
            <a:r>
              <a:rPr lang="en-US" sz="2000" b="1" dirty="0" smtClean="0">
                <a:solidFill>
                  <a:srgbClr val="000000"/>
                </a:solidFill>
              </a:rPr>
              <a:t>Research Involving Patients</a:t>
            </a:r>
          </a:p>
        </p:txBody>
      </p:sp>
      <p:sp>
        <p:nvSpPr>
          <p:cNvPr id="16" name="Rectangle 15"/>
          <p:cNvSpPr/>
          <p:nvPr/>
        </p:nvSpPr>
        <p:spPr bwMode="auto">
          <a:xfrm>
            <a:off x="2209800" y="3315670"/>
            <a:ext cx="2057400" cy="531460"/>
          </a:xfrm>
          <a:prstGeom prst="rect">
            <a:avLst/>
          </a:prstGeom>
          <a:solidFill>
            <a:schemeClr val="bg2">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1974" tIns="107964" rIns="71974" bIns="143951" numCol="1" rtlCol="0" anchor="ctr" anchorCtr="1" compatLnSpc="1">
            <a:prstTxWarp prst="textNoShape">
              <a:avLst/>
            </a:prstTxWarp>
            <a:spAutoFit/>
          </a:bodyPr>
          <a:lstStyle/>
          <a:p>
            <a:pPr algn="ctr" eaLnBrk="0" fontAlgn="base" hangingPunct="0">
              <a:spcBef>
                <a:spcPts val="600"/>
              </a:spcBef>
              <a:spcAft>
                <a:spcPct val="0"/>
              </a:spcAft>
            </a:pPr>
            <a:r>
              <a:rPr lang="en-US" b="1" dirty="0" smtClean="0">
                <a:solidFill>
                  <a:srgbClr val="000000"/>
                </a:solidFill>
              </a:rPr>
              <a:t>Reduce Costs</a:t>
            </a:r>
          </a:p>
        </p:txBody>
      </p:sp>
      <p:sp>
        <p:nvSpPr>
          <p:cNvPr id="17" name="Rectangle 16"/>
          <p:cNvSpPr/>
          <p:nvPr/>
        </p:nvSpPr>
        <p:spPr bwMode="auto">
          <a:xfrm>
            <a:off x="4572000" y="3315670"/>
            <a:ext cx="2057400" cy="531460"/>
          </a:xfrm>
          <a:prstGeom prst="rect">
            <a:avLst/>
          </a:prstGeom>
          <a:solidFill>
            <a:schemeClr val="bg2">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1974" tIns="107964" rIns="71974" bIns="143951" numCol="1" rtlCol="0" anchor="ctr" anchorCtr="1" compatLnSpc="1">
            <a:prstTxWarp prst="textNoShape">
              <a:avLst/>
            </a:prstTxWarp>
            <a:spAutoFit/>
          </a:bodyPr>
          <a:lstStyle/>
          <a:p>
            <a:pPr algn="ctr" eaLnBrk="0" fontAlgn="base" hangingPunct="0">
              <a:spcBef>
                <a:spcPts val="600"/>
              </a:spcBef>
              <a:spcAft>
                <a:spcPct val="0"/>
              </a:spcAft>
            </a:pPr>
            <a:r>
              <a:rPr lang="en-US" b="1" dirty="0" smtClean="0">
                <a:solidFill>
                  <a:srgbClr val="000000"/>
                </a:solidFill>
              </a:rPr>
              <a:t>Improve Health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96" y="278344"/>
            <a:ext cx="7853493" cy="914400"/>
          </a:xfrm>
        </p:spPr>
        <p:txBody>
          <a:bodyPr/>
          <a:lstStyle/>
          <a:p>
            <a:pPr algn="ctr"/>
            <a:r>
              <a:rPr lang="en-US" dirty="0" smtClean="0">
                <a:solidFill>
                  <a:schemeClr val="tx2"/>
                </a:solidFill>
              </a:rPr>
              <a:t>The Translational Research Cycle </a:t>
            </a:r>
            <a:r>
              <a:rPr lang="en-US" sz="2800" i="1" dirty="0" smtClean="0">
                <a:solidFill>
                  <a:srgbClr val="00B050"/>
                </a:solidFill>
              </a:rPr>
              <a:t/>
            </a:r>
            <a:br>
              <a:rPr lang="en-US" sz="2800" i="1" dirty="0" smtClean="0">
                <a:solidFill>
                  <a:srgbClr val="00B050"/>
                </a:solidFill>
              </a:rPr>
            </a:br>
            <a:r>
              <a:rPr lang="en-US" sz="2800" dirty="0" smtClean="0">
                <a:solidFill>
                  <a:schemeClr val="tx2"/>
                </a:solidFill>
              </a:rPr>
              <a:t>The </a:t>
            </a:r>
            <a:r>
              <a:rPr lang="en-US" sz="2800" dirty="0" err="1" smtClean="0">
                <a:solidFill>
                  <a:schemeClr val="tx2"/>
                </a:solidFill>
              </a:rPr>
              <a:t>Biobank</a:t>
            </a:r>
            <a:r>
              <a:rPr lang="en-US" sz="2800" dirty="0" smtClean="0">
                <a:solidFill>
                  <a:schemeClr val="tx2"/>
                </a:solidFill>
              </a:rPr>
              <a:t> is Essential to Provide Solutions</a:t>
            </a:r>
            <a:endParaRPr lang="en-US" dirty="0">
              <a:solidFill>
                <a:schemeClr val="tx2"/>
              </a:solidFill>
            </a:endParaRPr>
          </a:p>
        </p:txBody>
      </p:sp>
      <p:sp>
        <p:nvSpPr>
          <p:cNvPr id="3" name="Slide Number Placeholder 2"/>
          <p:cNvSpPr>
            <a:spLocks noGrp="1"/>
          </p:cNvSpPr>
          <p:nvPr>
            <p:ph type="sldNum" sz="quarter" idx="10"/>
          </p:nvPr>
        </p:nvSpPr>
        <p:spPr>
          <a:xfrm>
            <a:off x="5257800" y="6427795"/>
            <a:ext cx="3869108" cy="365125"/>
          </a:xfrm>
        </p:spPr>
        <p:txBody>
          <a:bodyPr/>
          <a:lstStyle/>
          <a:p>
            <a:r>
              <a:rPr lang="en-US" b="1" dirty="0" smtClean="0">
                <a:solidFill>
                  <a:srgbClr val="000000"/>
                </a:solidFill>
              </a:rPr>
              <a:t>Adapted from Dr. Bruce McManus, UBC</a:t>
            </a:r>
            <a:endParaRPr lang="en-US" b="1" dirty="0">
              <a:solidFill>
                <a:srgbClr val="000000"/>
              </a:solidFill>
            </a:endParaRPr>
          </a:p>
        </p:txBody>
      </p:sp>
      <p:sp>
        <p:nvSpPr>
          <p:cNvPr id="19" name="U-Turn Arrow 18"/>
          <p:cNvSpPr/>
          <p:nvPr/>
        </p:nvSpPr>
        <p:spPr>
          <a:xfrm flipV="1">
            <a:off x="5130292" y="5323927"/>
            <a:ext cx="1481328" cy="524256"/>
          </a:xfrm>
          <a:prstGeom prst="uturnArrow">
            <a:avLst>
              <a:gd name="adj1" fmla="val 25000"/>
              <a:gd name="adj2" fmla="val 25000"/>
              <a:gd name="adj3" fmla="val 25000"/>
              <a:gd name="adj4" fmla="val 43750"/>
              <a:gd name="adj5" fmla="val 100000"/>
            </a:avLst>
          </a:prstGeom>
          <a:solidFill>
            <a:schemeClr val="tx2"/>
          </a:solidFill>
          <a:ln w="25400" cap="flat" cmpd="sng" algn="ctr">
            <a:noFill/>
            <a:prstDash val="solid"/>
          </a:ln>
          <a:effectLst/>
        </p:spPr>
        <p:txBody>
          <a:bodyPr lIns="91407" tIns="45704" rIns="91407" bIns="45704" rtlCol="0" anchor="ctr"/>
          <a:lstStyle/>
          <a:p>
            <a:pPr algn="ctr">
              <a:defRPr/>
            </a:pPr>
            <a:endParaRPr lang="en-US" kern="0" smtClean="0">
              <a:solidFill>
                <a:srgbClr val="DD8047"/>
              </a:solidFill>
            </a:endParaRPr>
          </a:p>
        </p:txBody>
      </p:sp>
      <p:sp>
        <p:nvSpPr>
          <p:cNvPr id="20" name="Oval 19"/>
          <p:cNvSpPr>
            <a:spLocks noChangeAspect="1"/>
          </p:cNvSpPr>
          <p:nvPr/>
        </p:nvSpPr>
        <p:spPr>
          <a:xfrm>
            <a:off x="2753572" y="3047791"/>
            <a:ext cx="2376000" cy="2376000"/>
          </a:xfrm>
          <a:prstGeom prst="ellipse">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07" tIns="45704" rIns="91407" bIns="45704" rtlCol="0" anchor="ctr"/>
          <a:lstStyle/>
          <a:p>
            <a:pPr algn="ctr">
              <a:defRPr/>
            </a:pPr>
            <a:r>
              <a:rPr lang="en-US" b="1" kern="0" dirty="0" smtClean="0">
                <a:solidFill>
                  <a:srgbClr val="000000"/>
                </a:solidFill>
                <a:latin typeface="Arial" pitchFamily="34" charset="0"/>
                <a:cs typeface="Arial" pitchFamily="34" charset="0"/>
              </a:rPr>
              <a:t>Translational Research Cycle</a:t>
            </a:r>
          </a:p>
        </p:txBody>
      </p:sp>
      <p:sp>
        <p:nvSpPr>
          <p:cNvPr id="21" name="Circular Arrow 20"/>
          <p:cNvSpPr>
            <a:spLocks noChangeAspect="1"/>
          </p:cNvSpPr>
          <p:nvPr/>
        </p:nvSpPr>
        <p:spPr>
          <a:xfrm rot="19268615">
            <a:off x="2000352" y="2326386"/>
            <a:ext cx="3882440" cy="3818812"/>
          </a:xfrm>
          <a:prstGeom prst="circularArrow">
            <a:avLst>
              <a:gd name="adj1" fmla="val 5310"/>
              <a:gd name="adj2" fmla="val 343918"/>
              <a:gd name="adj3" fmla="val 13911682"/>
              <a:gd name="adj4" fmla="val 14459205"/>
              <a:gd name="adj5" fmla="val 6195"/>
            </a:avLst>
          </a:prstGeom>
          <a:solidFill>
            <a:schemeClr val="tx2">
              <a:lumMod val="50000"/>
              <a:lumOff val="50000"/>
            </a:schemeClr>
          </a:solidFill>
          <a:ln w="9525" cap="flat" cmpd="sng" algn="ctr">
            <a:solidFill>
              <a:srgbClr val="7BA79D">
                <a:shade val="95000"/>
                <a:satMod val="105000"/>
              </a:srgbClr>
            </a:solidFill>
            <a:prstDash val="solid"/>
          </a:ln>
          <a:effectLst>
            <a:outerShdw blurRad="40000" dist="23000" dir="5400000" rotWithShape="0">
              <a:srgbClr val="000000">
                <a:alpha val="35000"/>
              </a:srgbClr>
            </a:outerShdw>
          </a:effectLst>
        </p:spPr>
      </p:sp>
      <p:sp>
        <p:nvSpPr>
          <p:cNvPr id="22" name="Rectangle 21"/>
          <p:cNvSpPr/>
          <p:nvPr/>
        </p:nvSpPr>
        <p:spPr>
          <a:xfrm>
            <a:off x="356566" y="2891623"/>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smtClean="0">
                <a:solidFill>
                  <a:srgbClr val="000000"/>
                </a:solidFill>
                <a:latin typeface="Arial" pitchFamily="34" charset="0"/>
                <a:cs typeface="Arial" pitchFamily="34" charset="0"/>
              </a:rPr>
              <a:t>Investigative Models</a:t>
            </a:r>
            <a:r>
              <a:rPr lang="en-US" sz="900" b="1" kern="0" dirty="0" smtClean="0">
                <a:solidFill>
                  <a:srgbClr val="000000"/>
                </a:solidFill>
                <a:latin typeface="Arial" pitchFamily="34" charset="0"/>
                <a:cs typeface="Arial" pitchFamily="34" charset="0"/>
              </a:rPr>
              <a:t/>
            </a:r>
            <a:br>
              <a:rPr lang="en-US" sz="900" b="1" kern="0" dirty="0" smtClean="0">
                <a:solidFill>
                  <a:srgbClr val="000000"/>
                </a:solidFill>
                <a:latin typeface="Arial" pitchFamily="34" charset="0"/>
                <a:cs typeface="Arial" pitchFamily="34" charset="0"/>
              </a:rPr>
            </a:br>
            <a:r>
              <a:rPr lang="en-US" sz="1200" b="1" kern="0" dirty="0" smtClean="0">
                <a:solidFill>
                  <a:srgbClr val="000000"/>
                </a:solidFill>
                <a:latin typeface="Arial" pitchFamily="34" charset="0"/>
                <a:cs typeface="Arial" pitchFamily="34" charset="0"/>
              </a:rPr>
              <a:t>Patients as Partners</a:t>
            </a:r>
            <a:br>
              <a:rPr lang="en-US" sz="1200" b="1" kern="0" dirty="0" smtClean="0">
                <a:solidFill>
                  <a:srgbClr val="000000"/>
                </a:solidFill>
                <a:latin typeface="Arial" pitchFamily="34" charset="0"/>
                <a:cs typeface="Arial" pitchFamily="34" charset="0"/>
              </a:rPr>
            </a:br>
            <a:r>
              <a:rPr lang="en-US" sz="1200" b="1" kern="0" dirty="0" smtClean="0">
                <a:solidFill>
                  <a:srgbClr val="000000"/>
                </a:solidFill>
                <a:latin typeface="Arial" pitchFamily="34" charset="0"/>
                <a:cs typeface="Arial" pitchFamily="34" charset="0"/>
              </a:rPr>
              <a:t>Models of Human Disease</a:t>
            </a:r>
            <a:endParaRPr lang="en-US" sz="900" b="1" kern="0" dirty="0" smtClean="0">
              <a:solidFill>
                <a:srgbClr val="000000"/>
              </a:solidFill>
              <a:latin typeface="Arial" pitchFamily="34" charset="0"/>
              <a:cs typeface="Arial" pitchFamily="34" charset="0"/>
            </a:endParaRPr>
          </a:p>
        </p:txBody>
      </p:sp>
      <p:sp>
        <p:nvSpPr>
          <p:cNvPr id="23" name="Rectangle 22"/>
          <p:cNvSpPr/>
          <p:nvPr/>
        </p:nvSpPr>
        <p:spPr>
          <a:xfrm>
            <a:off x="2800815" y="1885783"/>
            <a:ext cx="2249982" cy="792480"/>
          </a:xfrm>
          <a:prstGeom prst="rect">
            <a:avLst/>
          </a:prstGeom>
          <a:solidFill>
            <a:schemeClr val="accent5">
              <a:lumMod val="20000"/>
              <a:lumOff val="80000"/>
              <a:alpha val="69804"/>
            </a:scheme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err="1" smtClean="0">
                <a:solidFill>
                  <a:srgbClr val="000000"/>
                </a:solidFill>
                <a:latin typeface="Arial" pitchFamily="34" charset="0"/>
                <a:cs typeface="Arial" pitchFamily="34" charset="0"/>
              </a:rPr>
              <a:t>Biobank</a:t>
            </a:r>
            <a:r>
              <a:rPr lang="en-US" sz="1400" b="1" kern="0" dirty="0" smtClean="0">
                <a:solidFill>
                  <a:srgbClr val="000000"/>
                </a:solidFill>
                <a:latin typeface="Arial" pitchFamily="34" charset="0"/>
                <a:cs typeface="Arial" pitchFamily="34" charset="0"/>
              </a:rPr>
              <a:t/>
            </a:r>
            <a:br>
              <a:rPr lang="en-US" sz="1400" b="1" kern="0" dirty="0" smtClean="0">
                <a:solidFill>
                  <a:srgbClr val="000000"/>
                </a:solidFill>
                <a:latin typeface="Arial" pitchFamily="34" charset="0"/>
                <a:cs typeface="Arial" pitchFamily="34" charset="0"/>
              </a:rPr>
            </a:br>
            <a:r>
              <a:rPr lang="en-US" sz="1200" kern="0" dirty="0" smtClean="0">
                <a:solidFill>
                  <a:srgbClr val="000000"/>
                </a:solidFill>
                <a:latin typeface="Arial" pitchFamily="34" charset="0"/>
                <a:cs typeface="Arial" pitchFamily="34" charset="0"/>
              </a:rPr>
              <a:t>Tissues, Cells, Fluids, &amp; Products and Dry Data</a:t>
            </a:r>
            <a:endParaRPr lang="en-US" sz="900" kern="0" dirty="0" smtClean="0">
              <a:solidFill>
                <a:srgbClr val="000000"/>
              </a:solidFill>
              <a:latin typeface="Arial" pitchFamily="34" charset="0"/>
              <a:cs typeface="Arial" pitchFamily="34" charset="0"/>
            </a:endParaRPr>
          </a:p>
        </p:txBody>
      </p:sp>
      <p:sp>
        <p:nvSpPr>
          <p:cNvPr id="24" name="Rectangle 23"/>
          <p:cNvSpPr/>
          <p:nvPr/>
        </p:nvSpPr>
        <p:spPr>
          <a:xfrm>
            <a:off x="5276038" y="3172039"/>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err="1" smtClean="0">
                <a:solidFill>
                  <a:srgbClr val="000000"/>
                </a:solidFill>
                <a:latin typeface="Arial" pitchFamily="34" charset="0"/>
                <a:cs typeface="Arial" pitchFamily="34" charset="0"/>
              </a:rPr>
              <a:t>Pathophysiological</a:t>
            </a:r>
            <a:r>
              <a:rPr lang="en-US" sz="1400" b="1" kern="0" dirty="0" smtClean="0">
                <a:solidFill>
                  <a:srgbClr val="000000"/>
                </a:solidFill>
                <a:latin typeface="Arial" pitchFamily="34" charset="0"/>
                <a:cs typeface="Arial" pitchFamily="34" charset="0"/>
              </a:rPr>
              <a:t> and </a:t>
            </a:r>
            <a:r>
              <a:rPr lang="en-US" sz="1400" b="1" kern="0" dirty="0" err="1" smtClean="0">
                <a:solidFill>
                  <a:srgbClr val="000000"/>
                </a:solidFill>
                <a:latin typeface="Arial" pitchFamily="34" charset="0"/>
                <a:cs typeface="Arial" pitchFamily="34" charset="0"/>
              </a:rPr>
              <a:t>Sociobiological</a:t>
            </a:r>
            <a:r>
              <a:rPr lang="en-US" sz="1400" b="1" kern="0" dirty="0" smtClean="0">
                <a:solidFill>
                  <a:srgbClr val="000000"/>
                </a:solidFill>
                <a:latin typeface="Arial" pitchFamily="34" charset="0"/>
                <a:cs typeface="Arial" pitchFamily="34" charset="0"/>
              </a:rPr>
              <a:t> Processes</a:t>
            </a:r>
            <a:endParaRPr lang="en-US" sz="900" kern="0" dirty="0" smtClean="0">
              <a:solidFill>
                <a:srgbClr val="000000"/>
              </a:solidFill>
              <a:latin typeface="Arial" pitchFamily="34" charset="0"/>
              <a:cs typeface="Arial" pitchFamily="34" charset="0"/>
            </a:endParaRPr>
          </a:p>
        </p:txBody>
      </p:sp>
      <p:sp>
        <p:nvSpPr>
          <p:cNvPr id="25" name="Rectangle 24"/>
          <p:cNvSpPr/>
          <p:nvPr/>
        </p:nvSpPr>
        <p:spPr>
          <a:xfrm>
            <a:off x="5276038" y="4537543"/>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smtClean="0">
                <a:solidFill>
                  <a:srgbClr val="000000"/>
                </a:solidFill>
                <a:latin typeface="Arial" pitchFamily="34" charset="0"/>
                <a:cs typeface="Arial" pitchFamily="34" charset="0"/>
              </a:rPr>
              <a:t>Identification of Novel Markers and Targets</a:t>
            </a:r>
            <a:endParaRPr lang="en-US" sz="900" kern="0" dirty="0" smtClean="0">
              <a:solidFill>
                <a:srgbClr val="000000"/>
              </a:solidFill>
              <a:latin typeface="Arial" pitchFamily="34" charset="0"/>
              <a:cs typeface="Arial" pitchFamily="34" charset="0"/>
            </a:endParaRPr>
          </a:p>
        </p:txBody>
      </p:sp>
      <p:sp>
        <p:nvSpPr>
          <p:cNvPr id="26" name="Rectangle 25"/>
          <p:cNvSpPr/>
          <p:nvPr/>
        </p:nvSpPr>
        <p:spPr>
          <a:xfrm>
            <a:off x="2690453" y="5562600"/>
            <a:ext cx="2249982" cy="129540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smtClean="0">
                <a:solidFill>
                  <a:srgbClr val="000000"/>
                </a:solidFill>
                <a:latin typeface="Arial" pitchFamily="34" charset="0"/>
                <a:cs typeface="Arial" pitchFamily="34" charset="0"/>
              </a:rPr>
              <a:t>Biomarker or Target Validation</a:t>
            </a:r>
            <a:r>
              <a:rPr lang="en-US" sz="1400" b="1" kern="0" dirty="0" smtClean="0">
                <a:solidFill>
                  <a:prstClr val="black">
                    <a:lumMod val="65000"/>
                    <a:lumOff val="35000"/>
                  </a:prstClr>
                </a:solidFill>
                <a:latin typeface="Arial" pitchFamily="34" charset="0"/>
                <a:cs typeface="Arial" pitchFamily="34" charset="0"/>
              </a:rPr>
              <a:t/>
            </a:r>
            <a:br>
              <a:rPr lang="en-US" sz="1400" b="1" kern="0" dirty="0" smtClean="0">
                <a:solidFill>
                  <a:prstClr val="black">
                    <a:lumMod val="65000"/>
                    <a:lumOff val="35000"/>
                  </a:prstClr>
                </a:solidFill>
                <a:latin typeface="Arial" pitchFamily="34" charset="0"/>
                <a:cs typeface="Arial" pitchFamily="34" charset="0"/>
              </a:rPr>
            </a:br>
            <a:r>
              <a:rPr lang="en-US" sz="1200" b="1" kern="0" dirty="0" smtClean="0">
                <a:solidFill>
                  <a:srgbClr val="000000"/>
                </a:solidFill>
                <a:latin typeface="Arial" pitchFamily="34" charset="0"/>
                <a:cs typeface="Arial" pitchFamily="34" charset="0"/>
              </a:rPr>
              <a:t>Multi-population Assessment</a:t>
            </a:r>
            <a:r>
              <a:rPr lang="en-US" sz="1400" b="1" kern="0" dirty="0" smtClean="0">
                <a:solidFill>
                  <a:srgbClr val="000000"/>
                </a:solidFill>
                <a:latin typeface="Arial" pitchFamily="34" charset="0"/>
                <a:cs typeface="Arial" pitchFamily="34" charset="0"/>
              </a:rPr>
              <a:t>, </a:t>
            </a:r>
            <a:r>
              <a:rPr lang="en-US" sz="1200" b="1" kern="0" dirty="0" smtClean="0">
                <a:solidFill>
                  <a:srgbClr val="000000"/>
                </a:solidFill>
                <a:latin typeface="Arial" pitchFamily="34" charset="0"/>
                <a:cs typeface="Arial" pitchFamily="34" charset="0"/>
              </a:rPr>
              <a:t>High-throughput Screening</a:t>
            </a:r>
            <a:br>
              <a:rPr lang="en-US" sz="1200" b="1" kern="0" dirty="0" smtClean="0">
                <a:solidFill>
                  <a:srgbClr val="000000"/>
                </a:solidFill>
                <a:latin typeface="Arial" pitchFamily="34" charset="0"/>
                <a:cs typeface="Arial" pitchFamily="34" charset="0"/>
              </a:rPr>
            </a:br>
            <a:r>
              <a:rPr lang="en-US" sz="1200" b="1" kern="0" dirty="0" smtClean="0">
                <a:solidFill>
                  <a:srgbClr val="000000"/>
                </a:solidFill>
                <a:latin typeface="Arial" pitchFamily="34" charset="0"/>
                <a:cs typeface="Arial" pitchFamily="34" charset="0"/>
              </a:rPr>
              <a:t>Clinical Trials</a:t>
            </a:r>
            <a:endParaRPr lang="en-US" sz="900" b="1" kern="0" dirty="0" smtClean="0">
              <a:solidFill>
                <a:srgbClr val="000000"/>
              </a:solidFill>
              <a:latin typeface="Arial" pitchFamily="34" charset="0"/>
              <a:cs typeface="Arial" pitchFamily="34" charset="0"/>
            </a:endParaRPr>
          </a:p>
        </p:txBody>
      </p:sp>
      <p:sp>
        <p:nvSpPr>
          <p:cNvPr id="27" name="Rectangle 26"/>
          <p:cNvSpPr/>
          <p:nvPr/>
        </p:nvSpPr>
        <p:spPr>
          <a:xfrm>
            <a:off x="356566" y="4598503"/>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smtClean="0">
                <a:solidFill>
                  <a:srgbClr val="000000"/>
                </a:solidFill>
                <a:latin typeface="Arial" pitchFamily="34" charset="0"/>
                <a:cs typeface="Arial" pitchFamily="34" charset="0"/>
              </a:rPr>
              <a:t>Technology Transfer</a:t>
            </a:r>
            <a:endParaRPr lang="en-US" sz="900" kern="0" dirty="0" smtClean="0">
              <a:solidFill>
                <a:srgbClr val="000000"/>
              </a:solidFill>
              <a:latin typeface="Arial" pitchFamily="34" charset="0"/>
              <a:cs typeface="Arial" pitchFamily="34" charset="0"/>
            </a:endParaRPr>
          </a:p>
        </p:txBody>
      </p:sp>
      <p:sp>
        <p:nvSpPr>
          <p:cNvPr id="28" name="U-Turn Arrow 27"/>
          <p:cNvSpPr/>
          <p:nvPr/>
        </p:nvSpPr>
        <p:spPr>
          <a:xfrm rot="16200000" flipV="1">
            <a:off x="6892037" y="3988903"/>
            <a:ext cx="1792224" cy="524256"/>
          </a:xfrm>
          <a:prstGeom prst="uturnArrow">
            <a:avLst>
              <a:gd name="adj1" fmla="val 25000"/>
              <a:gd name="adj2" fmla="val 25000"/>
              <a:gd name="adj3" fmla="val 25000"/>
              <a:gd name="adj4" fmla="val 43750"/>
              <a:gd name="adj5" fmla="val 100000"/>
            </a:avLst>
          </a:prstGeom>
          <a:solidFill>
            <a:schemeClr val="tx2"/>
          </a:solidFill>
          <a:ln w="25400" cap="flat" cmpd="sng" algn="ctr">
            <a:noFill/>
            <a:prstDash val="solid"/>
          </a:ln>
          <a:effectLst/>
        </p:spPr>
        <p:txBody>
          <a:bodyPr lIns="91407" tIns="45704" rIns="91407" bIns="45704" rtlCol="0" anchor="ctr"/>
          <a:lstStyle/>
          <a:p>
            <a:pPr algn="ctr">
              <a:defRPr/>
            </a:pPr>
            <a:endParaRPr lang="en-US" kern="0" smtClean="0">
              <a:solidFill>
                <a:srgbClr val="DD8047"/>
              </a:solidFill>
            </a:endParaRPr>
          </a:p>
        </p:txBody>
      </p:sp>
      <p:sp>
        <p:nvSpPr>
          <p:cNvPr id="29" name="Bent Arrow 28"/>
          <p:cNvSpPr/>
          <p:nvPr/>
        </p:nvSpPr>
        <p:spPr>
          <a:xfrm rot="16200000" flipH="1">
            <a:off x="5155839" y="2399006"/>
            <a:ext cx="509221" cy="695476"/>
          </a:xfrm>
          <a:prstGeom prst="bentArrow">
            <a:avLst/>
          </a:prstGeom>
          <a:solidFill>
            <a:schemeClr val="tx2"/>
          </a:solidFill>
          <a:ln w="25400" cap="flat" cmpd="sng" algn="ctr">
            <a:noFill/>
            <a:prstDash val="solid"/>
          </a:ln>
          <a:effectLst/>
        </p:spPr>
        <p:txBody>
          <a:bodyPr lIns="91407" tIns="45704" rIns="91407" bIns="45704" rtlCol="0" anchor="ctr"/>
          <a:lstStyle/>
          <a:p>
            <a:pPr algn="ctr">
              <a:defRPr/>
            </a:pPr>
            <a:endParaRPr lang="en-US" kern="0" smtClean="0">
              <a:solidFill>
                <a:srgbClr val="DD8047"/>
              </a:solidFill>
            </a:endParaRPr>
          </a:p>
        </p:txBody>
      </p:sp>
      <p:sp>
        <p:nvSpPr>
          <p:cNvPr id="30" name="Rectangle 29"/>
          <p:cNvSpPr/>
          <p:nvPr/>
        </p:nvSpPr>
        <p:spPr>
          <a:xfrm>
            <a:off x="5745430" y="1896050"/>
            <a:ext cx="3182670" cy="1116000"/>
          </a:xfrm>
          <a:prstGeom prst="rect">
            <a:avLst/>
          </a:prstGeom>
          <a:solidFill>
            <a:srgbClr val="FFFFFF">
              <a:alpha val="69804"/>
            </a:srgbClr>
          </a:solidFill>
          <a:ln w="9525" cap="flat" cmpd="sng" algn="ctr">
            <a:solidFill>
              <a:srgbClr val="EBDDC3">
                <a:lumMod val="10000"/>
              </a:srgbClr>
            </a:solidFill>
            <a:prstDash val="solid"/>
          </a:ln>
          <a:effectLst/>
        </p:spPr>
        <p:txBody>
          <a:bodyPr lIns="91407" tIns="45704" rIns="91407" bIns="45704" rtlCol="0" anchor="ctr"/>
          <a:lstStyle/>
          <a:p>
            <a:pPr algn="ctr">
              <a:defRPr/>
            </a:pPr>
            <a:r>
              <a:rPr lang="en-US" sz="1400" b="1" kern="0" dirty="0" smtClean="0">
                <a:solidFill>
                  <a:srgbClr val="000000"/>
                </a:solidFill>
                <a:latin typeface="Arial" pitchFamily="34" charset="0"/>
                <a:cs typeface="Arial" pitchFamily="34" charset="0"/>
              </a:rPr>
              <a:t>Tools</a:t>
            </a:r>
            <a:br>
              <a:rPr lang="en-US" sz="1400" b="1" kern="0" dirty="0" smtClean="0">
                <a:solidFill>
                  <a:srgbClr val="000000"/>
                </a:solidFill>
                <a:latin typeface="Arial" pitchFamily="34" charset="0"/>
                <a:cs typeface="Arial" pitchFamily="34" charset="0"/>
              </a:rPr>
            </a:br>
            <a:r>
              <a:rPr lang="en-US" sz="1200" b="1" kern="0" dirty="0" smtClean="0">
                <a:solidFill>
                  <a:srgbClr val="000000"/>
                </a:solidFill>
                <a:latin typeface="Arial" pitchFamily="34" charset="0"/>
                <a:cs typeface="Arial" pitchFamily="34" charset="0"/>
              </a:rPr>
              <a:t>Genetics, Genomics, Proteomics, Imaging, Physiology, Biophysics, Biochemistry, Nanotechnology, Informatics, Sociology, Epidemiology, Statistics </a:t>
            </a:r>
          </a:p>
        </p:txBody>
      </p:sp>
      <p:sp>
        <p:nvSpPr>
          <p:cNvPr id="31" name="Rectangle 30"/>
          <p:cNvSpPr/>
          <p:nvPr/>
        </p:nvSpPr>
        <p:spPr>
          <a:xfrm>
            <a:off x="356566" y="3873500"/>
            <a:ext cx="1926894" cy="540000"/>
          </a:xfrm>
          <a:prstGeom prst="rect">
            <a:avLst/>
          </a:prstGeom>
          <a:solidFill>
            <a:schemeClr val="accent4">
              <a:lumMod val="20000"/>
              <a:lumOff val="80000"/>
              <a:alpha val="69804"/>
            </a:schemeClr>
          </a:solidFill>
          <a:ln w="9525" cap="flat" cmpd="sng" algn="ctr">
            <a:solidFill>
              <a:schemeClr val="accent1"/>
            </a:solidFill>
            <a:prstDash val="sysDot"/>
          </a:ln>
          <a:effectLst/>
        </p:spPr>
        <p:txBody>
          <a:bodyPr lIns="91407" tIns="45704" rIns="91407" bIns="45704" rtlCol="0" anchor="ctr"/>
          <a:lstStyle/>
          <a:p>
            <a:pPr algn="ctr">
              <a:defRPr/>
            </a:pPr>
            <a:r>
              <a:rPr lang="en-US" sz="1600" b="1" kern="0" dirty="0" smtClean="0">
                <a:solidFill>
                  <a:srgbClr val="000000"/>
                </a:solidFill>
                <a:latin typeface="Arial" pitchFamily="34" charset="0"/>
                <a:cs typeface="Arial" pitchFamily="34" charset="0"/>
              </a:rPr>
              <a:t>Research Questions</a:t>
            </a:r>
            <a:endParaRPr lang="en-US" sz="1000" kern="0" dirty="0" smtClean="0">
              <a:solidFill>
                <a:srgbClr val="00000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The Path to Clinical Implementation from Translational Research</a:t>
            </a:r>
            <a:endParaRPr lang="en-US" sz="3600" b="1" dirty="0"/>
          </a:p>
        </p:txBody>
      </p:sp>
      <p:sp>
        <p:nvSpPr>
          <p:cNvPr id="3" name="Subtitle 2"/>
          <p:cNvSpPr>
            <a:spLocks noGrp="1"/>
          </p:cNvSpPr>
          <p:nvPr>
            <p:ph type="subTitle" idx="1"/>
          </p:nvPr>
        </p:nvSpPr>
        <p:spPr>
          <a:xfrm>
            <a:off x="1371600" y="2438400"/>
            <a:ext cx="6400800" cy="3200400"/>
          </a:xfrm>
        </p:spPr>
        <p:txBody>
          <a:bodyPr>
            <a:normAutofit fontScale="70000" lnSpcReduction="20000"/>
          </a:bodyPr>
          <a:lstStyle/>
          <a:p>
            <a:pPr algn="l">
              <a:buFont typeface="Arial" pitchFamily="34" charset="0"/>
              <a:buChar char="•"/>
            </a:pPr>
            <a:r>
              <a:rPr lang="en-US" sz="2800" b="1" dirty="0" smtClean="0">
                <a:solidFill>
                  <a:srgbClr val="FF0000"/>
                </a:solidFill>
              </a:rPr>
              <a:t>Analytical validity </a:t>
            </a:r>
            <a:r>
              <a:rPr lang="en-US" sz="2800" b="1" dirty="0" smtClean="0">
                <a:solidFill>
                  <a:schemeClr val="tx1"/>
                </a:solidFill>
              </a:rPr>
              <a:t>- Technical feasibility and optimization – does the test measure what we say?</a:t>
            </a:r>
          </a:p>
          <a:p>
            <a:pPr algn="l"/>
            <a:endParaRPr lang="en-US" sz="2800" b="1" dirty="0" smtClean="0">
              <a:solidFill>
                <a:schemeClr val="tx1"/>
              </a:solidFill>
            </a:endParaRPr>
          </a:p>
          <a:p>
            <a:pPr algn="l">
              <a:buFont typeface="Arial" pitchFamily="34" charset="0"/>
              <a:buChar char="•"/>
            </a:pPr>
            <a:r>
              <a:rPr lang="en-US" sz="2800" b="1" dirty="0" smtClean="0">
                <a:solidFill>
                  <a:srgbClr val="FF0000"/>
                </a:solidFill>
              </a:rPr>
              <a:t>Clinical validity </a:t>
            </a:r>
            <a:r>
              <a:rPr lang="en-US" sz="2800" b="1" dirty="0" smtClean="0">
                <a:solidFill>
                  <a:schemeClr val="tx1"/>
                </a:solidFill>
              </a:rPr>
              <a:t>– Diagnostic accuracy - does the test measure a value associated with a clinical condition? </a:t>
            </a:r>
          </a:p>
          <a:p>
            <a:pPr lvl="1" algn="l">
              <a:buFont typeface="Arial" pitchFamily="34" charset="0"/>
              <a:buChar char="•"/>
            </a:pPr>
            <a:r>
              <a:rPr lang="en-US" sz="2400" b="1" dirty="0" smtClean="0">
                <a:solidFill>
                  <a:schemeClr val="tx1"/>
                </a:solidFill>
              </a:rPr>
              <a:t>Sensitivity (false negatives)</a:t>
            </a:r>
          </a:p>
          <a:p>
            <a:pPr lvl="1" algn="l">
              <a:buFont typeface="Arial" pitchFamily="34" charset="0"/>
              <a:buChar char="•"/>
            </a:pPr>
            <a:r>
              <a:rPr lang="en-US" sz="2400" b="1" dirty="0" smtClean="0">
                <a:solidFill>
                  <a:schemeClr val="tx1"/>
                </a:solidFill>
              </a:rPr>
              <a:t>Specificity (false positives)</a:t>
            </a:r>
          </a:p>
          <a:p>
            <a:pPr lvl="1" algn="l"/>
            <a:endParaRPr lang="en-US" sz="2400" b="1" dirty="0" smtClean="0">
              <a:solidFill>
                <a:schemeClr val="tx1"/>
              </a:solidFill>
            </a:endParaRPr>
          </a:p>
          <a:p>
            <a:pPr algn="l">
              <a:buFont typeface="Arial" pitchFamily="34" charset="0"/>
              <a:buChar char="•"/>
            </a:pPr>
            <a:r>
              <a:rPr lang="en-US" sz="2800" b="1" dirty="0" smtClean="0">
                <a:solidFill>
                  <a:srgbClr val="FF0000"/>
                </a:solidFill>
              </a:rPr>
              <a:t>Clinical utility </a:t>
            </a:r>
          </a:p>
          <a:p>
            <a:pPr lvl="1" algn="l">
              <a:buFont typeface="Arial" pitchFamily="34" charset="0"/>
              <a:buChar char="•"/>
            </a:pPr>
            <a:r>
              <a:rPr lang="en-US" sz="2400" b="1" dirty="0" smtClean="0">
                <a:solidFill>
                  <a:schemeClr val="tx1"/>
                </a:solidFill>
              </a:rPr>
              <a:t>will the test improve making a healthcare decision?</a:t>
            </a:r>
          </a:p>
          <a:p>
            <a:pPr lvl="1" algn="l">
              <a:buFont typeface="Arial" pitchFamily="34" charset="0"/>
              <a:buChar char="•"/>
            </a:pPr>
            <a:r>
              <a:rPr lang="en-US" sz="2400" b="1" dirty="0" smtClean="0">
                <a:solidFill>
                  <a:schemeClr val="tx1"/>
                </a:solidFill>
              </a:rPr>
              <a:t>Will the test be cost effective?</a:t>
            </a:r>
            <a:endParaRPr lang="en-US" sz="2400" b="1" dirty="0">
              <a:solidFill>
                <a:schemeClr val="tx1"/>
              </a:solidFill>
            </a:endParaRPr>
          </a:p>
        </p:txBody>
      </p:sp>
      <p:sp>
        <p:nvSpPr>
          <p:cNvPr id="4" name="Line 4"/>
          <p:cNvSpPr>
            <a:spLocks noChangeShapeType="1"/>
          </p:cNvSpPr>
          <p:nvPr/>
        </p:nvSpPr>
        <p:spPr bwMode="auto">
          <a:xfrm>
            <a:off x="381007" y="22860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2"/>
            <a:ext cx="8229600" cy="4678171"/>
          </a:xfrm>
          <a:prstGeom prst="rect">
            <a:avLst/>
          </a:prstGeom>
          <a:noFill/>
        </p:spPr>
        <p:txBody>
          <a:bodyPr wrap="square" lIns="91407" tIns="45704" rIns="91407" bIns="45704" rtlCol="0">
            <a:spAutoFit/>
          </a:bodyPr>
          <a:lstStyle/>
          <a:p>
            <a:pPr algn="ctr"/>
            <a:r>
              <a:rPr lang="en-US" sz="3600" b="1" dirty="0" smtClean="0">
                <a:solidFill>
                  <a:prstClr val="black"/>
                </a:solidFill>
              </a:rPr>
              <a:t>Clinical Diagnostic Genome Sequencing</a:t>
            </a:r>
          </a:p>
          <a:p>
            <a:pPr algn="ctr"/>
            <a:endParaRPr lang="en-US" sz="3200" b="1" dirty="0" smtClean="0">
              <a:solidFill>
                <a:prstClr val="black"/>
              </a:solidFill>
            </a:endParaRPr>
          </a:p>
          <a:p>
            <a:pPr algn="ctr"/>
            <a:endParaRPr lang="en-US" sz="3200" b="1" dirty="0" smtClean="0">
              <a:solidFill>
                <a:prstClr val="black"/>
              </a:solidFill>
            </a:endParaRPr>
          </a:p>
          <a:p>
            <a:r>
              <a:rPr lang="en-US" sz="3600" b="1" dirty="0" smtClean="0">
                <a:solidFill>
                  <a:prstClr val="black"/>
                </a:solidFill>
              </a:rPr>
              <a:t>The introduction of high-throughput, next-generation sequencing (NGS) in 2005 heralded a critical and </a:t>
            </a:r>
            <a:r>
              <a:rPr lang="en-US" sz="3600" b="1" u="sng" dirty="0" smtClean="0">
                <a:solidFill>
                  <a:prstClr val="black"/>
                </a:solidFill>
              </a:rPr>
              <a:t>transformative</a:t>
            </a:r>
            <a:r>
              <a:rPr lang="en-US" sz="3600" b="1" dirty="0" smtClean="0">
                <a:solidFill>
                  <a:prstClr val="black"/>
                </a:solidFill>
              </a:rPr>
              <a:t> step in the history of DNA sequencing.</a:t>
            </a: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191005"/>
            <a:ext cx="8763000" cy="2554513"/>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91407" tIns="45704" rIns="91407" bIns="45704" rtlCol="0">
            <a:spAutoFit/>
          </a:bodyPr>
          <a:lstStyle/>
          <a:p>
            <a:r>
              <a:rPr lang="en-US" sz="1600" b="1" dirty="0" smtClean="0">
                <a:solidFill>
                  <a:prstClr val="black"/>
                </a:solidFill>
                <a:latin typeface="Times New Roman" pitchFamily="18" charset="0"/>
                <a:cs typeface="Times New Roman" pitchFamily="18" charset="0"/>
              </a:rPr>
              <a:t>This report of the Whole Genome Analysis group of the Association for Molecular Pathology illuminates the opportunities and challenges associated with clinical diagnostic genome sequencing. With the reality of clinical application of next-generation sequencing, technical aspects of molecular testing can be accomplished at greater speed and with higher volume, while much information is obtained. Although this testing is a next logical step for molecular pathology laboratories, the potential impact on the diagnostic process and clinical correlations is extraordinary and clinical interpretation will be challenging. We review the rapidly evolving technologies; provide application examples; discuss aspects of clinical utility, ethics, and consent; and address the analytic, </a:t>
            </a:r>
            <a:r>
              <a:rPr lang="en-US" sz="1600" b="1" dirty="0" err="1" smtClean="0">
                <a:solidFill>
                  <a:prstClr val="black"/>
                </a:solidFill>
                <a:latin typeface="Times New Roman" pitchFamily="18" charset="0"/>
                <a:cs typeface="Times New Roman" pitchFamily="18" charset="0"/>
              </a:rPr>
              <a:t>postanalytic</a:t>
            </a:r>
            <a:r>
              <a:rPr lang="en-US" sz="1600" b="1" dirty="0" smtClean="0">
                <a:solidFill>
                  <a:prstClr val="black"/>
                </a:solidFill>
                <a:latin typeface="Times New Roman" pitchFamily="18" charset="0"/>
                <a:cs typeface="Times New Roman" pitchFamily="18" charset="0"/>
              </a:rPr>
              <a:t>, and professional implications. </a:t>
            </a:r>
            <a:r>
              <a:rPr lang="en-US" sz="1600" b="1" i="1" dirty="0" smtClean="0">
                <a:solidFill>
                  <a:prstClr val="black"/>
                </a:solidFill>
                <a:latin typeface="Times New Roman" pitchFamily="18" charset="0"/>
                <a:cs typeface="Times New Roman" pitchFamily="18" charset="0"/>
              </a:rPr>
              <a:t>(J Mol </a:t>
            </a:r>
            <a:r>
              <a:rPr lang="en-US" sz="1600" b="1" i="1" dirty="0" err="1" smtClean="0">
                <a:solidFill>
                  <a:prstClr val="black"/>
                </a:solidFill>
                <a:latin typeface="Times New Roman" pitchFamily="18" charset="0"/>
                <a:cs typeface="Times New Roman" pitchFamily="18" charset="0"/>
              </a:rPr>
              <a:t>Diagn</a:t>
            </a:r>
            <a:r>
              <a:rPr lang="en-US" sz="1600" b="1" i="1" dirty="0" smtClean="0">
                <a:solidFill>
                  <a:prstClr val="black"/>
                </a:solidFill>
                <a:latin typeface="Times New Roman" pitchFamily="18" charset="0"/>
                <a:cs typeface="Times New Roman" pitchFamily="18" charset="0"/>
              </a:rPr>
              <a:t> 2012, 14:525540; http://dx.doi.org/10.1016/j.jmoldx.2012.04.006)</a:t>
            </a:r>
            <a:endParaRPr lang="en-US" sz="1600" dirty="0" smtClean="0">
              <a:solidFill>
                <a:prstClr val="black"/>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srcRect/>
          <a:stretch>
            <a:fillRect/>
          </a:stretch>
        </p:blipFill>
        <p:spPr bwMode="auto">
          <a:xfrm>
            <a:off x="6553201" y="381000"/>
            <a:ext cx="2438400" cy="323890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cstate="print"/>
          <a:srcRect l="28500" t="31111" r="33000" b="25333"/>
          <a:stretch>
            <a:fillRect/>
          </a:stretch>
        </p:blipFill>
        <p:spPr bwMode="auto">
          <a:xfrm>
            <a:off x="76201" y="76200"/>
            <a:ext cx="6248400" cy="39762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Jones.eps"/>
          <p:cNvPicPr>
            <a:picLocks noChangeAspect="1"/>
          </p:cNvPicPr>
          <p:nvPr/>
        </p:nvPicPr>
        <p:blipFill rotWithShape="1">
          <a:blip r:embed="rId3" cstate="print"/>
          <a:srcRect l="8928" t="10162" r="8704" b="66180"/>
          <a:stretch/>
        </p:blipFill>
        <p:spPr>
          <a:xfrm>
            <a:off x="854082" y="1600200"/>
            <a:ext cx="3497263" cy="1338262"/>
          </a:xfrm>
          <a:prstGeom prst="rect">
            <a:avLst/>
          </a:prstGeom>
          <a:solidFill>
            <a:schemeClr val="bg1"/>
          </a:solidFill>
          <a:ln w="6350" cmpd="sng">
            <a:solidFill>
              <a:schemeClr val="tx1"/>
            </a:solidFill>
          </a:ln>
          <a:effectLst/>
        </p:spPr>
      </p:pic>
      <p:pic>
        <p:nvPicPr>
          <p:cNvPr id="8" name="Picture 7" descr="Welch.eps"/>
          <p:cNvPicPr>
            <a:picLocks noChangeAspect="1"/>
          </p:cNvPicPr>
          <p:nvPr/>
        </p:nvPicPr>
        <p:blipFill rotWithShape="1">
          <a:blip r:embed="rId4" cstate="print"/>
          <a:srcRect l="7800" t="19843" r="9573" b="57360"/>
          <a:stretch/>
        </p:blipFill>
        <p:spPr>
          <a:xfrm>
            <a:off x="854082" y="3111500"/>
            <a:ext cx="3497263" cy="1249363"/>
          </a:xfrm>
          <a:prstGeom prst="rect">
            <a:avLst/>
          </a:prstGeom>
          <a:solidFill>
            <a:schemeClr val="bg1"/>
          </a:solidFill>
          <a:ln w="6350" cmpd="sng">
            <a:solidFill>
              <a:schemeClr val="tx1"/>
            </a:solidFill>
          </a:ln>
          <a:effectLst/>
        </p:spPr>
      </p:pic>
      <p:pic>
        <p:nvPicPr>
          <p:cNvPr id="9" name="Picture 8" descr="Lifton.eps"/>
          <p:cNvPicPr>
            <a:picLocks noChangeAspect="1"/>
          </p:cNvPicPr>
          <p:nvPr/>
        </p:nvPicPr>
        <p:blipFill rotWithShape="1">
          <a:blip r:embed="rId5" cstate="print"/>
          <a:srcRect l="4267" t="7976" r="17270" b="75309"/>
          <a:stretch/>
        </p:blipFill>
        <p:spPr>
          <a:xfrm>
            <a:off x="4691063" y="2963863"/>
            <a:ext cx="3497262" cy="963612"/>
          </a:xfrm>
          <a:prstGeom prst="rect">
            <a:avLst/>
          </a:prstGeom>
          <a:solidFill>
            <a:schemeClr val="bg1"/>
          </a:solidFill>
          <a:ln w="6350" cmpd="sng">
            <a:solidFill>
              <a:schemeClr val="tx1"/>
            </a:solidFill>
          </a:ln>
          <a:effectLst/>
        </p:spPr>
      </p:pic>
      <p:pic>
        <p:nvPicPr>
          <p:cNvPr id="10" name="Picture 9" descr="Mardis.eps"/>
          <p:cNvPicPr>
            <a:picLocks noChangeAspect="1"/>
          </p:cNvPicPr>
          <p:nvPr/>
        </p:nvPicPr>
        <p:blipFill rotWithShape="1">
          <a:blip r:embed="rId6" cstate="print"/>
          <a:srcRect l="7021" t="14968" r="18732" b="65620"/>
          <a:stretch/>
        </p:blipFill>
        <p:spPr>
          <a:xfrm>
            <a:off x="4691063" y="1590676"/>
            <a:ext cx="3486150" cy="1179513"/>
          </a:xfrm>
          <a:prstGeom prst="rect">
            <a:avLst/>
          </a:prstGeom>
          <a:solidFill>
            <a:schemeClr val="bg1"/>
          </a:solidFill>
          <a:ln w="6350" cmpd="sng">
            <a:solidFill>
              <a:schemeClr val="tx1"/>
            </a:solidFill>
          </a:ln>
          <a:effectLst/>
        </p:spPr>
      </p:pic>
      <p:pic>
        <p:nvPicPr>
          <p:cNvPr id="11" name="Picture 10" descr="Worthey.eps"/>
          <p:cNvPicPr>
            <a:picLocks noChangeAspect="1"/>
          </p:cNvPicPr>
          <p:nvPr/>
        </p:nvPicPr>
        <p:blipFill rotWithShape="1">
          <a:blip r:embed="rId7" cstate="print"/>
          <a:srcRect l="6998" t="11396" r="7109" b="68773"/>
          <a:stretch/>
        </p:blipFill>
        <p:spPr>
          <a:xfrm>
            <a:off x="4724401" y="4038600"/>
            <a:ext cx="3503612" cy="1122363"/>
          </a:xfrm>
          <a:prstGeom prst="rect">
            <a:avLst/>
          </a:prstGeom>
          <a:solidFill>
            <a:schemeClr val="bg1"/>
          </a:solidFill>
          <a:ln w="6350" cmpd="sng">
            <a:solidFill>
              <a:schemeClr val="tx1"/>
            </a:solidFill>
          </a:ln>
          <a:effectLst/>
        </p:spPr>
      </p:pic>
      <p:pic>
        <p:nvPicPr>
          <p:cNvPr id="13" name="Picture 12" descr="Screen shot 2011-05-18 at 7.06.23 PM.png"/>
          <p:cNvPicPr>
            <a:picLocks noChangeAspect="1"/>
          </p:cNvPicPr>
          <p:nvPr/>
        </p:nvPicPr>
        <p:blipFill>
          <a:blip r:embed="rId8" cstate="print"/>
          <a:stretch>
            <a:fillRect/>
          </a:stretch>
        </p:blipFill>
        <p:spPr>
          <a:xfrm>
            <a:off x="4691062" y="5435607"/>
            <a:ext cx="3538537" cy="900113"/>
          </a:xfrm>
          <a:prstGeom prst="rect">
            <a:avLst/>
          </a:prstGeom>
          <a:solidFill>
            <a:schemeClr val="bg1"/>
          </a:solidFill>
          <a:ln w="6350" cmpd="sng">
            <a:solidFill>
              <a:schemeClr val="tx1"/>
            </a:solidFill>
          </a:ln>
          <a:effectLst/>
        </p:spPr>
      </p:pic>
      <p:sp>
        <p:nvSpPr>
          <p:cNvPr id="4104" name="Title 14"/>
          <p:cNvSpPr>
            <a:spLocks noGrp="1"/>
          </p:cNvSpPr>
          <p:nvPr>
            <p:ph type="title"/>
          </p:nvPr>
        </p:nvSpPr>
        <p:spPr>
          <a:xfrm>
            <a:off x="450850" y="228600"/>
            <a:ext cx="8229600" cy="1143000"/>
          </a:xfrm>
        </p:spPr>
        <p:txBody>
          <a:bodyPr/>
          <a:lstStyle/>
          <a:p>
            <a:r>
              <a:rPr lang="en-US" dirty="0" smtClean="0"/>
              <a:t>Coming to a clinic near you…</a:t>
            </a:r>
          </a:p>
        </p:txBody>
      </p:sp>
      <p:pic>
        <p:nvPicPr>
          <p:cNvPr id="16"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58839" y="4575182"/>
            <a:ext cx="3484562" cy="12112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99199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Potential of Tissue Based Analysis</a:t>
            </a:r>
            <a:endParaRPr lang="en-US" dirty="0">
              <a:solidFill>
                <a:schemeClr val="tx2"/>
              </a:solidFill>
            </a:endParaRPr>
          </a:p>
        </p:txBody>
      </p:sp>
      <p:sp>
        <p:nvSpPr>
          <p:cNvPr id="4" name="Slide Number Placeholder 3"/>
          <p:cNvSpPr>
            <a:spLocks noGrp="1"/>
          </p:cNvSpPr>
          <p:nvPr>
            <p:ph type="sldNum" sz="quarter" idx="10"/>
          </p:nvPr>
        </p:nvSpPr>
        <p:spPr/>
        <p:txBody>
          <a:bodyPr/>
          <a:lstStyle/>
          <a:p>
            <a:fld id="{2179B914-9453-44DC-94C2-6F7E52B1E2BD}" type="slidenum">
              <a:rPr lang="en-US" smtClean="0">
                <a:solidFill>
                  <a:srgbClr val="000000">
                    <a:lumMod val="65000"/>
                    <a:lumOff val="35000"/>
                  </a:srgbClr>
                </a:solidFill>
              </a:rPr>
              <a:pPr/>
              <a:t>27</a:t>
            </a:fld>
            <a:endParaRPr lang="en-US" dirty="0">
              <a:solidFill>
                <a:srgbClr val="000000">
                  <a:lumMod val="65000"/>
                  <a:lumOff val="35000"/>
                </a:srgbClr>
              </a:solidFill>
            </a:endParaRPr>
          </a:p>
        </p:txBody>
      </p:sp>
      <p:pic>
        <p:nvPicPr>
          <p:cNvPr id="5" name="Picture 4" descr="BBC News - Breast cancer rules rewritten in 'landmark' study.png"/>
          <p:cNvPicPr>
            <a:picLocks noChangeAspect="1"/>
          </p:cNvPicPr>
          <p:nvPr/>
        </p:nvPicPr>
        <p:blipFill>
          <a:blip r:embed="rId3" cstate="screen"/>
          <a:stretch>
            <a:fillRect/>
          </a:stretch>
        </p:blipFill>
        <p:spPr>
          <a:xfrm>
            <a:off x="3498195" y="1631196"/>
            <a:ext cx="5376863" cy="5226811"/>
          </a:xfrm>
          <a:prstGeom prst="rect">
            <a:avLst/>
          </a:prstGeom>
          <a:ln>
            <a:noFill/>
          </a:ln>
          <a:effectLst>
            <a:outerShdw blurRad="292100" dist="139700" dir="2700000" algn="tl" rotWithShape="0">
              <a:srgbClr val="333333">
                <a:alpha val="65000"/>
              </a:srgbClr>
            </a:outerShdw>
          </a:effectLst>
        </p:spPr>
      </p:pic>
      <p:pic>
        <p:nvPicPr>
          <p:cNvPr id="6" name="Picture 5" descr="The genomic and transcriptomic architecture of 2,000 breast tumours reveals novel subgroups - Nature - Nature Publishing Group.png"/>
          <p:cNvPicPr>
            <a:picLocks noChangeAspect="1"/>
          </p:cNvPicPr>
          <p:nvPr/>
        </p:nvPicPr>
        <p:blipFill>
          <a:blip r:embed="rId4" cstate="screen"/>
          <a:stretch>
            <a:fillRect/>
          </a:stretch>
        </p:blipFill>
        <p:spPr>
          <a:xfrm>
            <a:off x="255494" y="1237697"/>
            <a:ext cx="6172200" cy="5153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1"/>
            <a:ext cx="8229600" cy="4862837"/>
          </a:xfrm>
          <a:prstGeom prst="rect">
            <a:avLst/>
          </a:prstGeom>
          <a:noFill/>
        </p:spPr>
        <p:txBody>
          <a:bodyPr wrap="square" lIns="91407" tIns="45704" rIns="91407" bIns="45704" rtlCol="0">
            <a:spAutoFit/>
          </a:bodyPr>
          <a:lstStyle/>
          <a:p>
            <a:pPr algn="ctr"/>
            <a:r>
              <a:rPr lang="en-US" sz="3600" b="1" dirty="0" smtClean="0">
                <a:solidFill>
                  <a:prstClr val="black"/>
                </a:solidFill>
              </a:rPr>
              <a:t>NGS Platforms</a:t>
            </a:r>
          </a:p>
          <a:p>
            <a:pPr algn="ctr"/>
            <a:endParaRPr lang="en-US" sz="3200" b="1" dirty="0" smtClean="0">
              <a:solidFill>
                <a:prstClr val="black"/>
              </a:solidFill>
            </a:endParaRPr>
          </a:p>
          <a:p>
            <a:r>
              <a:rPr lang="en-US" sz="3200" b="1" dirty="0" smtClean="0">
                <a:solidFill>
                  <a:prstClr val="black"/>
                </a:solidFill>
              </a:rPr>
              <a:t>Although the NGS platforms differ in design and specific chemistries, they are fundamentally related by a paradigm in which sequencing of spatially separated, clonally amplified DNA templates or single DNA molecules is performed in a massively parallel manner.</a:t>
            </a:r>
          </a:p>
          <a:p>
            <a:endParaRPr lang="en-US" b="1" dirty="0" smtClean="0">
              <a:solidFill>
                <a:prstClr val="black"/>
              </a:solidFill>
            </a:endParaRPr>
          </a:p>
        </p:txBody>
      </p:sp>
      <p:sp>
        <p:nvSpPr>
          <p:cNvPr id="3" name="Line 4"/>
          <p:cNvSpPr>
            <a:spLocks noChangeShapeType="1"/>
          </p:cNvSpPr>
          <p:nvPr/>
        </p:nvSpPr>
        <p:spPr bwMode="auto">
          <a:xfrm>
            <a:off x="3810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6"/>
            <a:ext cx="8229600" cy="5293725"/>
          </a:xfrm>
          <a:prstGeom prst="rect">
            <a:avLst/>
          </a:prstGeom>
          <a:noFill/>
        </p:spPr>
        <p:txBody>
          <a:bodyPr wrap="square" lIns="91407" tIns="45704" rIns="91407" bIns="45704" rtlCol="0">
            <a:spAutoFit/>
          </a:bodyPr>
          <a:lstStyle/>
          <a:p>
            <a:pPr algn="ctr"/>
            <a:r>
              <a:rPr lang="en-US" sz="3600" b="1" dirty="0" smtClean="0">
                <a:solidFill>
                  <a:prstClr val="black"/>
                </a:solidFill>
              </a:rPr>
              <a:t>NGS Technology</a:t>
            </a:r>
          </a:p>
          <a:p>
            <a:pPr algn="ctr"/>
            <a:endParaRPr lang="en-US" sz="3200" b="1" dirty="0" smtClean="0">
              <a:solidFill>
                <a:prstClr val="black"/>
              </a:solidFill>
            </a:endParaRPr>
          </a:p>
          <a:p>
            <a:r>
              <a:rPr lang="en-US" sz="3600" b="1" dirty="0" smtClean="0">
                <a:solidFill>
                  <a:prstClr val="black"/>
                </a:solidFill>
              </a:rPr>
              <a:t>All NGS technologies offer the ability to simultaneously sequence thousands to millions of relatively short nucleic acid sequences in parallel.  They can provide orders of magnitude more information, at competitive costs, when large regions of the genome are sequenced.  </a:t>
            </a:r>
          </a:p>
          <a:p>
            <a:endParaRPr lang="en-US" b="1" dirty="0" smtClean="0">
              <a:solidFill>
                <a:prstClr val="black"/>
              </a:solidFill>
            </a:endParaRPr>
          </a:p>
        </p:txBody>
      </p:sp>
      <p:sp>
        <p:nvSpPr>
          <p:cNvPr id="3" name="Line 4"/>
          <p:cNvSpPr>
            <a:spLocks noChangeShapeType="1"/>
          </p:cNvSpPr>
          <p:nvPr/>
        </p:nvSpPr>
        <p:spPr bwMode="auto">
          <a:xfrm>
            <a:off x="4572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98" y="309876"/>
            <a:ext cx="7610184" cy="914400"/>
          </a:xfrm>
        </p:spPr>
        <p:txBody>
          <a:bodyPr/>
          <a:lstStyle/>
          <a:p>
            <a:r>
              <a:rPr lang="en-US" dirty="0" smtClean="0">
                <a:solidFill>
                  <a:schemeClr val="tx2"/>
                </a:solidFill>
              </a:rPr>
              <a:t>Every Era Has Transformative Events</a:t>
            </a:r>
            <a:endParaRPr lang="en-US" dirty="0">
              <a:solidFill>
                <a:schemeClr val="tx2"/>
              </a:solidFill>
            </a:endParaRPr>
          </a:p>
        </p:txBody>
      </p:sp>
      <p:sp>
        <p:nvSpPr>
          <p:cNvPr id="4" name="Slide Number Placeholder 3"/>
          <p:cNvSpPr>
            <a:spLocks noGrp="1"/>
          </p:cNvSpPr>
          <p:nvPr>
            <p:ph type="sldNum" sz="quarter" idx="10"/>
          </p:nvPr>
        </p:nvSpPr>
        <p:spPr/>
        <p:txBody>
          <a:bodyPr/>
          <a:lstStyle/>
          <a:p>
            <a:fld id="{2179B914-9453-44DC-94C2-6F7E52B1E2BD}" type="slidenum">
              <a:rPr lang="en-US" smtClean="0">
                <a:solidFill>
                  <a:srgbClr val="000000">
                    <a:lumMod val="65000"/>
                    <a:lumOff val="35000"/>
                  </a:srgbClr>
                </a:solidFill>
              </a:rPr>
              <a:pPr/>
              <a:t>3</a:t>
            </a:fld>
            <a:endParaRPr lang="en-US" dirty="0">
              <a:solidFill>
                <a:srgbClr val="000000">
                  <a:lumMod val="65000"/>
                  <a:lumOff val="35000"/>
                </a:srgbClr>
              </a:solidFill>
            </a:endParaRPr>
          </a:p>
        </p:txBody>
      </p:sp>
      <p:pic>
        <p:nvPicPr>
          <p:cNvPr id="328708" name="Picture 4" descr="Morgagni,"/>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069975" y="1438841"/>
            <a:ext cx="3050092" cy="3966883"/>
          </a:xfrm>
          <a:prstGeom prst="rect">
            <a:avLst/>
          </a:prstGeom>
          <a:noFill/>
        </p:spPr>
      </p:pic>
      <p:pic>
        <p:nvPicPr>
          <p:cNvPr id="328710" name="Picture 6" descr="The seats and causes of diseases investigated by anatomy by Giambattista Morgagni"/>
          <p:cNvPicPr>
            <a:picLocks noChangeAspect="1" noChangeArrowheads="1"/>
          </p:cNvPicPr>
          <p:nvPr/>
        </p:nvPicPr>
        <p:blipFill>
          <a:blip r:embed="rId4" cstate="screen"/>
          <a:srcRect/>
          <a:stretch>
            <a:fillRect/>
          </a:stretch>
        </p:blipFill>
        <p:spPr bwMode="auto">
          <a:xfrm>
            <a:off x="5023410" y="1398494"/>
            <a:ext cx="3286125" cy="47625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26142" y="5674666"/>
            <a:ext cx="3657600" cy="769409"/>
          </a:xfrm>
          <a:prstGeom prst="rect">
            <a:avLst/>
          </a:prstGeom>
          <a:noFill/>
        </p:spPr>
        <p:txBody>
          <a:bodyPr wrap="square" lIns="91407" tIns="45704" rIns="91407" bIns="45704" rtlCol="0">
            <a:spAutoFit/>
          </a:bodyPr>
          <a:lstStyle/>
          <a:p>
            <a:pPr algn="ctr" eaLnBrk="0" fontAlgn="base" hangingPunct="0">
              <a:spcBef>
                <a:spcPct val="0"/>
              </a:spcBef>
              <a:spcAft>
                <a:spcPct val="0"/>
              </a:spcAft>
            </a:pPr>
            <a:r>
              <a:rPr lang="en-US" sz="2400" b="1" dirty="0" smtClean="0">
                <a:solidFill>
                  <a:srgbClr val="000000"/>
                </a:solidFill>
                <a:ea typeface="ヒラギノ角ゴ Pro W3" charset="-128"/>
              </a:rPr>
              <a:t>Giovanni Battista </a:t>
            </a:r>
            <a:r>
              <a:rPr lang="en-US" sz="2400" b="1" dirty="0" err="1" smtClean="0">
                <a:solidFill>
                  <a:srgbClr val="000000"/>
                </a:solidFill>
                <a:ea typeface="ヒラギノ角ゴ Pro W3" charset="-128"/>
              </a:rPr>
              <a:t>Morgagni</a:t>
            </a:r>
            <a:endParaRPr lang="en-US" sz="2400" b="1" dirty="0" smtClean="0">
              <a:solidFill>
                <a:srgbClr val="000000"/>
              </a:solidFill>
              <a:ea typeface="ヒラギノ角ゴ Pro W3" charset="-128"/>
            </a:endParaRPr>
          </a:p>
          <a:p>
            <a:pPr algn="ctr" eaLnBrk="0" fontAlgn="base" hangingPunct="0">
              <a:spcBef>
                <a:spcPct val="0"/>
              </a:spcBef>
              <a:spcAft>
                <a:spcPct val="0"/>
              </a:spcAft>
            </a:pPr>
            <a:r>
              <a:rPr lang="en-US" sz="2000" i="1" dirty="0" smtClean="0">
                <a:solidFill>
                  <a:srgbClr val="000000"/>
                </a:solidFill>
                <a:ea typeface="ヒラギノ角ゴ Pro W3" charset="-128"/>
              </a:rPr>
              <a:t>(1682—1771)</a:t>
            </a:r>
            <a:endParaRPr lang="en-US" sz="2000" i="1" dirty="0">
              <a:solidFill>
                <a:srgbClr val="000000"/>
              </a:solidFill>
              <a:ea typeface="ヒラギノ角ゴ Pro W3" charset="-128"/>
            </a:endParaRPr>
          </a:p>
        </p:txBody>
      </p:sp>
      <p:sp>
        <p:nvSpPr>
          <p:cNvPr id="9" name="Rectangle 8"/>
          <p:cNvSpPr/>
          <p:nvPr/>
        </p:nvSpPr>
        <p:spPr>
          <a:xfrm>
            <a:off x="376518" y="6596391"/>
            <a:ext cx="6172200" cy="261578"/>
          </a:xfrm>
          <a:prstGeom prst="rect">
            <a:avLst/>
          </a:prstGeom>
        </p:spPr>
        <p:txBody>
          <a:bodyPr wrap="square" lIns="91407" tIns="45704" rIns="91407" bIns="45704">
            <a:spAutoFit/>
          </a:bodyPr>
          <a:lstStyle/>
          <a:p>
            <a:pPr eaLnBrk="0" fontAlgn="base" hangingPunct="0">
              <a:spcBef>
                <a:spcPct val="0"/>
              </a:spcBef>
              <a:spcAft>
                <a:spcPct val="0"/>
              </a:spcAft>
            </a:pPr>
            <a:r>
              <a:rPr lang="en-US" sz="1100" i="1" dirty="0" smtClean="0">
                <a:solidFill>
                  <a:srgbClr val="5C5D54"/>
                </a:solidFill>
                <a:ea typeface="ヒラギノ角ゴ Pro W3" charset="-128"/>
              </a:rPr>
              <a:t>Images from: </a:t>
            </a:r>
            <a:r>
              <a:rPr lang="en-US" sz="1100" i="1" dirty="0" err="1" smtClean="0">
                <a:solidFill>
                  <a:srgbClr val="5C5D54"/>
                </a:solidFill>
                <a:ea typeface="ヒラギノ角ゴ Pro W3" charset="-128"/>
              </a:rPr>
              <a:t>Encyclopaedia</a:t>
            </a:r>
            <a:r>
              <a:rPr lang="en-US" sz="1100" i="1" dirty="0" smtClean="0">
                <a:solidFill>
                  <a:srgbClr val="5C5D54"/>
                </a:solidFill>
                <a:ea typeface="ヒラギノ角ゴ Pro W3" charset="-128"/>
              </a:rPr>
              <a:t> Britannica, adapted from Dr. Bruce McManus, University of British Columbia</a:t>
            </a:r>
            <a:endParaRPr lang="en-US" sz="1100" i="1" dirty="0">
              <a:solidFill>
                <a:srgbClr val="5C5D54"/>
              </a:solidFill>
              <a:ea typeface="ヒラギノ角ゴ Pro W3" charset="-128"/>
            </a:endParaRPr>
          </a:p>
        </p:txBody>
      </p:sp>
      <p:sp>
        <p:nvSpPr>
          <p:cNvPr id="10" name="Line 4"/>
          <p:cNvSpPr>
            <a:spLocks noChangeShapeType="1"/>
          </p:cNvSpPr>
          <p:nvPr/>
        </p:nvSpPr>
        <p:spPr bwMode="auto">
          <a:xfrm>
            <a:off x="533407" y="10668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srgbClr val="003399"/>
              </a:solidFill>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1"/>
            <a:ext cx="8229600" cy="6694108"/>
          </a:xfrm>
          <a:prstGeom prst="rect">
            <a:avLst/>
          </a:prstGeom>
          <a:noFill/>
        </p:spPr>
        <p:txBody>
          <a:bodyPr wrap="square" lIns="91407" tIns="45704" rIns="91407" bIns="45704" rtlCol="0">
            <a:spAutoFit/>
          </a:bodyPr>
          <a:lstStyle/>
          <a:p>
            <a:pPr algn="ctr"/>
            <a:r>
              <a:rPr lang="en-US" sz="3600" b="1" dirty="0" smtClean="0">
                <a:solidFill>
                  <a:prstClr val="black"/>
                </a:solidFill>
              </a:rPr>
              <a:t>Advantages of NGS Technology</a:t>
            </a:r>
          </a:p>
          <a:p>
            <a:pPr algn="ctr"/>
            <a:endParaRPr lang="en-US" sz="3200" b="1" dirty="0" smtClean="0">
              <a:solidFill>
                <a:prstClr val="black"/>
              </a:solidFill>
            </a:endParaRPr>
          </a:p>
          <a:p>
            <a:r>
              <a:rPr lang="en-US" sz="3600" b="1" dirty="0" smtClean="0">
                <a:solidFill>
                  <a:prstClr val="black"/>
                </a:solidFill>
              </a:rPr>
              <a:t>Individual sequencing assays based on capillary electrophoresis tend to be:</a:t>
            </a:r>
          </a:p>
          <a:p>
            <a:endParaRPr lang="en-US" sz="2000" b="1" dirty="0" smtClean="0">
              <a:solidFill>
                <a:prstClr val="black"/>
              </a:solidFill>
            </a:endParaRPr>
          </a:p>
          <a:p>
            <a:pPr>
              <a:buFont typeface="Arial" pitchFamily="34" charset="0"/>
              <a:buChar char="•"/>
            </a:pPr>
            <a:r>
              <a:rPr lang="en-US" sz="3200" b="1" dirty="0" smtClean="0">
                <a:solidFill>
                  <a:prstClr val="black"/>
                </a:solidFill>
              </a:rPr>
              <a:t>Expensive</a:t>
            </a:r>
          </a:p>
          <a:p>
            <a:pPr>
              <a:buFont typeface="Arial" pitchFamily="34" charset="0"/>
              <a:buChar char="•"/>
            </a:pPr>
            <a:endParaRPr lang="en-US" sz="2000" b="1" dirty="0" smtClean="0">
              <a:solidFill>
                <a:prstClr val="black"/>
              </a:solidFill>
            </a:endParaRPr>
          </a:p>
          <a:p>
            <a:pPr>
              <a:buFont typeface="Arial" pitchFamily="34" charset="0"/>
              <a:buChar char="•"/>
            </a:pPr>
            <a:r>
              <a:rPr lang="en-US" sz="3200" b="1" dirty="0" smtClean="0">
                <a:solidFill>
                  <a:prstClr val="black"/>
                </a:solidFill>
              </a:rPr>
              <a:t>Laborious</a:t>
            </a:r>
          </a:p>
          <a:p>
            <a:pPr>
              <a:buFont typeface="Arial" pitchFamily="34" charset="0"/>
              <a:buChar char="•"/>
            </a:pPr>
            <a:endParaRPr lang="en-US" sz="2000" b="1" dirty="0" smtClean="0">
              <a:solidFill>
                <a:prstClr val="black"/>
              </a:solidFill>
            </a:endParaRPr>
          </a:p>
          <a:p>
            <a:pPr>
              <a:buFont typeface="Arial" pitchFamily="34" charset="0"/>
              <a:buChar char="•"/>
            </a:pPr>
            <a:r>
              <a:rPr lang="en-US" sz="3200" b="1" dirty="0" smtClean="0">
                <a:solidFill>
                  <a:prstClr val="black"/>
                </a:solidFill>
              </a:rPr>
              <a:t>Less comprehensive, necessitating serial gene-by-gene testing to identify causative mutation(s)</a:t>
            </a:r>
          </a:p>
          <a:p>
            <a:pPr>
              <a:buFont typeface="Arial" pitchFamily="34" charset="0"/>
              <a:buChar char="•"/>
            </a:pPr>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4572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5"/>
            <a:ext cx="8763000" cy="6263221"/>
          </a:xfrm>
          <a:prstGeom prst="rect">
            <a:avLst/>
          </a:prstGeom>
          <a:noFill/>
        </p:spPr>
        <p:txBody>
          <a:bodyPr wrap="square" lIns="91407" tIns="45704" rIns="91407" bIns="45704" rtlCol="0">
            <a:spAutoFit/>
          </a:bodyPr>
          <a:lstStyle/>
          <a:p>
            <a:pPr algn="ctr"/>
            <a:r>
              <a:rPr lang="en-US" sz="3600" b="1" dirty="0" smtClean="0">
                <a:solidFill>
                  <a:prstClr val="black"/>
                </a:solidFill>
              </a:rPr>
              <a:t>Informed Consent and Ethical Considerations</a:t>
            </a:r>
          </a:p>
          <a:p>
            <a:pPr algn="ctr"/>
            <a:endParaRPr lang="en-US" sz="3200" b="1" dirty="0" smtClean="0">
              <a:solidFill>
                <a:prstClr val="black"/>
              </a:solidFill>
            </a:endParaRPr>
          </a:p>
          <a:p>
            <a:r>
              <a:rPr lang="en-US" sz="2400" b="1" dirty="0" smtClean="0">
                <a:solidFill>
                  <a:prstClr val="black"/>
                </a:solidFill>
              </a:rPr>
              <a:t>The capacity to perform large-scale sequencing on the human genome presents unique challenges regarding the provision of informed consent, particularly in deciding on the level of detail that needs to be shared.</a:t>
            </a:r>
          </a:p>
          <a:p>
            <a:endParaRPr lang="en-US" sz="2400" b="1" dirty="0" smtClean="0">
              <a:solidFill>
                <a:prstClr val="black"/>
              </a:solidFill>
            </a:endParaRPr>
          </a:p>
          <a:p>
            <a:r>
              <a:rPr lang="en-US" sz="2400" b="1" dirty="0" smtClean="0">
                <a:solidFill>
                  <a:prstClr val="black"/>
                </a:solidFill>
              </a:rPr>
              <a:t>No specific guidance exists, and each institution offering such testing is deriving its own policies.</a:t>
            </a:r>
          </a:p>
          <a:p>
            <a:endParaRPr lang="en-US" sz="2400" b="1" dirty="0" smtClean="0">
              <a:solidFill>
                <a:prstClr val="black"/>
              </a:solidFill>
            </a:endParaRPr>
          </a:p>
          <a:p>
            <a:r>
              <a:rPr lang="en-US" sz="2400" b="1" dirty="0" smtClean="0">
                <a:solidFill>
                  <a:prstClr val="black"/>
                </a:solidFill>
              </a:rPr>
              <a:t>With genome testing by NGS, the perceived and real potential risks are magnified compared with genetic tests that target only one gene at a time.</a:t>
            </a:r>
          </a:p>
          <a:p>
            <a:pPr>
              <a:buFont typeface="Arial" pitchFamily="34" charset="0"/>
              <a:buChar char="•"/>
            </a:pPr>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4572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3"/>
            <a:ext cx="8229600" cy="6078555"/>
          </a:xfrm>
          <a:prstGeom prst="rect">
            <a:avLst/>
          </a:prstGeom>
          <a:noFill/>
        </p:spPr>
        <p:txBody>
          <a:bodyPr wrap="square" lIns="91407" tIns="45704" rIns="91407" bIns="45704" rtlCol="0">
            <a:spAutoFit/>
          </a:bodyPr>
          <a:lstStyle/>
          <a:p>
            <a:pPr algn="ctr"/>
            <a:r>
              <a:rPr lang="en-US" sz="3600" b="1" dirty="0" smtClean="0">
                <a:solidFill>
                  <a:prstClr val="black"/>
                </a:solidFill>
              </a:rPr>
              <a:t>Bioinformatics Requirements </a:t>
            </a:r>
          </a:p>
          <a:p>
            <a:pPr algn="ctr"/>
            <a:endParaRPr lang="en-US" sz="3200" b="1" dirty="0" smtClean="0">
              <a:solidFill>
                <a:prstClr val="black"/>
              </a:solidFill>
            </a:endParaRPr>
          </a:p>
          <a:p>
            <a:r>
              <a:rPr lang="en-US" sz="3200" b="1" dirty="0" smtClean="0">
                <a:solidFill>
                  <a:prstClr val="black"/>
                </a:solidFill>
              </a:rPr>
              <a:t>Major computations performed with NGS data:</a:t>
            </a:r>
          </a:p>
          <a:p>
            <a:endParaRPr lang="en-US" sz="2000" b="1" dirty="0" smtClean="0">
              <a:solidFill>
                <a:prstClr val="black"/>
              </a:solidFill>
            </a:endParaRPr>
          </a:p>
          <a:p>
            <a:pPr>
              <a:buFont typeface="Arial" pitchFamily="34" charset="0"/>
              <a:buChar char="•"/>
            </a:pPr>
            <a:r>
              <a:rPr lang="en-US" sz="3200" b="1" dirty="0" smtClean="0">
                <a:solidFill>
                  <a:prstClr val="black"/>
                </a:solidFill>
              </a:rPr>
              <a:t>Data assembly with base calling at the level of individual reads</a:t>
            </a:r>
          </a:p>
          <a:p>
            <a:pPr>
              <a:buFont typeface="Arial" pitchFamily="34" charset="0"/>
              <a:buChar char="•"/>
            </a:pPr>
            <a:endParaRPr lang="en-US" sz="2000" b="1" dirty="0" smtClean="0">
              <a:solidFill>
                <a:prstClr val="black"/>
              </a:solidFill>
            </a:endParaRPr>
          </a:p>
          <a:p>
            <a:pPr>
              <a:buFont typeface="Arial" pitchFamily="34" charset="0"/>
              <a:buChar char="•"/>
            </a:pPr>
            <a:r>
              <a:rPr lang="en-US" sz="3200" b="1" dirty="0" smtClean="0">
                <a:solidFill>
                  <a:prstClr val="black"/>
                </a:solidFill>
              </a:rPr>
              <a:t>Alignment of the assembled sequence to a reference sequence</a:t>
            </a:r>
          </a:p>
          <a:p>
            <a:endParaRPr lang="en-US" sz="2000" b="1" dirty="0" smtClean="0">
              <a:solidFill>
                <a:prstClr val="black"/>
              </a:solidFill>
            </a:endParaRPr>
          </a:p>
          <a:p>
            <a:pPr>
              <a:buFont typeface="Arial" pitchFamily="34" charset="0"/>
              <a:buChar char="•"/>
            </a:pPr>
            <a:r>
              <a:rPr lang="en-US" sz="3200" b="1" dirty="0" smtClean="0">
                <a:solidFill>
                  <a:prstClr val="black"/>
                </a:solidFill>
              </a:rPr>
              <a:t>Variant calling</a:t>
            </a:r>
          </a:p>
          <a:p>
            <a:pPr>
              <a:buFont typeface="Arial" pitchFamily="34" charset="0"/>
              <a:buChar char="•"/>
            </a:pPr>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1"/>
            <a:ext cx="8229600" cy="7325050"/>
          </a:xfrm>
          <a:prstGeom prst="rect">
            <a:avLst/>
          </a:prstGeom>
          <a:noFill/>
        </p:spPr>
        <p:txBody>
          <a:bodyPr wrap="square" lIns="91407" tIns="45704" rIns="91407" bIns="45704" rtlCol="0">
            <a:spAutoFit/>
          </a:bodyPr>
          <a:lstStyle/>
          <a:p>
            <a:pPr algn="ctr"/>
            <a:r>
              <a:rPr lang="en-US" sz="3600" b="1" dirty="0" smtClean="0">
                <a:solidFill>
                  <a:prstClr val="black"/>
                </a:solidFill>
              </a:rPr>
              <a:t>Variant Calling</a:t>
            </a:r>
          </a:p>
          <a:p>
            <a:pPr algn="ctr"/>
            <a:endParaRPr lang="en-US" sz="2400" b="1" dirty="0" smtClean="0">
              <a:solidFill>
                <a:prstClr val="black"/>
              </a:solidFill>
            </a:endParaRPr>
          </a:p>
          <a:p>
            <a:pPr>
              <a:buFont typeface="Arial" pitchFamily="34" charset="0"/>
              <a:buChar char="•"/>
            </a:pPr>
            <a:r>
              <a:rPr lang="en-US" sz="3200" b="1" dirty="0" smtClean="0">
                <a:solidFill>
                  <a:prstClr val="black"/>
                </a:solidFill>
              </a:rPr>
              <a:t>Different computational analyses devoted to SNPs, small </a:t>
            </a:r>
            <a:r>
              <a:rPr lang="en-US" sz="3200" b="1" dirty="0" err="1" smtClean="0">
                <a:solidFill>
                  <a:prstClr val="black"/>
                </a:solidFill>
              </a:rPr>
              <a:t>indels</a:t>
            </a:r>
            <a:r>
              <a:rPr lang="en-US" sz="3200" b="1" dirty="0" smtClean="0">
                <a:solidFill>
                  <a:prstClr val="black"/>
                </a:solidFill>
              </a:rPr>
              <a:t>, structural variants or large </a:t>
            </a:r>
            <a:r>
              <a:rPr lang="en-US" sz="3200" b="1" dirty="0" err="1" smtClean="0">
                <a:solidFill>
                  <a:prstClr val="black"/>
                </a:solidFill>
              </a:rPr>
              <a:t>indels</a:t>
            </a:r>
            <a:r>
              <a:rPr lang="en-US" sz="3200" b="1" dirty="0" smtClean="0">
                <a:solidFill>
                  <a:prstClr val="black"/>
                </a:solidFill>
              </a:rPr>
              <a:t>, copy number variants</a:t>
            </a:r>
          </a:p>
          <a:p>
            <a:pPr>
              <a:buFont typeface="Arial" pitchFamily="34" charset="0"/>
              <a:buChar char="•"/>
            </a:pPr>
            <a:endParaRPr lang="en-US" sz="2400" b="1" dirty="0" smtClean="0">
              <a:solidFill>
                <a:prstClr val="black"/>
              </a:solidFill>
            </a:endParaRPr>
          </a:p>
          <a:p>
            <a:pPr>
              <a:buFont typeface="Arial" pitchFamily="34" charset="0"/>
              <a:buChar char="•"/>
            </a:pPr>
            <a:r>
              <a:rPr lang="en-US" sz="3200" b="1" dirty="0" smtClean="0">
                <a:solidFill>
                  <a:prstClr val="black"/>
                </a:solidFill>
              </a:rPr>
              <a:t>Generation of an unprecedented  amount of medical data that result in special informatics needs and require tools for data management, storage, analysis, and archiving</a:t>
            </a:r>
          </a:p>
          <a:p>
            <a:pPr>
              <a:buFont typeface="Arial" pitchFamily="34" charset="0"/>
              <a:buChar char="•"/>
            </a:pPr>
            <a:endParaRPr lang="en-US" sz="2400" b="1" dirty="0" smtClean="0">
              <a:solidFill>
                <a:prstClr val="black"/>
              </a:solidFill>
            </a:endParaRPr>
          </a:p>
          <a:p>
            <a:pPr>
              <a:buFont typeface="Arial" pitchFamily="34" charset="0"/>
              <a:buChar char="•"/>
            </a:pPr>
            <a:r>
              <a:rPr lang="en-US" sz="3200" b="1" dirty="0" smtClean="0">
                <a:solidFill>
                  <a:prstClr val="black"/>
                </a:solidFill>
              </a:rPr>
              <a:t>Manage the large data set without error and to ensure proper quality and documentation.</a:t>
            </a:r>
          </a:p>
          <a:p>
            <a:endParaRPr lang="en-US" sz="2000" b="1" dirty="0" smtClean="0">
              <a:solidFill>
                <a:prstClr val="black"/>
              </a:solidFill>
            </a:endParaRPr>
          </a:p>
          <a:p>
            <a:pPr>
              <a:buFont typeface="Arial" pitchFamily="34" charset="0"/>
              <a:buChar char="•"/>
            </a:pPr>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4572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3"/>
            <a:ext cx="8229600" cy="6078555"/>
          </a:xfrm>
          <a:prstGeom prst="rect">
            <a:avLst/>
          </a:prstGeom>
          <a:noFill/>
        </p:spPr>
        <p:txBody>
          <a:bodyPr wrap="square" lIns="91407" tIns="45704" rIns="91407" bIns="45704" rtlCol="0">
            <a:spAutoFit/>
          </a:bodyPr>
          <a:lstStyle/>
          <a:p>
            <a:pPr algn="ctr"/>
            <a:r>
              <a:rPr lang="en-US" sz="3600" b="1" dirty="0" smtClean="0">
                <a:solidFill>
                  <a:prstClr val="black"/>
                </a:solidFill>
              </a:rPr>
              <a:t>Electronic Health Record</a:t>
            </a:r>
          </a:p>
          <a:p>
            <a:pPr algn="ctr"/>
            <a:endParaRPr lang="en-US" sz="3200" b="1" dirty="0" smtClean="0">
              <a:solidFill>
                <a:prstClr val="black"/>
              </a:solidFill>
            </a:endParaRPr>
          </a:p>
          <a:p>
            <a:r>
              <a:rPr lang="en-US" sz="3200" b="1" dirty="0" smtClean="0">
                <a:solidFill>
                  <a:prstClr val="black"/>
                </a:solidFill>
              </a:rPr>
              <a:t>Reporting of NGS test results raises several issues:</a:t>
            </a:r>
          </a:p>
          <a:p>
            <a:endParaRPr lang="en-US" sz="2000" b="1" dirty="0" smtClean="0">
              <a:solidFill>
                <a:prstClr val="black"/>
              </a:solidFill>
            </a:endParaRPr>
          </a:p>
          <a:p>
            <a:pPr>
              <a:buFont typeface="Arial" pitchFamily="34" charset="0"/>
              <a:buChar char="•"/>
            </a:pPr>
            <a:r>
              <a:rPr lang="en-US" sz="3200" b="1" dirty="0" smtClean="0">
                <a:solidFill>
                  <a:prstClr val="black"/>
                </a:solidFill>
              </a:rPr>
              <a:t>Ordering of the test</a:t>
            </a:r>
          </a:p>
          <a:p>
            <a:pPr>
              <a:buFont typeface="Arial" pitchFamily="34" charset="0"/>
              <a:buChar char="•"/>
            </a:pPr>
            <a:endParaRPr lang="en-US" sz="2000" b="1" dirty="0" smtClean="0">
              <a:solidFill>
                <a:prstClr val="black"/>
              </a:solidFill>
            </a:endParaRPr>
          </a:p>
          <a:p>
            <a:pPr>
              <a:buFont typeface="Arial" pitchFamily="34" charset="0"/>
              <a:buChar char="•"/>
            </a:pPr>
            <a:r>
              <a:rPr lang="en-US" sz="3200" b="1" dirty="0" smtClean="0">
                <a:solidFill>
                  <a:prstClr val="black"/>
                </a:solidFill>
              </a:rPr>
              <a:t>Receiving a document that summarizes the clinical interpretation</a:t>
            </a:r>
          </a:p>
          <a:p>
            <a:pPr>
              <a:buFont typeface="Arial" pitchFamily="34" charset="0"/>
              <a:buChar char="•"/>
            </a:pPr>
            <a:endParaRPr lang="en-US" sz="2000" b="1" dirty="0" smtClean="0">
              <a:solidFill>
                <a:prstClr val="black"/>
              </a:solidFill>
            </a:endParaRPr>
          </a:p>
          <a:p>
            <a:pPr>
              <a:buFont typeface="Arial" pitchFamily="34" charset="0"/>
              <a:buChar char="•"/>
            </a:pPr>
            <a:r>
              <a:rPr lang="en-US" sz="3200" b="1" dirty="0" smtClean="0">
                <a:solidFill>
                  <a:prstClr val="black"/>
                </a:solidFill>
              </a:rPr>
              <a:t>Storage of the interpretation</a:t>
            </a: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5334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5"/>
            <a:ext cx="8763000" cy="6001611"/>
          </a:xfrm>
          <a:prstGeom prst="rect">
            <a:avLst/>
          </a:prstGeom>
          <a:noFill/>
        </p:spPr>
        <p:txBody>
          <a:bodyPr wrap="square" lIns="91407" tIns="45704" rIns="91407" bIns="45704" rtlCol="0">
            <a:spAutoFit/>
          </a:bodyPr>
          <a:lstStyle/>
          <a:p>
            <a:pPr algn="ctr"/>
            <a:r>
              <a:rPr lang="en-US" sz="3200" b="1" dirty="0" smtClean="0">
                <a:solidFill>
                  <a:prstClr val="black"/>
                </a:solidFill>
              </a:rPr>
              <a:t>Incidental Findings</a:t>
            </a:r>
          </a:p>
          <a:p>
            <a:endParaRPr lang="en-US" b="1" dirty="0" smtClean="0">
              <a:solidFill>
                <a:prstClr val="black"/>
              </a:solidFill>
            </a:endParaRPr>
          </a:p>
          <a:p>
            <a:r>
              <a:rPr lang="en-US" sz="2800" b="1" dirty="0" smtClean="0">
                <a:solidFill>
                  <a:prstClr val="black"/>
                </a:solidFill>
              </a:rPr>
              <a:t>An incidental finding is a finding concerning an individual in the course of conducting research that has potential health or reproductive importance and is discovered in the course of conducting research, but is beyond the aims of the study and is not anticipated in the research protocol.</a:t>
            </a:r>
            <a:r>
              <a:rPr lang="en-US" b="1" dirty="0" smtClean="0">
                <a:solidFill>
                  <a:prstClr val="black"/>
                </a:solidFill>
              </a:rPr>
              <a:t> </a:t>
            </a:r>
          </a:p>
          <a:p>
            <a:endParaRPr lang="en-US" sz="2400" b="1" dirty="0" smtClean="0">
              <a:solidFill>
                <a:prstClr val="black"/>
              </a:solidFill>
            </a:endParaRPr>
          </a:p>
          <a:p>
            <a:r>
              <a:rPr lang="en-US" sz="2400" b="1" dirty="0" smtClean="0">
                <a:solidFill>
                  <a:prstClr val="black"/>
                </a:solidFill>
              </a:rPr>
              <a:t>Susan M. Wolf, et al. (2012). </a:t>
            </a:r>
            <a:r>
              <a:rPr lang="en-US" sz="2400" b="1" i="1" dirty="0" smtClean="0">
                <a:solidFill>
                  <a:prstClr val="black"/>
                </a:solidFill>
              </a:rPr>
              <a:t>Genetics in Medicine</a:t>
            </a:r>
            <a:r>
              <a:rPr lang="en-US" sz="2400" b="1" dirty="0" smtClean="0">
                <a:solidFill>
                  <a:prstClr val="black"/>
                </a:solidFill>
              </a:rPr>
              <a:t>, 12: 361-384.</a:t>
            </a:r>
            <a:endParaRPr lang="en-US" sz="2400" dirty="0" smtClean="0">
              <a:solidFill>
                <a:prstClr val="black"/>
              </a:solidFill>
            </a:endParaRPr>
          </a:p>
          <a:p>
            <a:endParaRPr lang="en-US" b="1" dirty="0" smtClean="0">
              <a:solidFill>
                <a:prstClr val="black"/>
              </a:solidFill>
            </a:endParaRPr>
          </a:p>
          <a:p>
            <a:endParaRPr lang="en-US" b="1" dirty="0" smtClean="0">
              <a:solidFill>
                <a:prstClr val="black"/>
              </a:solidFill>
            </a:endParaRPr>
          </a:p>
          <a:p>
            <a:r>
              <a:rPr lang="en-US" sz="3200" b="1" dirty="0" smtClean="0">
                <a:solidFill>
                  <a:srgbClr val="FF0000"/>
                </a:solidFill>
              </a:rPr>
              <a:t>What about incidental findings that occur in the course of clinical testing?  Especially WGS!</a:t>
            </a:r>
          </a:p>
          <a:p>
            <a:endParaRPr lang="en-US" b="1" dirty="0" smtClean="0">
              <a:solidFill>
                <a:prstClr val="black"/>
              </a:solidFill>
            </a:endParaRPr>
          </a:p>
        </p:txBody>
      </p:sp>
      <p:sp>
        <p:nvSpPr>
          <p:cNvPr id="3" name="Line 8"/>
          <p:cNvSpPr>
            <a:spLocks noChangeShapeType="1"/>
          </p:cNvSpPr>
          <p:nvPr/>
        </p:nvSpPr>
        <p:spPr bwMode="auto">
          <a:xfrm>
            <a:off x="304800" y="1447800"/>
            <a:ext cx="8329612" cy="0"/>
          </a:xfrm>
          <a:prstGeom prst="line">
            <a:avLst/>
          </a:prstGeom>
          <a:noFill/>
          <a:ln w="50800">
            <a:solidFill>
              <a:srgbClr val="33CCCC"/>
            </a:solidFill>
            <a:round/>
            <a:headEnd/>
            <a:tailEnd/>
          </a:ln>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438400"/>
          </a:xfrm>
        </p:spPr>
        <p:txBody>
          <a:bodyPr>
            <a:normAutofit/>
          </a:bodyPr>
          <a:lstStyle/>
          <a:p>
            <a:r>
              <a:rPr lang="en-US" b="1" dirty="0" smtClean="0">
                <a:solidFill>
                  <a:schemeClr val="tx1"/>
                </a:solidFill>
              </a:rPr>
              <a:t>Presidential Commission</a:t>
            </a:r>
          </a:p>
          <a:p>
            <a:r>
              <a:rPr lang="en-US" b="1" i="1" dirty="0" smtClean="0">
                <a:solidFill>
                  <a:schemeClr val="tx1"/>
                </a:solidFill>
              </a:rPr>
              <a:t>for the </a:t>
            </a:r>
            <a:r>
              <a:rPr lang="en-US" b="1" dirty="0" smtClean="0">
                <a:solidFill>
                  <a:schemeClr val="tx1"/>
                </a:solidFill>
              </a:rPr>
              <a:t>Study of Bioethical Issues</a:t>
            </a:r>
          </a:p>
          <a:p>
            <a:r>
              <a:rPr lang="en-US" sz="2200" b="1" dirty="0" smtClean="0">
                <a:solidFill>
                  <a:schemeClr val="tx1"/>
                </a:solidFill>
              </a:rPr>
              <a:t>Washington, DC</a:t>
            </a:r>
          </a:p>
          <a:p>
            <a:r>
              <a:rPr lang="en-US" sz="2200" b="1" dirty="0" smtClean="0">
                <a:solidFill>
                  <a:schemeClr val="tx1"/>
                </a:solidFill>
              </a:rPr>
              <a:t>October 2012</a:t>
            </a:r>
          </a:p>
          <a:p>
            <a:r>
              <a:rPr lang="en-US" sz="2200" b="1" dirty="0" smtClean="0">
                <a:solidFill>
                  <a:schemeClr val="tx1"/>
                </a:solidFill>
              </a:rPr>
              <a:t>http://www.bioethics.gov</a:t>
            </a:r>
            <a:endParaRPr lang="en-US" sz="2200" b="1" dirty="0">
              <a:solidFill>
                <a:schemeClr val="tx1"/>
              </a:solidFill>
            </a:endParaRPr>
          </a:p>
        </p:txBody>
      </p:sp>
      <p:pic>
        <p:nvPicPr>
          <p:cNvPr id="1026" name="Picture 2" descr="http://www.bioethics.gov/images/feature-photos/privacy-cover.png"/>
          <p:cNvPicPr>
            <a:picLocks noChangeAspect="1" noChangeArrowheads="1"/>
          </p:cNvPicPr>
          <p:nvPr/>
        </p:nvPicPr>
        <p:blipFill>
          <a:blip r:embed="rId2" cstate="print"/>
          <a:srcRect/>
          <a:stretch>
            <a:fillRect/>
          </a:stretch>
        </p:blipFill>
        <p:spPr bwMode="auto">
          <a:xfrm>
            <a:off x="2514600" y="533401"/>
            <a:ext cx="3810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3"/>
            <a:ext cx="8229600" cy="6278610"/>
          </a:xfrm>
          <a:prstGeom prst="rect">
            <a:avLst/>
          </a:prstGeom>
          <a:noFill/>
        </p:spPr>
        <p:txBody>
          <a:bodyPr wrap="square" lIns="91407" tIns="45704" rIns="91407" bIns="45704" rtlCol="0">
            <a:spAutoFit/>
          </a:bodyPr>
          <a:lstStyle/>
          <a:p>
            <a:pPr algn="ctr"/>
            <a:r>
              <a:rPr lang="en-US" sz="3600" b="1" dirty="0" smtClean="0">
                <a:solidFill>
                  <a:prstClr val="black"/>
                </a:solidFill>
              </a:rPr>
              <a:t>Challenges Facing </a:t>
            </a:r>
            <a:r>
              <a:rPr lang="en-US" sz="3600" b="1" dirty="0" err="1" smtClean="0">
                <a:solidFill>
                  <a:prstClr val="black"/>
                </a:solidFill>
              </a:rPr>
              <a:t>Biobanks</a:t>
            </a:r>
            <a:r>
              <a:rPr lang="en-US" sz="3600" b="1" dirty="0" smtClean="0">
                <a:solidFill>
                  <a:prstClr val="black"/>
                </a:solidFill>
              </a:rPr>
              <a:t>:</a:t>
            </a:r>
          </a:p>
          <a:p>
            <a:pPr algn="ctr"/>
            <a:r>
              <a:rPr lang="en-US" sz="3600" b="1" dirty="0" smtClean="0">
                <a:solidFill>
                  <a:prstClr val="black"/>
                </a:solidFill>
              </a:rPr>
              <a:t>Shortage of Quality </a:t>
            </a:r>
            <a:r>
              <a:rPr lang="en-US" sz="3600" b="1" dirty="0" err="1" smtClean="0">
                <a:solidFill>
                  <a:prstClr val="black"/>
                </a:solidFill>
              </a:rPr>
              <a:t>Biospecimens</a:t>
            </a:r>
            <a:endParaRPr lang="en-US" sz="3600" b="1" dirty="0" smtClean="0">
              <a:solidFill>
                <a:prstClr val="black"/>
              </a:solidFill>
            </a:endParaRPr>
          </a:p>
          <a:p>
            <a:pPr algn="ctr"/>
            <a:endParaRPr lang="en-US" sz="3200" b="1" dirty="0" smtClean="0">
              <a:solidFill>
                <a:prstClr val="black"/>
              </a:solidFill>
            </a:endParaRPr>
          </a:p>
          <a:p>
            <a:pPr algn="ctr"/>
            <a:r>
              <a:rPr lang="en-US" sz="3200" b="1" dirty="0" smtClean="0">
                <a:solidFill>
                  <a:prstClr val="black"/>
                </a:solidFill>
              </a:rPr>
              <a:t>Lack of standard and uniform operating procedures for:</a:t>
            </a:r>
          </a:p>
          <a:p>
            <a:endParaRPr lang="en-US" sz="2000" b="1" dirty="0" smtClean="0">
              <a:solidFill>
                <a:prstClr val="black"/>
              </a:solidFill>
            </a:endParaRPr>
          </a:p>
          <a:p>
            <a:pPr algn="ctr">
              <a:buFont typeface="Arial" pitchFamily="34" charset="0"/>
              <a:buChar char="•"/>
            </a:pPr>
            <a:r>
              <a:rPr lang="en-US" sz="3200" b="1" dirty="0" smtClean="0">
                <a:solidFill>
                  <a:prstClr val="black"/>
                </a:solidFill>
              </a:rPr>
              <a:t>Collection</a:t>
            </a:r>
          </a:p>
          <a:p>
            <a:pPr algn="ctr">
              <a:buFont typeface="Arial" pitchFamily="34" charset="0"/>
              <a:buChar char="•"/>
            </a:pPr>
            <a:r>
              <a:rPr lang="en-US" sz="3200" b="1" dirty="0" smtClean="0">
                <a:solidFill>
                  <a:prstClr val="black"/>
                </a:solidFill>
              </a:rPr>
              <a:t>Processing</a:t>
            </a:r>
          </a:p>
          <a:p>
            <a:pPr algn="ctr">
              <a:buFont typeface="Arial" pitchFamily="34" charset="0"/>
              <a:buChar char="•"/>
            </a:pPr>
            <a:r>
              <a:rPr lang="en-US" sz="3200" b="1" dirty="0" smtClean="0">
                <a:solidFill>
                  <a:prstClr val="black"/>
                </a:solidFill>
              </a:rPr>
              <a:t>Annotation</a:t>
            </a:r>
          </a:p>
          <a:p>
            <a:pPr algn="ctr">
              <a:buFont typeface="Arial" pitchFamily="34" charset="0"/>
              <a:buChar char="•"/>
            </a:pPr>
            <a:r>
              <a:rPr lang="en-US" sz="3200" b="1" dirty="0" smtClean="0">
                <a:solidFill>
                  <a:prstClr val="black"/>
                </a:solidFill>
              </a:rPr>
              <a:t>Storage</a:t>
            </a:r>
          </a:p>
          <a:p>
            <a:pPr algn="ctr">
              <a:buFont typeface="Arial" pitchFamily="34" charset="0"/>
              <a:buChar char="•"/>
            </a:pPr>
            <a:r>
              <a:rPr lang="en-US" sz="3200" b="1" dirty="0" smtClean="0">
                <a:solidFill>
                  <a:prstClr val="black"/>
                </a:solidFill>
              </a:rPr>
              <a:t>Transport</a:t>
            </a: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609600" y="18288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lide1"/>
          <p:cNvPicPr>
            <a:picLocks noGrp="1" noChangeAspect="1" noChangeArrowheads="1"/>
          </p:cNvPicPr>
          <p:nvPr>
            <p:ph/>
          </p:nvPr>
        </p:nvPicPr>
        <p:blipFill>
          <a:blip r:embed="rId3" cstate="print"/>
          <a:srcRect/>
          <a:stretch>
            <a:fillRect/>
          </a:stretch>
        </p:blipFill>
        <p:spPr>
          <a:xfrm>
            <a:off x="0" y="-228600"/>
            <a:ext cx="9372600" cy="7499350"/>
          </a:xfrm>
          <a:noFill/>
        </p:spPr>
      </p:pic>
      <p:sp>
        <p:nvSpPr>
          <p:cNvPr id="3075" name="Text Box 3"/>
          <p:cNvSpPr txBox="1">
            <a:spLocks noChangeArrowheads="1"/>
          </p:cNvSpPr>
          <p:nvPr/>
        </p:nvSpPr>
        <p:spPr bwMode="auto">
          <a:xfrm>
            <a:off x="1524000" y="1066799"/>
            <a:ext cx="7620000" cy="4124174"/>
          </a:xfrm>
          <a:prstGeom prst="rect">
            <a:avLst/>
          </a:prstGeom>
          <a:noFill/>
          <a:ln w="9525">
            <a:noFill/>
            <a:miter lim="800000"/>
            <a:headEnd/>
            <a:tailEnd/>
          </a:ln>
        </p:spPr>
        <p:txBody>
          <a:bodyPr lIns="91407" tIns="45704" rIns="91407" bIns="45704">
            <a:spAutoFit/>
          </a:bodyPr>
          <a:lstStyle/>
          <a:p>
            <a:pPr fontAlgn="base">
              <a:spcBef>
                <a:spcPct val="30000"/>
              </a:spcBef>
              <a:spcAft>
                <a:spcPct val="0"/>
              </a:spcAft>
            </a:pPr>
            <a:r>
              <a:rPr lang="en-US" sz="5400" dirty="0">
                <a:solidFill>
                  <a:srgbClr val="00B050"/>
                </a:solidFill>
                <a:latin typeface="Arial Black" pitchFamily="34" charset="0"/>
              </a:rPr>
              <a:t>	</a:t>
            </a:r>
            <a:r>
              <a:rPr lang="en-US" sz="4000" dirty="0">
                <a:solidFill>
                  <a:srgbClr val="FFFFFF"/>
                </a:solidFill>
                <a:latin typeface="Arial Black" pitchFamily="34" charset="0"/>
              </a:rPr>
              <a:t>International 	</a:t>
            </a:r>
          </a:p>
          <a:p>
            <a:pPr fontAlgn="base">
              <a:spcBef>
                <a:spcPct val="30000"/>
              </a:spcBef>
              <a:spcAft>
                <a:spcPct val="0"/>
              </a:spcAft>
            </a:pPr>
            <a:r>
              <a:rPr lang="en-US" sz="4000" dirty="0">
                <a:solidFill>
                  <a:srgbClr val="FFFFFF"/>
                </a:solidFill>
                <a:latin typeface="Arial Black" pitchFamily="34" charset="0"/>
              </a:rPr>
              <a:t>	Society for 	</a:t>
            </a:r>
          </a:p>
          <a:p>
            <a:pPr fontAlgn="base">
              <a:spcBef>
                <a:spcPct val="30000"/>
              </a:spcBef>
              <a:spcAft>
                <a:spcPct val="0"/>
              </a:spcAft>
            </a:pPr>
            <a:r>
              <a:rPr lang="en-US" sz="4000" dirty="0">
                <a:solidFill>
                  <a:srgbClr val="FFFFFF"/>
                </a:solidFill>
                <a:latin typeface="Arial Black" pitchFamily="34" charset="0"/>
              </a:rPr>
              <a:t>	Biological and 	</a:t>
            </a:r>
          </a:p>
          <a:p>
            <a:pPr fontAlgn="base">
              <a:spcBef>
                <a:spcPct val="30000"/>
              </a:spcBef>
              <a:spcAft>
                <a:spcPct val="0"/>
              </a:spcAft>
            </a:pPr>
            <a:r>
              <a:rPr lang="en-US" sz="4000" dirty="0">
                <a:solidFill>
                  <a:srgbClr val="FFFFFF"/>
                </a:solidFill>
                <a:latin typeface="Arial Black" pitchFamily="34" charset="0"/>
              </a:rPr>
              <a:t>	Environmental 	</a:t>
            </a:r>
          </a:p>
          <a:p>
            <a:pPr fontAlgn="base">
              <a:spcBef>
                <a:spcPct val="30000"/>
              </a:spcBef>
              <a:spcAft>
                <a:spcPct val="0"/>
              </a:spcAft>
            </a:pPr>
            <a:r>
              <a:rPr lang="en-US" sz="4000" dirty="0">
                <a:solidFill>
                  <a:srgbClr val="FFFFFF"/>
                </a:solidFill>
                <a:latin typeface="Arial Black" pitchFamily="34" charset="0"/>
              </a:rPr>
              <a:t>	Repositories</a:t>
            </a:r>
          </a:p>
        </p:txBody>
      </p:sp>
      <p:sp>
        <p:nvSpPr>
          <p:cNvPr id="3076" name="Text Box 4"/>
          <p:cNvSpPr txBox="1">
            <a:spLocks noChangeArrowheads="1"/>
          </p:cNvSpPr>
          <p:nvPr/>
        </p:nvSpPr>
        <p:spPr bwMode="auto">
          <a:xfrm>
            <a:off x="2895601" y="3429001"/>
            <a:ext cx="4267200" cy="373659"/>
          </a:xfrm>
          <a:prstGeom prst="rect">
            <a:avLst/>
          </a:prstGeom>
          <a:noFill/>
          <a:ln w="9525">
            <a:noFill/>
            <a:miter lim="800000"/>
            <a:headEnd/>
            <a:tailEnd/>
          </a:ln>
        </p:spPr>
        <p:txBody>
          <a:bodyPr lIns="91407" tIns="45704" rIns="91407" bIns="45704">
            <a:spAutoFit/>
          </a:bodyPr>
          <a:lstStyle/>
          <a:p>
            <a:pPr eaLnBrk="0" fontAlgn="base" hangingPunct="0">
              <a:spcBef>
                <a:spcPct val="50000"/>
              </a:spcBef>
              <a:spcAft>
                <a:spcPct val="0"/>
              </a:spcAft>
            </a:pPr>
            <a:endParaRPr lang="en-US">
              <a:solidFill>
                <a:srgbClr val="005856"/>
              </a:solidFill>
            </a:endParaRPr>
          </a:p>
        </p:txBody>
      </p:sp>
      <p:pic>
        <p:nvPicPr>
          <p:cNvPr id="3077" name="Picture 5" descr="asiplogo.jpg"/>
          <p:cNvPicPr>
            <a:picLocks noChangeAspect="1"/>
          </p:cNvPicPr>
          <p:nvPr/>
        </p:nvPicPr>
        <p:blipFill>
          <a:blip r:embed="rId4" cstate="print"/>
          <a:srcRect/>
          <a:stretch>
            <a:fillRect/>
          </a:stretch>
        </p:blipFill>
        <p:spPr bwMode="auto">
          <a:xfrm>
            <a:off x="6934200" y="6292850"/>
            <a:ext cx="1981200" cy="565150"/>
          </a:xfrm>
          <a:prstGeom prst="rect">
            <a:avLst/>
          </a:prstGeom>
          <a:noFill/>
          <a:ln w="9525">
            <a:noFill/>
            <a:miter lim="800000"/>
            <a:headEnd/>
            <a:tailEnd/>
          </a:ln>
        </p:spPr>
      </p:pic>
      <p:sp>
        <p:nvSpPr>
          <p:cNvPr id="3078" name="TextBox 6"/>
          <p:cNvSpPr txBox="1">
            <a:spLocks noChangeArrowheads="1"/>
          </p:cNvSpPr>
          <p:nvPr/>
        </p:nvSpPr>
        <p:spPr bwMode="auto">
          <a:xfrm>
            <a:off x="762001" y="6581782"/>
            <a:ext cx="6248400" cy="307777"/>
          </a:xfrm>
          <a:prstGeom prst="rect">
            <a:avLst/>
          </a:prstGeom>
          <a:noFill/>
          <a:ln w="9525">
            <a:noFill/>
            <a:miter lim="800000"/>
            <a:headEnd/>
            <a:tailEnd/>
          </a:ln>
        </p:spPr>
        <p:txBody>
          <a:bodyPr wrap="square" lIns="91407" tIns="45704" rIns="91407" bIns="45704">
            <a:spAutoFit/>
          </a:bodyPr>
          <a:lstStyle/>
          <a:p>
            <a:pPr eaLnBrk="0" fontAlgn="base" hangingPunct="0">
              <a:spcBef>
                <a:spcPct val="0"/>
              </a:spcBef>
              <a:spcAft>
                <a:spcPct val="0"/>
              </a:spcAft>
            </a:pPr>
            <a:r>
              <a:rPr lang="en-US" sz="1400" b="1" dirty="0">
                <a:solidFill>
                  <a:srgbClr val="FFFFFF"/>
                </a:solidFill>
              </a:rPr>
              <a:t>A Division of American Society for Investigative Pathology </a:t>
            </a:r>
          </a:p>
        </p:txBody>
      </p:sp>
      <p:sp>
        <p:nvSpPr>
          <p:cNvPr id="8" name="TextBox 7"/>
          <p:cNvSpPr txBox="1"/>
          <p:nvPr/>
        </p:nvSpPr>
        <p:spPr>
          <a:xfrm>
            <a:off x="3581400" y="5029202"/>
            <a:ext cx="5562600" cy="1538883"/>
          </a:xfrm>
          <a:prstGeom prst="rect">
            <a:avLst/>
          </a:prstGeom>
          <a:noFill/>
        </p:spPr>
        <p:txBody>
          <a:bodyPr wrap="square" lIns="91407" tIns="45704" rIns="91407" bIns="45704" rtlCol="0">
            <a:spAutoFit/>
          </a:bodyPr>
          <a:lstStyle/>
          <a:p>
            <a:pPr eaLnBrk="0" fontAlgn="base" hangingPunct="0">
              <a:spcBef>
                <a:spcPct val="0"/>
              </a:spcBef>
              <a:spcAft>
                <a:spcPct val="0"/>
              </a:spcAft>
            </a:pPr>
            <a:r>
              <a:rPr lang="en-US" sz="2900" b="1" dirty="0" smtClean="0">
                <a:solidFill>
                  <a:srgbClr val="FFFFFF"/>
                </a:solidFill>
                <a:latin typeface="Arial"/>
              </a:rPr>
              <a:t>Communication among Repositories across the Globe</a:t>
            </a:r>
          </a:p>
          <a:p>
            <a:pPr eaLnBrk="0" fontAlgn="base" hangingPunct="0">
              <a:spcBef>
                <a:spcPct val="0"/>
              </a:spcBef>
              <a:spcAft>
                <a:spcPct val="0"/>
              </a:spcAft>
            </a:pPr>
            <a:endParaRPr lang="en-US" b="1" dirty="0" smtClean="0">
              <a:solidFill>
                <a:srgbClr val="005856"/>
              </a:solidFill>
            </a:endParaRPr>
          </a:p>
          <a:p>
            <a:pPr eaLnBrk="0" fontAlgn="base" hangingPunct="0">
              <a:spcBef>
                <a:spcPct val="0"/>
              </a:spcBef>
              <a:spcAft>
                <a:spcPct val="0"/>
              </a:spcAft>
            </a:pPr>
            <a:endParaRPr lang="en-US" dirty="0">
              <a:solidFill>
                <a:srgbClr val="005856"/>
              </a:solidFill>
            </a:endParaRPr>
          </a:p>
        </p:txBody>
      </p:sp>
      <p:sp>
        <p:nvSpPr>
          <p:cNvPr id="11" name="TextBox 10"/>
          <p:cNvSpPr txBox="1"/>
          <p:nvPr/>
        </p:nvSpPr>
        <p:spPr>
          <a:xfrm>
            <a:off x="3657607" y="6019800"/>
            <a:ext cx="3179075" cy="523220"/>
          </a:xfrm>
          <a:prstGeom prst="rect">
            <a:avLst/>
          </a:prstGeom>
          <a:noFill/>
        </p:spPr>
        <p:txBody>
          <a:bodyPr wrap="none" lIns="91407" tIns="45704" rIns="91407" bIns="45704" rtlCol="0">
            <a:spAutoFit/>
          </a:bodyPr>
          <a:lstStyle/>
          <a:p>
            <a:r>
              <a:rPr lang="en-US" sz="2800" b="1" dirty="0" smtClean="0">
                <a:solidFill>
                  <a:srgbClr val="FFFFFF"/>
                </a:solidFill>
              </a:rPr>
              <a:t>www.isber.org</a:t>
            </a:r>
            <a:endParaRPr lang="en-US" sz="2800" b="1" dirty="0">
              <a:solidFill>
                <a:srgbClr val="FFFF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b="1" dirty="0" err="1" smtClean="0">
                <a:latin typeface="Arial" pitchFamily="34" charset="0"/>
                <a:cs typeface="Arial" pitchFamily="34" charset="0"/>
              </a:rPr>
              <a:t>Biospecimen</a:t>
            </a:r>
            <a:r>
              <a:rPr lang="en-US" sz="4000" b="1" dirty="0" smtClean="0">
                <a:latin typeface="Arial" pitchFamily="34" charset="0"/>
                <a:cs typeface="Arial" pitchFamily="34" charset="0"/>
              </a:rPr>
              <a:t> Science</a:t>
            </a:r>
          </a:p>
        </p:txBody>
      </p:sp>
      <p:sp>
        <p:nvSpPr>
          <p:cNvPr id="7" name="ZoneTexte 6"/>
          <p:cNvSpPr txBox="1"/>
          <p:nvPr/>
        </p:nvSpPr>
        <p:spPr>
          <a:xfrm>
            <a:off x="381000" y="1219201"/>
            <a:ext cx="8001000" cy="5156218"/>
          </a:xfrm>
          <a:prstGeom prst="rect">
            <a:avLst/>
          </a:prstGeom>
          <a:noFill/>
        </p:spPr>
        <p:txBody>
          <a:bodyPr wrap="square" lIns="91407" tIns="45704" rIns="91407" bIns="45704" rtlCol="0">
            <a:spAutoFit/>
          </a:bodyPr>
          <a:lstStyle/>
          <a:p>
            <a:r>
              <a:rPr lang="en-US" b="1" u="sng" dirty="0" smtClean="0">
                <a:solidFill>
                  <a:prstClr val="black"/>
                </a:solidFill>
                <a:latin typeface="Arial" charset="0"/>
              </a:rPr>
              <a:t>What is </a:t>
            </a:r>
            <a:r>
              <a:rPr lang="en-US" b="1" u="sng" dirty="0" err="1" smtClean="0">
                <a:solidFill>
                  <a:prstClr val="black"/>
                </a:solidFill>
                <a:latin typeface="Arial" charset="0"/>
              </a:rPr>
              <a:t>biospecimen</a:t>
            </a:r>
            <a:r>
              <a:rPr lang="en-US" b="1" u="sng" dirty="0" smtClean="0">
                <a:solidFill>
                  <a:prstClr val="black"/>
                </a:solidFill>
                <a:latin typeface="Arial" charset="0"/>
              </a:rPr>
              <a:t> science?</a:t>
            </a:r>
          </a:p>
          <a:p>
            <a:pPr lvl="1"/>
            <a:r>
              <a:rPr lang="en-US" b="1" dirty="0" err="1" smtClean="0">
                <a:solidFill>
                  <a:prstClr val="black"/>
                </a:solidFill>
                <a:latin typeface="Arial" charset="0"/>
              </a:rPr>
              <a:t>Biospecimen</a:t>
            </a:r>
            <a:r>
              <a:rPr lang="en-US" b="1" dirty="0" smtClean="0">
                <a:solidFill>
                  <a:prstClr val="black"/>
                </a:solidFill>
                <a:latin typeface="Arial" charset="0"/>
              </a:rPr>
              <a:t> Science is the multidisciplinary field of study responsible for establishing tested and proven </a:t>
            </a:r>
            <a:r>
              <a:rPr lang="en-US" b="1" dirty="0" err="1" smtClean="0">
                <a:solidFill>
                  <a:prstClr val="black"/>
                </a:solidFill>
                <a:latin typeface="Arial" charset="0"/>
              </a:rPr>
              <a:t>biospecimen</a:t>
            </a:r>
            <a:r>
              <a:rPr lang="en-US" b="1" dirty="0" smtClean="0">
                <a:solidFill>
                  <a:prstClr val="black"/>
                </a:solidFill>
                <a:latin typeface="Arial" charset="0"/>
              </a:rPr>
              <a:t> resource-related procedures based on experimentation in the areas of specimen collection, processing, shipping, and storage</a:t>
            </a:r>
          </a:p>
          <a:p>
            <a:pPr lvl="1"/>
            <a:endParaRPr lang="en-US" b="1" dirty="0" smtClean="0">
              <a:solidFill>
                <a:prstClr val="black"/>
              </a:solidFill>
              <a:latin typeface="Arial" charset="0"/>
            </a:endParaRPr>
          </a:p>
          <a:p>
            <a:r>
              <a:rPr lang="en-US" b="1" u="sng" dirty="0" smtClean="0">
                <a:solidFill>
                  <a:prstClr val="black"/>
                </a:solidFill>
                <a:latin typeface="Arial" charset="0"/>
              </a:rPr>
              <a:t>Why is it needed?</a:t>
            </a:r>
          </a:p>
          <a:p>
            <a:pPr lvl="1"/>
            <a:r>
              <a:rPr lang="en-US" b="1" dirty="0" err="1" smtClean="0">
                <a:solidFill>
                  <a:prstClr val="black"/>
                </a:solidFill>
                <a:latin typeface="Arial" charset="0"/>
              </a:rPr>
              <a:t>Biospecimens</a:t>
            </a:r>
            <a:r>
              <a:rPr lang="en-US" b="1" dirty="0" smtClean="0">
                <a:solidFill>
                  <a:prstClr val="black"/>
                </a:solidFill>
                <a:latin typeface="Arial" charset="0"/>
              </a:rPr>
              <a:t> are composed of active and reactive living cells or cell products, making them highly complex. </a:t>
            </a:r>
          </a:p>
          <a:p>
            <a:pPr lvl="1"/>
            <a:endParaRPr lang="en-US" b="1" dirty="0" smtClean="0">
              <a:solidFill>
                <a:prstClr val="black"/>
              </a:solidFill>
              <a:latin typeface="Arial" charset="0"/>
            </a:endParaRPr>
          </a:p>
          <a:p>
            <a:pPr lvl="1"/>
            <a:r>
              <a:rPr lang="en-US" b="1" dirty="0" smtClean="0">
                <a:solidFill>
                  <a:prstClr val="black"/>
                </a:solidFill>
                <a:latin typeface="Arial" charset="0"/>
              </a:rPr>
              <a:t>The collection, handling, and storage process can profoundly alter the molecular profile and quality of </a:t>
            </a:r>
            <a:r>
              <a:rPr lang="en-US" b="1" dirty="0" err="1" smtClean="0">
                <a:solidFill>
                  <a:prstClr val="black"/>
                </a:solidFill>
                <a:latin typeface="Arial" charset="0"/>
              </a:rPr>
              <a:t>biospecimens</a:t>
            </a:r>
            <a:r>
              <a:rPr lang="en-US" b="1" dirty="0" smtClean="0">
                <a:solidFill>
                  <a:prstClr val="black"/>
                </a:solidFill>
                <a:latin typeface="Arial" charset="0"/>
              </a:rPr>
              <a:t>.</a:t>
            </a:r>
          </a:p>
          <a:p>
            <a:pPr lvl="1"/>
            <a:endParaRPr lang="en-US" b="1" dirty="0" smtClean="0">
              <a:solidFill>
                <a:prstClr val="black"/>
              </a:solidFill>
              <a:latin typeface="Arial" charset="0"/>
            </a:endParaRPr>
          </a:p>
          <a:p>
            <a:pPr lvl="1"/>
            <a:r>
              <a:rPr lang="en-US" b="1" dirty="0" smtClean="0">
                <a:solidFill>
                  <a:prstClr val="black"/>
                </a:solidFill>
                <a:latin typeface="Arial" charset="0"/>
              </a:rPr>
              <a:t>Such alterations, though artificial, can be misinterpreted as disease related or disease specific.</a:t>
            </a:r>
          </a:p>
          <a:p>
            <a:pPr lvl="1"/>
            <a:endParaRPr lang="en-US" b="1" dirty="0" smtClean="0">
              <a:solidFill>
                <a:prstClr val="black"/>
              </a:solidFill>
              <a:latin typeface="Arial" charset="0"/>
            </a:endParaRPr>
          </a:p>
          <a:p>
            <a:pPr lvl="1"/>
            <a:r>
              <a:rPr lang="en-US" b="1" dirty="0" smtClean="0">
                <a:solidFill>
                  <a:prstClr val="black"/>
                </a:solidFill>
                <a:latin typeface="Arial" charset="0"/>
              </a:rPr>
              <a:t>High degrees of sensitivity and specificity in new molecular techniques raise the bar for </a:t>
            </a:r>
            <a:r>
              <a:rPr lang="en-US" b="1" dirty="0" err="1" smtClean="0">
                <a:solidFill>
                  <a:prstClr val="black"/>
                </a:solidFill>
                <a:latin typeface="Arial" charset="0"/>
              </a:rPr>
              <a:t>analyte</a:t>
            </a:r>
            <a:r>
              <a:rPr lang="en-US" b="1" dirty="0" smtClean="0">
                <a:solidFill>
                  <a:prstClr val="black"/>
                </a:solidFill>
                <a:latin typeface="Arial" charset="0"/>
              </a:rPr>
              <a:t> (specimen) data and quality.</a:t>
            </a:r>
          </a:p>
        </p:txBody>
      </p:sp>
      <p:sp>
        <p:nvSpPr>
          <p:cNvPr id="9" name="Slide Number Placeholder 8"/>
          <p:cNvSpPr>
            <a:spLocks noGrp="1"/>
          </p:cNvSpPr>
          <p:nvPr>
            <p:ph type="sldNum" sz="quarter" idx="12"/>
          </p:nvPr>
        </p:nvSpPr>
        <p:spPr>
          <a:xfrm>
            <a:off x="7086600" y="6569082"/>
            <a:ext cx="2133600" cy="365125"/>
          </a:xfrm>
        </p:spPr>
        <p:txBody>
          <a:bodyPr/>
          <a:lstStyle/>
          <a:p>
            <a:fld id="{B6F15528-21DE-4FAA-801E-634DDDAF4B2B}" type="slidenum">
              <a:rPr lang="en-US" smtClean="0">
                <a:solidFill>
                  <a:prstClr val="black">
                    <a:tint val="75000"/>
                  </a:prstClr>
                </a:solidFill>
              </a:rPr>
              <a:pPr/>
              <a:t>39</a:t>
            </a:fld>
            <a:endParaRPr lang="en-US" dirty="0">
              <a:solidFill>
                <a:prstClr val="black">
                  <a:tint val="75000"/>
                </a:prstClr>
              </a:solidFill>
            </a:endParaRPr>
          </a:p>
        </p:txBody>
      </p:sp>
      <p:sp>
        <p:nvSpPr>
          <p:cNvPr id="10" name="Line 7"/>
          <p:cNvSpPr>
            <a:spLocks noChangeShapeType="1"/>
          </p:cNvSpPr>
          <p:nvPr/>
        </p:nvSpPr>
        <p:spPr bwMode="auto">
          <a:xfrm>
            <a:off x="304807" y="990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2"/>
            <a:ext cx="8229600" cy="4678171"/>
          </a:xfrm>
          <a:prstGeom prst="rect">
            <a:avLst/>
          </a:prstGeom>
          <a:noFill/>
        </p:spPr>
        <p:txBody>
          <a:bodyPr wrap="square" lIns="91407" tIns="45704" rIns="91407" bIns="45704" rtlCol="0">
            <a:spAutoFit/>
          </a:bodyPr>
          <a:lstStyle/>
          <a:p>
            <a:pPr algn="ctr"/>
            <a:r>
              <a:rPr lang="en-US" sz="3600" b="1" dirty="0" smtClean="0">
                <a:solidFill>
                  <a:prstClr val="black"/>
                </a:solidFill>
              </a:rPr>
              <a:t>Clinical Diagnostic Genome Sequencing</a:t>
            </a:r>
          </a:p>
          <a:p>
            <a:pPr algn="ctr"/>
            <a:endParaRPr lang="en-US" sz="3200" b="1" dirty="0" smtClean="0">
              <a:solidFill>
                <a:prstClr val="black"/>
              </a:solidFill>
            </a:endParaRPr>
          </a:p>
          <a:p>
            <a:pPr algn="ctr"/>
            <a:endParaRPr lang="en-US" sz="3200" b="1" dirty="0" smtClean="0">
              <a:solidFill>
                <a:prstClr val="black"/>
              </a:solidFill>
            </a:endParaRPr>
          </a:p>
          <a:p>
            <a:r>
              <a:rPr lang="en-US" sz="3600" b="1" dirty="0" smtClean="0">
                <a:solidFill>
                  <a:prstClr val="black"/>
                </a:solidFill>
              </a:rPr>
              <a:t>The introduction of high-throughput, next-generation sequencing (NGS) in 2005 heralded a critical and </a:t>
            </a:r>
            <a:r>
              <a:rPr lang="en-US" sz="3600" b="1" u="sng" dirty="0" smtClean="0">
                <a:solidFill>
                  <a:prstClr val="black"/>
                </a:solidFill>
              </a:rPr>
              <a:t>transformative</a:t>
            </a:r>
            <a:r>
              <a:rPr lang="en-US" sz="3600" b="1" dirty="0" smtClean="0">
                <a:solidFill>
                  <a:prstClr val="black"/>
                </a:solidFill>
              </a:rPr>
              <a:t> step in the history of DNA sequencing.</a:t>
            </a: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7" y="1295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b="1" dirty="0" err="1" smtClean="0">
                <a:latin typeface="Arial" pitchFamily="34" charset="0"/>
                <a:cs typeface="Arial" pitchFamily="34" charset="0"/>
              </a:rPr>
              <a:t>Biospecimen</a:t>
            </a:r>
            <a:r>
              <a:rPr lang="en-US" sz="4000" b="1" dirty="0" smtClean="0">
                <a:latin typeface="Arial" pitchFamily="34" charset="0"/>
                <a:cs typeface="Arial" pitchFamily="34" charset="0"/>
              </a:rPr>
              <a:t> Science</a:t>
            </a:r>
          </a:p>
        </p:txBody>
      </p:sp>
      <p:sp>
        <p:nvSpPr>
          <p:cNvPr id="7" name="ZoneTexte 6"/>
          <p:cNvSpPr txBox="1"/>
          <p:nvPr/>
        </p:nvSpPr>
        <p:spPr>
          <a:xfrm>
            <a:off x="0" y="1524005"/>
            <a:ext cx="9144000" cy="3477843"/>
          </a:xfrm>
          <a:prstGeom prst="rect">
            <a:avLst/>
          </a:prstGeom>
          <a:noFill/>
        </p:spPr>
        <p:txBody>
          <a:bodyPr wrap="square" lIns="91407" tIns="45704" rIns="91407" bIns="45704" rtlCol="0">
            <a:spAutoFit/>
          </a:bodyPr>
          <a:lstStyle/>
          <a:p>
            <a:r>
              <a:rPr lang="en-US" sz="2000" b="1" dirty="0" smtClean="0">
                <a:solidFill>
                  <a:prstClr val="black"/>
                </a:solidFill>
                <a:latin typeface="Arial" charset="0"/>
              </a:rPr>
              <a:t>Quality of human </a:t>
            </a:r>
            <a:r>
              <a:rPr lang="en-US" sz="2000" b="1" dirty="0" err="1" smtClean="0">
                <a:solidFill>
                  <a:prstClr val="black"/>
                </a:solidFill>
                <a:latin typeface="Arial" charset="0"/>
              </a:rPr>
              <a:t>biospecimens</a:t>
            </a:r>
            <a:r>
              <a:rPr lang="en-US" sz="2000" b="1" dirty="0" smtClean="0">
                <a:solidFill>
                  <a:prstClr val="black"/>
                </a:solidFill>
                <a:latin typeface="Arial" charset="0"/>
              </a:rPr>
              <a:t> is </a:t>
            </a:r>
            <a:r>
              <a:rPr lang="en-US" sz="2000" b="1" dirty="0" err="1" smtClean="0">
                <a:solidFill>
                  <a:prstClr val="black"/>
                </a:solidFill>
                <a:latin typeface="Arial" charset="0"/>
              </a:rPr>
              <a:t>multifactorial</a:t>
            </a:r>
            <a:r>
              <a:rPr lang="en-US" sz="2000" b="1" dirty="0" smtClean="0">
                <a:solidFill>
                  <a:prstClr val="black"/>
                </a:solidFill>
                <a:latin typeface="Arial" charset="0"/>
              </a:rPr>
              <a:t> and is determined by:</a:t>
            </a:r>
          </a:p>
          <a:p>
            <a:endParaRPr lang="en-US" sz="2000" b="1" dirty="0" smtClean="0">
              <a:solidFill>
                <a:prstClr val="black"/>
              </a:solidFill>
              <a:latin typeface="Arial" charset="0"/>
            </a:endParaRPr>
          </a:p>
          <a:p>
            <a:pPr marL="633187" indent="-176150">
              <a:buFont typeface="Arial" pitchFamily="34" charset="0"/>
              <a:buChar char="•"/>
            </a:pPr>
            <a:r>
              <a:rPr lang="en-US" sz="2000" b="1" dirty="0" smtClean="0">
                <a:solidFill>
                  <a:prstClr val="black"/>
                </a:solidFill>
                <a:latin typeface="Arial" charset="0"/>
              </a:rPr>
              <a:t>Type of specimen: Normal tissue, tumor tissue, serum, plasma</a:t>
            </a:r>
          </a:p>
          <a:p>
            <a:pPr marL="633187" lvl="1" indent="-176150">
              <a:buFont typeface="Arial" pitchFamily="34" charset="0"/>
              <a:buChar char="•"/>
            </a:pPr>
            <a:r>
              <a:rPr lang="en-US" sz="2000" b="1" dirty="0" smtClean="0">
                <a:solidFill>
                  <a:prstClr val="black"/>
                </a:solidFill>
                <a:latin typeface="Arial" charset="0"/>
              </a:rPr>
              <a:t>Physical state of the specimen</a:t>
            </a:r>
          </a:p>
          <a:p>
            <a:pPr marL="633187" lvl="1" indent="-176150">
              <a:buFont typeface="Arial" pitchFamily="34" charset="0"/>
              <a:buChar char="•"/>
            </a:pPr>
            <a:r>
              <a:rPr lang="en-US" sz="2000" b="1" dirty="0" smtClean="0">
                <a:solidFill>
                  <a:prstClr val="black"/>
                </a:solidFill>
                <a:latin typeface="Arial" charset="0"/>
              </a:rPr>
              <a:t>Amount and type of specimen characterization data</a:t>
            </a:r>
          </a:p>
          <a:p>
            <a:pPr marL="633187" lvl="1" indent="-176150">
              <a:buFont typeface="Arial" pitchFamily="34" charset="0"/>
              <a:buChar char="•"/>
            </a:pPr>
            <a:r>
              <a:rPr lang="en-US" sz="2000" b="1" dirty="0" smtClean="0">
                <a:solidFill>
                  <a:prstClr val="black"/>
                </a:solidFill>
                <a:latin typeface="Arial" charset="0"/>
              </a:rPr>
              <a:t>Amount and type of quality control exercised</a:t>
            </a:r>
          </a:p>
          <a:p>
            <a:pPr marL="633187" lvl="1" indent="-176150">
              <a:buFont typeface="Arial" pitchFamily="34" charset="0"/>
              <a:buChar char="•"/>
            </a:pPr>
            <a:r>
              <a:rPr lang="en-US" sz="2000" b="1" dirty="0" smtClean="0">
                <a:solidFill>
                  <a:prstClr val="black"/>
                </a:solidFill>
                <a:latin typeface="Arial" charset="0"/>
              </a:rPr>
              <a:t>Amount and type of clinical data</a:t>
            </a:r>
          </a:p>
          <a:p>
            <a:pPr marL="633187" lvl="1" indent="-176150">
              <a:buFont typeface="Arial" pitchFamily="34" charset="0"/>
              <a:buChar char="•"/>
            </a:pPr>
            <a:r>
              <a:rPr lang="en-US" sz="2000" b="1" dirty="0" smtClean="0">
                <a:solidFill>
                  <a:prstClr val="black"/>
                </a:solidFill>
                <a:latin typeface="Arial" charset="0"/>
              </a:rPr>
              <a:t>Permitted use of the specimen</a:t>
            </a:r>
          </a:p>
          <a:p>
            <a:pPr marL="633187" lvl="1" indent="-176150">
              <a:buFont typeface="Arial" pitchFamily="34" charset="0"/>
              <a:buChar char="•"/>
            </a:pPr>
            <a:r>
              <a:rPr lang="en-US" sz="2000" b="1" dirty="0" smtClean="0">
                <a:solidFill>
                  <a:prstClr val="black"/>
                </a:solidFill>
                <a:latin typeface="Arial" charset="0"/>
              </a:rPr>
              <a:t>The analysis to be performed and the </a:t>
            </a:r>
            <a:r>
              <a:rPr lang="en-US" sz="2000" b="1" dirty="0" err="1" smtClean="0">
                <a:solidFill>
                  <a:prstClr val="black"/>
                </a:solidFill>
                <a:latin typeface="Arial" charset="0"/>
              </a:rPr>
              <a:t>biomolecules</a:t>
            </a:r>
            <a:r>
              <a:rPr lang="en-US" sz="2000" b="1" dirty="0" smtClean="0">
                <a:solidFill>
                  <a:prstClr val="black"/>
                </a:solidFill>
                <a:latin typeface="Arial" charset="0"/>
              </a:rPr>
              <a:t> targeted by the analysis</a:t>
            </a:r>
          </a:p>
          <a:p>
            <a:pPr marL="633187" lvl="1" indent="-176150">
              <a:buFont typeface="Arial" pitchFamily="34" charset="0"/>
              <a:buChar char="•"/>
            </a:pPr>
            <a:r>
              <a:rPr lang="en-US" sz="2000" b="1" dirty="0" smtClean="0">
                <a:solidFill>
                  <a:prstClr val="black"/>
                </a:solidFill>
                <a:latin typeface="Arial" charset="0"/>
              </a:rPr>
              <a:t>The goal of the research (application of the data)</a:t>
            </a:r>
          </a:p>
        </p:txBody>
      </p:sp>
      <p:sp>
        <p:nvSpPr>
          <p:cNvPr id="9" name="Slide Number Placeholder 8"/>
          <p:cNvSpPr>
            <a:spLocks noGrp="1"/>
          </p:cNvSpPr>
          <p:nvPr>
            <p:ph type="sldNum" sz="quarter" idx="12"/>
          </p:nvPr>
        </p:nvSpPr>
        <p:spPr>
          <a:xfrm>
            <a:off x="7086600" y="6569082"/>
            <a:ext cx="2133600" cy="365125"/>
          </a:xfrm>
        </p:spPr>
        <p:txBody>
          <a:bodyPr/>
          <a:lstStyle/>
          <a:p>
            <a:fld id="{B6F15528-21DE-4FAA-801E-634DDDAF4B2B}" type="slidenum">
              <a:rPr lang="en-US" smtClean="0">
                <a:solidFill>
                  <a:prstClr val="black">
                    <a:tint val="75000"/>
                  </a:prstClr>
                </a:solidFill>
              </a:rPr>
              <a:pPr/>
              <a:t>40</a:t>
            </a:fld>
            <a:endParaRPr lang="en-US" dirty="0">
              <a:solidFill>
                <a:prstClr val="black">
                  <a:tint val="75000"/>
                </a:prstClr>
              </a:solidFill>
            </a:endParaRPr>
          </a:p>
        </p:txBody>
      </p:sp>
      <p:sp>
        <p:nvSpPr>
          <p:cNvPr id="10" name="Line 7"/>
          <p:cNvSpPr>
            <a:spLocks noChangeShapeType="1"/>
          </p:cNvSpPr>
          <p:nvPr/>
        </p:nvSpPr>
        <p:spPr bwMode="auto">
          <a:xfrm>
            <a:off x="304807" y="990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686800" cy="1981200"/>
          </a:xfrm>
        </p:spPr>
        <p:txBody>
          <a:bodyPr>
            <a:normAutofit/>
          </a:bodyPr>
          <a:lstStyle/>
          <a:p>
            <a:r>
              <a:rPr lang="fr-CH" sz="3600" b="1" dirty="0" smtClean="0">
                <a:solidFill>
                  <a:schemeClr val="accent2">
                    <a:lumMod val="50000"/>
                  </a:schemeClr>
                </a:solidFill>
              </a:rPr>
              <a:t>International Society for </a:t>
            </a:r>
            <a:r>
              <a:rPr lang="fr-CH" sz="3600" b="1" dirty="0" err="1" smtClean="0">
                <a:solidFill>
                  <a:schemeClr val="accent2">
                    <a:lumMod val="50000"/>
                  </a:schemeClr>
                </a:solidFill>
              </a:rPr>
              <a:t>Biological</a:t>
            </a:r>
            <a:r>
              <a:rPr lang="fr-CH" sz="3600" b="1" dirty="0" smtClean="0">
                <a:solidFill>
                  <a:schemeClr val="accent2">
                    <a:lumMod val="50000"/>
                  </a:schemeClr>
                </a:solidFill>
              </a:rPr>
              <a:t> and </a:t>
            </a:r>
            <a:r>
              <a:rPr lang="fr-CH" sz="3600" b="1" dirty="0" err="1" smtClean="0">
                <a:solidFill>
                  <a:schemeClr val="accent2">
                    <a:lumMod val="50000"/>
                  </a:schemeClr>
                </a:solidFill>
              </a:rPr>
              <a:t>Environmental</a:t>
            </a:r>
            <a:r>
              <a:rPr lang="fr-CH" sz="3600" b="1" dirty="0" smtClean="0">
                <a:solidFill>
                  <a:schemeClr val="accent2">
                    <a:lumMod val="50000"/>
                  </a:schemeClr>
                </a:solidFill>
              </a:rPr>
              <a:t> </a:t>
            </a:r>
            <a:r>
              <a:rPr lang="fr-CH" sz="3600" b="1" dirty="0" err="1" smtClean="0">
                <a:solidFill>
                  <a:schemeClr val="accent2">
                    <a:lumMod val="50000"/>
                  </a:schemeClr>
                </a:solidFill>
              </a:rPr>
              <a:t>Repositories</a:t>
            </a:r>
            <a:r>
              <a:rPr lang="fr-CH" b="1" dirty="0" smtClean="0">
                <a:solidFill>
                  <a:schemeClr val="accent2">
                    <a:lumMod val="50000"/>
                  </a:schemeClr>
                </a:solidFill>
              </a:rPr>
              <a:t/>
            </a:r>
            <a:br>
              <a:rPr lang="fr-CH" b="1" dirty="0" smtClean="0">
                <a:solidFill>
                  <a:schemeClr val="accent2">
                    <a:lumMod val="50000"/>
                  </a:schemeClr>
                </a:solidFill>
              </a:rPr>
            </a:br>
            <a:endParaRPr lang="en-US" sz="3200" b="1" dirty="0">
              <a:solidFill>
                <a:schemeClr val="accent2">
                  <a:lumMod val="50000"/>
                </a:schemeClr>
              </a:solidFill>
              <a:cs typeface="Arial" pitchFamily="34" charset="0"/>
            </a:endParaRPr>
          </a:p>
        </p:txBody>
      </p:sp>
      <p:sp>
        <p:nvSpPr>
          <p:cNvPr id="3" name="Subtitle 2"/>
          <p:cNvSpPr>
            <a:spLocks noGrp="1"/>
          </p:cNvSpPr>
          <p:nvPr>
            <p:ph type="subTitle" idx="1"/>
          </p:nvPr>
        </p:nvSpPr>
        <p:spPr>
          <a:xfrm>
            <a:off x="533400" y="4572000"/>
            <a:ext cx="8229600" cy="1752600"/>
          </a:xfrm>
        </p:spPr>
        <p:txBody>
          <a:bodyPr>
            <a:normAutofit fontScale="92500" lnSpcReduction="20000"/>
          </a:bodyPr>
          <a:lstStyle/>
          <a:p>
            <a:r>
              <a:rPr lang="en-US" b="1" dirty="0" smtClean="0">
                <a:solidFill>
                  <a:schemeClr val="tx1"/>
                </a:solidFill>
                <a:latin typeface="+mj-lt"/>
                <a:cs typeface="Arial" pitchFamily="34" charset="0"/>
              </a:rPr>
              <a:t>Second Edition</a:t>
            </a:r>
            <a:r>
              <a:rPr lang="en-US" b="1" i="1" dirty="0" smtClean="0">
                <a:solidFill>
                  <a:schemeClr val="tx1"/>
                </a:solidFill>
                <a:latin typeface="+mj-lt"/>
                <a:cs typeface="Arial" pitchFamily="34" charset="0"/>
              </a:rPr>
              <a:t>: Cell Preservation Technology</a:t>
            </a:r>
            <a:r>
              <a:rPr lang="en-US" b="1" dirty="0" smtClean="0">
                <a:solidFill>
                  <a:schemeClr val="tx1"/>
                </a:solidFill>
                <a:latin typeface="+mj-lt"/>
                <a:cs typeface="Arial" pitchFamily="34" charset="0"/>
              </a:rPr>
              <a:t>, Volume 6, Number 1, 2008</a:t>
            </a:r>
          </a:p>
          <a:p>
            <a:r>
              <a:rPr lang="en-US" b="1" dirty="0" smtClean="0">
                <a:solidFill>
                  <a:schemeClr val="tx1"/>
                </a:solidFill>
                <a:latin typeface="+mj-lt"/>
                <a:cs typeface="Arial" pitchFamily="34" charset="0"/>
              </a:rPr>
              <a:t>Third Edition: </a:t>
            </a:r>
            <a:r>
              <a:rPr lang="en-US" b="1" i="1" dirty="0" err="1" smtClean="0">
                <a:solidFill>
                  <a:schemeClr val="tx1"/>
                </a:solidFill>
                <a:latin typeface="+mj-lt"/>
                <a:cs typeface="Arial" pitchFamily="34" charset="0"/>
              </a:rPr>
              <a:t>Biopreservation</a:t>
            </a:r>
            <a:r>
              <a:rPr lang="en-US" b="1" i="1" dirty="0" smtClean="0">
                <a:solidFill>
                  <a:schemeClr val="tx1"/>
                </a:solidFill>
                <a:latin typeface="+mj-lt"/>
                <a:cs typeface="Arial" pitchFamily="34" charset="0"/>
              </a:rPr>
              <a:t> and </a:t>
            </a:r>
            <a:r>
              <a:rPr lang="en-US" b="1" i="1" dirty="0" err="1" smtClean="0">
                <a:solidFill>
                  <a:schemeClr val="tx1"/>
                </a:solidFill>
                <a:latin typeface="+mj-lt"/>
                <a:cs typeface="Arial" pitchFamily="34" charset="0"/>
              </a:rPr>
              <a:t>Biobanking</a:t>
            </a:r>
            <a:endParaRPr lang="en-US" b="1" i="1" dirty="0" smtClean="0">
              <a:solidFill>
                <a:schemeClr val="tx1"/>
              </a:solidFill>
              <a:latin typeface="+mj-lt"/>
              <a:cs typeface="Arial" pitchFamily="34" charset="0"/>
            </a:endParaRPr>
          </a:p>
          <a:p>
            <a:r>
              <a:rPr lang="en-US" b="1" dirty="0" smtClean="0">
                <a:solidFill>
                  <a:schemeClr val="tx1"/>
                </a:solidFill>
                <a:latin typeface="+mj-lt"/>
                <a:cs typeface="Arial" pitchFamily="34" charset="0"/>
              </a:rPr>
              <a:t>Volume 10, Number 2, 2012</a:t>
            </a:r>
            <a:endParaRPr lang="en-US" b="1" dirty="0">
              <a:solidFill>
                <a:schemeClr val="tx1"/>
              </a:solidFill>
              <a:latin typeface="+mj-lt"/>
              <a:cs typeface="Arial" pitchFamily="34" charset="0"/>
            </a:endParaRPr>
          </a:p>
        </p:txBody>
      </p:sp>
      <p:sp>
        <p:nvSpPr>
          <p:cNvPr id="6" name="Slide Number Placeholder 5"/>
          <p:cNvSpPr>
            <a:spLocks noGrp="1"/>
          </p:cNvSpPr>
          <p:nvPr>
            <p:ph type="sldNum" sz="quarter" idx="12"/>
          </p:nvPr>
        </p:nvSpPr>
        <p:spPr>
          <a:xfrm>
            <a:off x="7086600" y="6569075"/>
            <a:ext cx="2133600" cy="365125"/>
          </a:xfrm>
        </p:spPr>
        <p:txBody>
          <a:bodyPr/>
          <a:lstStyle/>
          <a:p>
            <a:fld id="{B6F15528-21DE-4FAA-801E-634DDDAF4B2B}" type="slidenum">
              <a:rPr lang="en-US" smtClean="0">
                <a:solidFill>
                  <a:prstClr val="black">
                    <a:tint val="75000"/>
                  </a:prstClr>
                </a:solidFill>
              </a:rPr>
              <a:pPr/>
              <a:t>41</a:t>
            </a:fld>
            <a:endParaRPr lang="en-US" dirty="0">
              <a:solidFill>
                <a:prstClr val="black">
                  <a:tint val="75000"/>
                </a:prstClr>
              </a:solidFill>
            </a:endParaRPr>
          </a:p>
        </p:txBody>
      </p:sp>
      <p:sp>
        <p:nvSpPr>
          <p:cNvPr id="7" name="Line 7"/>
          <p:cNvSpPr>
            <a:spLocks noChangeShapeType="1"/>
          </p:cNvSpPr>
          <p:nvPr/>
        </p:nvSpPr>
        <p:spPr bwMode="auto">
          <a:xfrm>
            <a:off x="381000" y="2362200"/>
            <a:ext cx="8253413" cy="0"/>
          </a:xfrm>
          <a:prstGeom prst="line">
            <a:avLst/>
          </a:prstGeom>
          <a:noFill/>
          <a:ln w="50800">
            <a:solidFill>
              <a:srgbClr val="33CCCC"/>
            </a:solidFill>
            <a:round/>
            <a:headEnd/>
            <a:tailEnd/>
          </a:ln>
          <a:effectLst/>
        </p:spPr>
        <p:txBody>
          <a:bodyPr wrap="none" anchor="ctr"/>
          <a:lstStyle/>
          <a:p>
            <a:pPr defTabSz="914400"/>
            <a:endParaRPr lang="en-US">
              <a:solidFill>
                <a:prstClr val="black"/>
              </a:solidFill>
            </a:endParaRPr>
          </a:p>
        </p:txBody>
      </p:sp>
      <p:sp>
        <p:nvSpPr>
          <p:cNvPr id="9" name="Line 7"/>
          <p:cNvSpPr>
            <a:spLocks noChangeShapeType="1"/>
          </p:cNvSpPr>
          <p:nvPr/>
        </p:nvSpPr>
        <p:spPr bwMode="auto">
          <a:xfrm>
            <a:off x="381000" y="4343400"/>
            <a:ext cx="8253413" cy="0"/>
          </a:xfrm>
          <a:prstGeom prst="line">
            <a:avLst/>
          </a:prstGeom>
          <a:noFill/>
          <a:ln w="50800">
            <a:solidFill>
              <a:srgbClr val="33CCCC"/>
            </a:solidFill>
            <a:round/>
            <a:headEnd/>
            <a:tailEnd/>
          </a:ln>
          <a:effectLst/>
        </p:spPr>
        <p:txBody>
          <a:bodyPr wrap="none" anchor="ctr"/>
          <a:lstStyle/>
          <a:p>
            <a:pPr defTabSz="914400"/>
            <a:endParaRPr lang="en-US">
              <a:solidFill>
                <a:prstClr val="black"/>
              </a:solidFill>
            </a:endParaRPr>
          </a:p>
        </p:txBody>
      </p:sp>
      <p:sp>
        <p:nvSpPr>
          <p:cNvPr id="10" name="TextBox 9"/>
          <p:cNvSpPr txBox="1"/>
          <p:nvPr/>
        </p:nvSpPr>
        <p:spPr>
          <a:xfrm>
            <a:off x="304800" y="2590800"/>
            <a:ext cx="8610600" cy="1569660"/>
          </a:xfrm>
          <a:prstGeom prst="rect">
            <a:avLst/>
          </a:prstGeom>
          <a:noFill/>
        </p:spPr>
        <p:txBody>
          <a:bodyPr wrap="square" rtlCol="0">
            <a:spAutoFit/>
          </a:bodyPr>
          <a:lstStyle/>
          <a:p>
            <a:pPr algn="ctr" defTabSz="914400"/>
            <a:r>
              <a:rPr lang="en-US" sz="3200" b="1" dirty="0" smtClean="0">
                <a:solidFill>
                  <a:prstClr val="black"/>
                </a:solidFill>
              </a:rPr>
              <a:t>Best Practices for Repositories:</a:t>
            </a:r>
          </a:p>
          <a:p>
            <a:pPr algn="ctr" defTabSz="914400"/>
            <a:r>
              <a:rPr lang="en-US" sz="3200" b="1" i="1" dirty="0" smtClean="0">
                <a:solidFill>
                  <a:prstClr val="black"/>
                </a:solidFill>
              </a:rPr>
              <a:t>Collection, Storage, Retrieval and Distribution of Biological Materials for Research</a:t>
            </a:r>
            <a:endParaRPr lang="en-US" sz="3200" b="1" i="1" dirty="0">
              <a:solidFill>
                <a:prstClr val="black"/>
              </a:solidFill>
            </a:endParaRPr>
          </a:p>
        </p:txBody>
      </p:sp>
      <p:pic>
        <p:nvPicPr>
          <p:cNvPr id="8" name="Picture 7" descr="C:\Users\hendersm\AppData\Local\Microsoft\Windows\Temporary Internet Files\Content.Outlook\MYLT6CA1\isberlogo(color72) (2).jpg"/>
          <p:cNvPicPr/>
          <p:nvPr/>
        </p:nvPicPr>
        <p:blipFill>
          <a:blip r:embed="rId2" cstate="print"/>
          <a:srcRect/>
          <a:stretch>
            <a:fillRect/>
          </a:stretch>
        </p:blipFill>
        <p:spPr bwMode="auto">
          <a:xfrm>
            <a:off x="3352800" y="1676400"/>
            <a:ext cx="1932047" cy="581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b="1" dirty="0" smtClean="0">
                <a:latin typeface="Arial" pitchFamily="34" charset="0"/>
                <a:cs typeface="Arial" pitchFamily="34" charset="0"/>
              </a:rPr>
              <a:t>Quality Control -  definition</a:t>
            </a:r>
            <a:endParaRPr lang="en-US" sz="4000" b="1" dirty="0">
              <a:latin typeface="Arial" pitchFamily="34" charset="0"/>
              <a:cs typeface="Arial" pitchFamily="34" charset="0"/>
            </a:endParaRPr>
          </a:p>
        </p:txBody>
      </p:sp>
      <p:sp>
        <p:nvSpPr>
          <p:cNvPr id="4" name="ZoneTexte 3"/>
          <p:cNvSpPr txBox="1"/>
          <p:nvPr/>
        </p:nvSpPr>
        <p:spPr>
          <a:xfrm>
            <a:off x="762000" y="2362201"/>
            <a:ext cx="7193506" cy="2062071"/>
          </a:xfrm>
          <a:prstGeom prst="rect">
            <a:avLst/>
          </a:prstGeom>
          <a:noFill/>
        </p:spPr>
        <p:txBody>
          <a:bodyPr wrap="none" lIns="91407" tIns="45704" rIns="91407" bIns="45704" rtlCol="0">
            <a:spAutoFit/>
          </a:bodyPr>
          <a:lstStyle/>
          <a:p>
            <a:r>
              <a:rPr lang="fr-FR" sz="1600" dirty="0" err="1" smtClean="0">
                <a:solidFill>
                  <a:prstClr val="black"/>
                </a:solidFill>
                <a:latin typeface="Arial" pitchFamily="34" charset="0"/>
                <a:cs typeface="Arial" pitchFamily="34" charset="0"/>
              </a:rPr>
              <a:t>Nestler</a:t>
            </a:r>
            <a:r>
              <a:rPr lang="fr-FR" sz="1600" dirty="0" smtClean="0">
                <a:solidFill>
                  <a:prstClr val="black"/>
                </a:solidFill>
                <a:latin typeface="Arial" pitchFamily="34" charset="0"/>
                <a:cs typeface="Arial" pitchFamily="34" charset="0"/>
              </a:rPr>
              <a:t> W. </a:t>
            </a:r>
            <a:r>
              <a:rPr lang="fr-FR" sz="1600" dirty="0" err="1" smtClean="0">
                <a:solidFill>
                  <a:prstClr val="black"/>
                </a:solidFill>
                <a:latin typeface="Arial" pitchFamily="34" charset="0"/>
                <a:cs typeface="Arial" pitchFamily="34" charset="0"/>
              </a:rPr>
              <a:t>Effect</a:t>
            </a:r>
            <a:r>
              <a:rPr lang="fr-FR" sz="1600" dirty="0" smtClean="0">
                <a:solidFill>
                  <a:prstClr val="black"/>
                </a:solidFill>
                <a:latin typeface="Arial" pitchFamily="34" charset="0"/>
                <a:cs typeface="Arial" pitchFamily="34" charset="0"/>
              </a:rPr>
              <a:t> of </a:t>
            </a:r>
            <a:r>
              <a:rPr lang="fr-FR" sz="1600" dirty="0" err="1" smtClean="0">
                <a:solidFill>
                  <a:prstClr val="black"/>
                </a:solidFill>
                <a:latin typeface="Arial" pitchFamily="34" charset="0"/>
                <a:cs typeface="Arial" pitchFamily="34" charset="0"/>
              </a:rPr>
              <a:t>Quality</a:t>
            </a:r>
            <a:r>
              <a:rPr lang="fr-FR" sz="1600" dirty="0" smtClean="0">
                <a:solidFill>
                  <a:prstClr val="black"/>
                </a:solidFill>
                <a:latin typeface="Arial" pitchFamily="34" charset="0"/>
                <a:cs typeface="Arial" pitchFamily="34" charset="0"/>
              </a:rPr>
              <a:t> Control programs on the </a:t>
            </a:r>
            <a:r>
              <a:rPr lang="fr-FR" sz="1600" dirty="0" err="1" smtClean="0">
                <a:solidFill>
                  <a:prstClr val="black"/>
                </a:solidFill>
                <a:latin typeface="Arial" pitchFamily="34" charset="0"/>
                <a:cs typeface="Arial" pitchFamily="34" charset="0"/>
              </a:rPr>
              <a:t>organizational</a:t>
            </a:r>
            <a:r>
              <a:rPr lang="fr-FR" sz="1600" dirty="0" smtClean="0">
                <a:solidFill>
                  <a:prstClr val="black"/>
                </a:solidFill>
                <a:latin typeface="Arial" pitchFamily="34" charset="0"/>
                <a:cs typeface="Arial" pitchFamily="34" charset="0"/>
              </a:rPr>
              <a:t> structure </a:t>
            </a:r>
          </a:p>
          <a:p>
            <a:r>
              <a:rPr lang="fr-FR" sz="1600" dirty="0" smtClean="0">
                <a:solidFill>
                  <a:prstClr val="black"/>
                </a:solidFill>
                <a:latin typeface="Arial" pitchFamily="34" charset="0"/>
                <a:cs typeface="Arial" pitchFamily="34" charset="0"/>
              </a:rPr>
              <a:t>of the </a:t>
            </a:r>
            <a:r>
              <a:rPr lang="fr-FR" sz="1600" dirty="0" err="1" smtClean="0">
                <a:solidFill>
                  <a:prstClr val="black"/>
                </a:solidFill>
                <a:latin typeface="Arial" pitchFamily="34" charset="0"/>
                <a:cs typeface="Arial" pitchFamily="34" charset="0"/>
              </a:rPr>
              <a:t>hospitals</a:t>
            </a:r>
            <a:r>
              <a:rPr lang="fr-FR" sz="1600" dirty="0" smtClean="0">
                <a:solidFill>
                  <a:prstClr val="black"/>
                </a:solidFill>
                <a:latin typeface="Arial" pitchFamily="34" charset="0"/>
                <a:cs typeface="Arial" pitchFamily="34" charset="0"/>
              </a:rPr>
              <a:t>. Bull. NY Acad. Med. </a:t>
            </a:r>
            <a:r>
              <a:rPr lang="fr-FR" sz="1600" b="1" dirty="0" smtClean="0">
                <a:solidFill>
                  <a:prstClr val="black"/>
                </a:solidFill>
                <a:latin typeface="Arial" pitchFamily="34" charset="0"/>
                <a:cs typeface="Arial" pitchFamily="34" charset="0"/>
              </a:rPr>
              <a:t>1976</a:t>
            </a:r>
            <a:r>
              <a:rPr lang="fr-FR" sz="1600" dirty="0" smtClean="0">
                <a:solidFill>
                  <a:prstClr val="black"/>
                </a:solidFill>
                <a:latin typeface="Arial" pitchFamily="34" charset="0"/>
                <a:cs typeface="Arial" pitchFamily="34" charset="0"/>
              </a:rPr>
              <a:t>;52:157-163</a:t>
            </a:r>
          </a:p>
          <a:p>
            <a:endParaRPr lang="fr-FR" sz="1600" dirty="0" smtClean="0">
              <a:solidFill>
                <a:prstClr val="black"/>
              </a:solidFill>
              <a:latin typeface="Arial" pitchFamily="34" charset="0"/>
              <a:cs typeface="Arial" pitchFamily="34" charset="0"/>
            </a:endParaRPr>
          </a:p>
          <a:p>
            <a:r>
              <a:rPr lang="fr-FR" sz="1600" dirty="0" smtClean="0">
                <a:solidFill>
                  <a:prstClr val="black"/>
                </a:solidFill>
                <a:latin typeface="Arial" pitchFamily="34" charset="0"/>
                <a:cs typeface="Arial" pitchFamily="34" charset="0"/>
              </a:rPr>
              <a:t>Glenn GC, Hathaway TK. </a:t>
            </a:r>
            <a:r>
              <a:rPr lang="fr-FR" sz="1600" dirty="0" err="1" smtClean="0">
                <a:solidFill>
                  <a:prstClr val="black"/>
                </a:solidFill>
                <a:latin typeface="Arial" pitchFamily="34" charset="0"/>
                <a:cs typeface="Arial" pitchFamily="34" charset="0"/>
              </a:rPr>
              <a:t>Effects</a:t>
            </a:r>
            <a:r>
              <a:rPr lang="fr-FR" sz="1600" dirty="0" smtClean="0">
                <a:solidFill>
                  <a:prstClr val="black"/>
                </a:solidFill>
                <a:latin typeface="Arial" pitchFamily="34" charset="0"/>
                <a:cs typeface="Arial" pitchFamily="34" charset="0"/>
              </a:rPr>
              <a:t> of </a:t>
            </a:r>
            <a:r>
              <a:rPr lang="fr-FR" sz="1600" dirty="0" err="1" smtClean="0">
                <a:solidFill>
                  <a:prstClr val="black"/>
                </a:solidFill>
                <a:latin typeface="Arial" pitchFamily="34" charset="0"/>
                <a:cs typeface="Arial" pitchFamily="34" charset="0"/>
              </a:rPr>
              <a:t>specimen</a:t>
            </a:r>
            <a:r>
              <a:rPr lang="fr-FR" sz="1600" dirty="0" smtClean="0">
                <a:solidFill>
                  <a:prstClr val="black"/>
                </a:solidFill>
                <a:latin typeface="Arial" pitchFamily="34" charset="0"/>
                <a:cs typeface="Arial" pitchFamily="34" charset="0"/>
              </a:rPr>
              <a:t> </a:t>
            </a:r>
            <a:r>
              <a:rPr lang="fr-FR" sz="1600" dirty="0" err="1" smtClean="0">
                <a:solidFill>
                  <a:prstClr val="black"/>
                </a:solidFill>
                <a:latin typeface="Arial" pitchFamily="34" charset="0"/>
                <a:cs typeface="Arial" pitchFamily="34" charset="0"/>
              </a:rPr>
              <a:t>evaporation</a:t>
            </a:r>
            <a:r>
              <a:rPr lang="fr-FR" sz="1600" dirty="0" smtClean="0">
                <a:solidFill>
                  <a:prstClr val="black"/>
                </a:solidFill>
                <a:latin typeface="Arial" pitchFamily="34" charset="0"/>
                <a:cs typeface="Arial" pitchFamily="34" charset="0"/>
              </a:rPr>
              <a:t> on </a:t>
            </a:r>
            <a:r>
              <a:rPr lang="fr-FR" sz="1600" dirty="0" err="1" smtClean="0">
                <a:solidFill>
                  <a:prstClr val="black"/>
                </a:solidFill>
                <a:latin typeface="Arial" pitchFamily="34" charset="0"/>
                <a:cs typeface="Arial" pitchFamily="34" charset="0"/>
              </a:rPr>
              <a:t>quality</a:t>
            </a:r>
            <a:r>
              <a:rPr lang="fr-FR" sz="1600" dirty="0" smtClean="0">
                <a:solidFill>
                  <a:prstClr val="black"/>
                </a:solidFill>
                <a:latin typeface="Arial" pitchFamily="34" charset="0"/>
                <a:cs typeface="Arial" pitchFamily="34" charset="0"/>
              </a:rPr>
              <a:t> control. </a:t>
            </a:r>
          </a:p>
          <a:p>
            <a:r>
              <a:rPr lang="fr-FR" sz="1600" dirty="0" smtClean="0">
                <a:solidFill>
                  <a:prstClr val="black"/>
                </a:solidFill>
                <a:latin typeface="Arial" pitchFamily="34" charset="0"/>
                <a:cs typeface="Arial" pitchFamily="34" charset="0"/>
              </a:rPr>
              <a:t>Am. J. Clin. </a:t>
            </a:r>
            <a:r>
              <a:rPr lang="fr-FR" sz="1600" dirty="0" err="1" smtClean="0">
                <a:solidFill>
                  <a:prstClr val="black"/>
                </a:solidFill>
                <a:latin typeface="Arial" pitchFamily="34" charset="0"/>
                <a:cs typeface="Arial" pitchFamily="34" charset="0"/>
              </a:rPr>
              <a:t>Pathol</a:t>
            </a:r>
            <a:r>
              <a:rPr lang="fr-FR" sz="1600" dirty="0" smtClean="0">
                <a:solidFill>
                  <a:prstClr val="black"/>
                </a:solidFill>
                <a:latin typeface="Arial" pitchFamily="34" charset="0"/>
                <a:cs typeface="Arial" pitchFamily="34" charset="0"/>
              </a:rPr>
              <a:t>. </a:t>
            </a:r>
            <a:r>
              <a:rPr lang="fr-FR" sz="1600" b="1" dirty="0" smtClean="0">
                <a:solidFill>
                  <a:prstClr val="black"/>
                </a:solidFill>
                <a:latin typeface="Arial" pitchFamily="34" charset="0"/>
                <a:cs typeface="Arial" pitchFamily="34" charset="0"/>
              </a:rPr>
              <a:t>1976</a:t>
            </a:r>
            <a:r>
              <a:rPr lang="fr-FR" sz="1600" dirty="0" smtClean="0">
                <a:solidFill>
                  <a:prstClr val="black"/>
                </a:solidFill>
                <a:latin typeface="Arial" pitchFamily="34" charset="0"/>
                <a:cs typeface="Arial" pitchFamily="34" charset="0"/>
              </a:rPr>
              <a:t>;66:645-652</a:t>
            </a:r>
          </a:p>
          <a:p>
            <a:endParaRPr lang="fr-FR" sz="1600" dirty="0" smtClean="0">
              <a:solidFill>
                <a:prstClr val="black"/>
              </a:solidFill>
              <a:latin typeface="Arial" pitchFamily="34" charset="0"/>
              <a:cs typeface="Arial" pitchFamily="34" charset="0"/>
            </a:endParaRPr>
          </a:p>
          <a:p>
            <a:r>
              <a:rPr lang="fr-FR" sz="1600" dirty="0" err="1" smtClean="0">
                <a:solidFill>
                  <a:prstClr val="black"/>
                </a:solidFill>
                <a:latin typeface="Arial" pitchFamily="34" charset="0"/>
                <a:cs typeface="Arial" pitchFamily="34" charset="0"/>
              </a:rPr>
              <a:t>Calam</a:t>
            </a:r>
            <a:r>
              <a:rPr lang="fr-FR" sz="1600" dirty="0" smtClean="0">
                <a:solidFill>
                  <a:prstClr val="black"/>
                </a:solidFill>
                <a:latin typeface="Arial" pitchFamily="34" charset="0"/>
                <a:cs typeface="Arial" pitchFamily="34" charset="0"/>
              </a:rPr>
              <a:t> RR. </a:t>
            </a:r>
            <a:r>
              <a:rPr lang="fr-FR" sz="1600" dirty="0" err="1" smtClean="0">
                <a:solidFill>
                  <a:prstClr val="black"/>
                </a:solidFill>
                <a:latin typeface="Arial" pitchFamily="34" charset="0"/>
                <a:cs typeface="Arial" pitchFamily="34" charset="0"/>
              </a:rPr>
              <a:t>Reviewing</a:t>
            </a:r>
            <a:r>
              <a:rPr lang="fr-FR" sz="1600" dirty="0" smtClean="0">
                <a:solidFill>
                  <a:prstClr val="black"/>
                </a:solidFill>
                <a:latin typeface="Arial" pitchFamily="34" charset="0"/>
                <a:cs typeface="Arial" pitchFamily="34" charset="0"/>
              </a:rPr>
              <a:t> the importance of </a:t>
            </a:r>
            <a:r>
              <a:rPr lang="fr-FR" sz="1600" dirty="0" err="1" smtClean="0">
                <a:solidFill>
                  <a:prstClr val="black"/>
                </a:solidFill>
                <a:latin typeface="Arial" pitchFamily="34" charset="0"/>
                <a:cs typeface="Arial" pitchFamily="34" charset="0"/>
              </a:rPr>
              <a:t>specimen</a:t>
            </a:r>
            <a:r>
              <a:rPr lang="fr-FR" sz="1600" dirty="0" smtClean="0">
                <a:solidFill>
                  <a:prstClr val="black"/>
                </a:solidFill>
                <a:latin typeface="Arial" pitchFamily="34" charset="0"/>
                <a:cs typeface="Arial" pitchFamily="34" charset="0"/>
              </a:rPr>
              <a:t> collection. </a:t>
            </a:r>
          </a:p>
          <a:p>
            <a:r>
              <a:rPr lang="fr-FR" sz="1600" dirty="0" smtClean="0">
                <a:solidFill>
                  <a:prstClr val="black"/>
                </a:solidFill>
                <a:latin typeface="Arial" pitchFamily="34" charset="0"/>
                <a:cs typeface="Arial" pitchFamily="34" charset="0"/>
              </a:rPr>
              <a:t>J. Am. Med. Tech. </a:t>
            </a:r>
            <a:r>
              <a:rPr lang="fr-FR" sz="1600" b="1" dirty="0" smtClean="0">
                <a:solidFill>
                  <a:prstClr val="black"/>
                </a:solidFill>
                <a:latin typeface="Arial" pitchFamily="34" charset="0"/>
                <a:cs typeface="Arial" pitchFamily="34" charset="0"/>
              </a:rPr>
              <a:t>1977</a:t>
            </a:r>
            <a:r>
              <a:rPr lang="fr-FR" sz="1600" dirty="0" smtClean="0">
                <a:solidFill>
                  <a:prstClr val="black"/>
                </a:solidFill>
                <a:latin typeface="Arial" pitchFamily="34" charset="0"/>
                <a:cs typeface="Arial" pitchFamily="34" charset="0"/>
              </a:rPr>
              <a:t>;39:297-302</a:t>
            </a:r>
            <a:endParaRPr lang="fr-FR" sz="1600" dirty="0">
              <a:solidFill>
                <a:prstClr val="black"/>
              </a:solidFill>
              <a:latin typeface="Arial" pitchFamily="34" charset="0"/>
              <a:cs typeface="Arial" pitchFamily="34" charset="0"/>
            </a:endParaRPr>
          </a:p>
        </p:txBody>
      </p:sp>
      <p:sp>
        <p:nvSpPr>
          <p:cNvPr id="7" name="ZoneTexte 6"/>
          <p:cNvSpPr txBox="1"/>
          <p:nvPr/>
        </p:nvSpPr>
        <p:spPr>
          <a:xfrm>
            <a:off x="457200" y="1295404"/>
            <a:ext cx="8001000" cy="830964"/>
          </a:xfrm>
          <a:prstGeom prst="rect">
            <a:avLst/>
          </a:prstGeom>
          <a:noFill/>
        </p:spPr>
        <p:txBody>
          <a:bodyPr wrap="square" lIns="91407" tIns="45704" rIns="91407" bIns="45704" rtlCol="0">
            <a:spAutoFit/>
          </a:bodyPr>
          <a:lstStyle/>
          <a:p>
            <a:r>
              <a:rPr lang="fr-FR" sz="2400" b="1" dirty="0" smtClean="0">
                <a:latin typeface="Arial" pitchFamily="34" charset="0"/>
                <a:cs typeface="Arial" pitchFamily="34" charset="0"/>
              </a:rPr>
              <a:t>« </a:t>
            </a:r>
            <a:r>
              <a:rPr lang="fr-FR" sz="2400" b="1" i="1" dirty="0" smtClean="0">
                <a:latin typeface="Arial" pitchFamily="34" charset="0"/>
                <a:cs typeface="Arial" pitchFamily="34" charset="0"/>
              </a:rPr>
              <a:t>the </a:t>
            </a:r>
            <a:r>
              <a:rPr lang="fr-FR" sz="2400" b="1" i="1" dirty="0" err="1" smtClean="0">
                <a:latin typeface="Arial" pitchFamily="34" charset="0"/>
                <a:cs typeface="Arial" pitchFamily="34" charset="0"/>
              </a:rPr>
              <a:t>operational</a:t>
            </a:r>
            <a:r>
              <a:rPr lang="fr-FR" sz="2400" b="1" i="1" dirty="0" smtClean="0">
                <a:latin typeface="Arial" pitchFamily="34" charset="0"/>
                <a:cs typeface="Arial" pitchFamily="34" charset="0"/>
              </a:rPr>
              <a:t> techniques and </a:t>
            </a:r>
            <a:r>
              <a:rPr lang="fr-FR" sz="2400" b="1" i="1" dirty="0" err="1" smtClean="0">
                <a:latin typeface="Arial" pitchFamily="34" charset="0"/>
                <a:cs typeface="Arial" pitchFamily="34" charset="0"/>
              </a:rPr>
              <a:t>activities</a:t>
            </a:r>
            <a:r>
              <a:rPr lang="fr-FR" sz="2400" b="1" i="1" dirty="0" smtClean="0">
                <a:latin typeface="Arial" pitchFamily="34" charset="0"/>
                <a:cs typeface="Arial" pitchFamily="34" charset="0"/>
              </a:rPr>
              <a:t> </a:t>
            </a:r>
            <a:r>
              <a:rPr lang="fr-FR" sz="2400" b="1" i="1" dirty="0" err="1" smtClean="0">
                <a:latin typeface="Arial" pitchFamily="34" charset="0"/>
                <a:cs typeface="Arial" pitchFamily="34" charset="0"/>
              </a:rPr>
              <a:t>that</a:t>
            </a:r>
            <a:r>
              <a:rPr lang="fr-FR" sz="2400" b="1" i="1" dirty="0" smtClean="0">
                <a:latin typeface="Arial" pitchFamily="34" charset="0"/>
                <a:cs typeface="Arial" pitchFamily="34" charset="0"/>
              </a:rPr>
              <a:t> are </a:t>
            </a:r>
            <a:r>
              <a:rPr lang="fr-FR" sz="2400" b="1" i="1" dirty="0" err="1" smtClean="0">
                <a:latin typeface="Arial" pitchFamily="34" charset="0"/>
                <a:cs typeface="Arial" pitchFamily="34" charset="0"/>
              </a:rPr>
              <a:t>used</a:t>
            </a:r>
            <a:r>
              <a:rPr lang="fr-FR" sz="2400" b="1" i="1" dirty="0" smtClean="0">
                <a:latin typeface="Arial" pitchFamily="34" charset="0"/>
                <a:cs typeface="Arial" pitchFamily="34" charset="0"/>
              </a:rPr>
              <a:t>  to </a:t>
            </a:r>
            <a:r>
              <a:rPr lang="fr-FR" sz="2400" b="1" i="1" dirty="0" err="1" smtClean="0">
                <a:latin typeface="Arial" pitchFamily="34" charset="0"/>
                <a:cs typeface="Arial" pitchFamily="34" charset="0"/>
              </a:rPr>
              <a:t>satisfy</a:t>
            </a:r>
            <a:r>
              <a:rPr lang="fr-FR" sz="2400" b="1" i="1" dirty="0" smtClean="0">
                <a:latin typeface="Arial" pitchFamily="34" charset="0"/>
                <a:cs typeface="Arial" pitchFamily="34" charset="0"/>
              </a:rPr>
              <a:t> </a:t>
            </a:r>
            <a:r>
              <a:rPr lang="fr-FR" sz="2400" b="1" i="1" dirty="0" err="1" smtClean="0">
                <a:latin typeface="Arial" pitchFamily="34" charset="0"/>
                <a:cs typeface="Arial" pitchFamily="34" charset="0"/>
              </a:rPr>
              <a:t>quality</a:t>
            </a:r>
            <a:r>
              <a:rPr lang="fr-FR" sz="2400" b="1" i="1" dirty="0" smtClean="0">
                <a:latin typeface="Arial" pitchFamily="34" charset="0"/>
                <a:cs typeface="Arial" pitchFamily="34" charset="0"/>
              </a:rPr>
              <a:t> </a:t>
            </a:r>
            <a:r>
              <a:rPr lang="fr-FR" sz="2400" b="1" i="1" dirty="0" err="1" smtClean="0">
                <a:latin typeface="Arial" pitchFamily="34" charset="0"/>
                <a:cs typeface="Arial" pitchFamily="34" charset="0"/>
              </a:rPr>
              <a:t>requirements</a:t>
            </a:r>
            <a:r>
              <a:rPr lang="fr-FR" sz="2400" b="1" dirty="0" smtClean="0">
                <a:latin typeface="Arial" pitchFamily="34" charset="0"/>
                <a:cs typeface="Arial" pitchFamily="34" charset="0"/>
              </a:rPr>
              <a:t> », ISO9000:2000</a:t>
            </a:r>
            <a:endParaRPr lang="fr-FR" sz="2400" b="1" dirty="0">
              <a:latin typeface="Arial" pitchFamily="34" charset="0"/>
              <a:cs typeface="Arial" pitchFamily="34" charset="0"/>
            </a:endParaRPr>
          </a:p>
        </p:txBody>
      </p:sp>
      <p:sp>
        <p:nvSpPr>
          <p:cNvPr id="8" name="ZoneTexte 7"/>
          <p:cNvSpPr txBox="1"/>
          <p:nvPr/>
        </p:nvSpPr>
        <p:spPr>
          <a:xfrm>
            <a:off x="457200" y="5029202"/>
            <a:ext cx="8458200" cy="1200296"/>
          </a:xfrm>
          <a:prstGeom prst="rect">
            <a:avLst/>
          </a:prstGeom>
          <a:noFill/>
        </p:spPr>
        <p:txBody>
          <a:bodyPr wrap="square" lIns="91407" tIns="45704" rIns="91407" bIns="45704" rtlCol="0">
            <a:spAutoFit/>
          </a:bodyPr>
          <a:lstStyle/>
          <a:p>
            <a:r>
              <a:rPr lang="fr-FR" sz="2400" b="1" dirty="0" smtClean="0">
                <a:latin typeface="Arial" pitchFamily="34" charset="0"/>
                <a:cs typeface="Arial" pitchFamily="34" charset="0"/>
              </a:rPr>
              <a:t>« </a:t>
            </a:r>
            <a:r>
              <a:rPr lang="fr-FR" sz="2400" b="1" i="1" dirty="0" smtClean="0">
                <a:latin typeface="Arial" pitchFamily="34" charset="0"/>
                <a:cs typeface="Arial" pitchFamily="34" charset="0"/>
              </a:rPr>
              <a:t>confirmation </a:t>
            </a:r>
            <a:r>
              <a:rPr lang="fr-FR" sz="2400" b="1" i="1" dirty="0" err="1" smtClean="0">
                <a:latin typeface="Arial" pitchFamily="34" charset="0"/>
                <a:cs typeface="Arial" pitchFamily="34" charset="0"/>
              </a:rPr>
              <a:t>through</a:t>
            </a:r>
            <a:r>
              <a:rPr lang="fr-FR" sz="2400" b="1" i="1" dirty="0" smtClean="0">
                <a:latin typeface="Arial" pitchFamily="34" charset="0"/>
                <a:cs typeface="Arial" pitchFamily="34" charset="0"/>
              </a:rPr>
              <a:t> provision of objective </a:t>
            </a:r>
            <a:r>
              <a:rPr lang="fr-FR" sz="2400" b="1" i="1" dirty="0" err="1" smtClean="0">
                <a:latin typeface="Arial" pitchFamily="34" charset="0"/>
                <a:cs typeface="Arial" pitchFamily="34" charset="0"/>
              </a:rPr>
              <a:t>evidence</a:t>
            </a:r>
            <a:r>
              <a:rPr lang="fr-FR" sz="2400" b="1" i="1" dirty="0" smtClean="0">
                <a:latin typeface="Arial" pitchFamily="34" charset="0"/>
                <a:cs typeface="Arial" pitchFamily="34" charset="0"/>
              </a:rPr>
              <a:t> </a:t>
            </a:r>
          </a:p>
          <a:p>
            <a:r>
              <a:rPr lang="fr-FR" sz="2400" b="1" i="1" dirty="0" err="1" smtClean="0">
                <a:latin typeface="Arial" pitchFamily="34" charset="0"/>
                <a:cs typeface="Arial" pitchFamily="34" charset="0"/>
              </a:rPr>
              <a:t>that</a:t>
            </a:r>
            <a:r>
              <a:rPr lang="fr-FR" sz="2400" b="1" i="1" dirty="0" smtClean="0">
                <a:latin typeface="Arial" pitchFamily="34" charset="0"/>
                <a:cs typeface="Arial" pitchFamily="34" charset="0"/>
              </a:rPr>
              <a:t> </a:t>
            </a:r>
            <a:r>
              <a:rPr lang="fr-FR" sz="2400" b="1" i="1" dirty="0" err="1" smtClean="0">
                <a:latin typeface="Arial" pitchFamily="34" charset="0"/>
                <a:cs typeface="Arial" pitchFamily="34" charset="0"/>
              </a:rPr>
              <a:t>requirements</a:t>
            </a:r>
            <a:r>
              <a:rPr lang="fr-FR" sz="2400" b="1" i="1" dirty="0" smtClean="0">
                <a:latin typeface="Arial" pitchFamily="34" charset="0"/>
                <a:cs typeface="Arial" pitchFamily="34" charset="0"/>
              </a:rPr>
              <a:t> for a </a:t>
            </a:r>
            <a:r>
              <a:rPr lang="fr-FR" sz="2400" b="1" i="1" dirty="0" err="1" smtClean="0">
                <a:latin typeface="Arial" pitchFamily="34" charset="0"/>
                <a:cs typeface="Arial" pitchFamily="34" charset="0"/>
              </a:rPr>
              <a:t>specific</a:t>
            </a:r>
            <a:r>
              <a:rPr lang="fr-FR" sz="2400" b="1" i="1" dirty="0" smtClean="0">
                <a:latin typeface="Arial" pitchFamily="34" charset="0"/>
                <a:cs typeface="Arial" pitchFamily="34" charset="0"/>
              </a:rPr>
              <a:t> </a:t>
            </a:r>
            <a:r>
              <a:rPr lang="fr-FR" sz="2400" b="1" i="1" dirty="0" err="1" smtClean="0">
                <a:latin typeface="Arial" pitchFamily="34" charset="0"/>
                <a:cs typeface="Arial" pitchFamily="34" charset="0"/>
              </a:rPr>
              <a:t>intended</a:t>
            </a:r>
            <a:r>
              <a:rPr lang="fr-FR" sz="2400" b="1" i="1" dirty="0" smtClean="0">
                <a:latin typeface="Arial" pitchFamily="34" charset="0"/>
                <a:cs typeface="Arial" pitchFamily="34" charset="0"/>
              </a:rPr>
              <a:t> use or application are </a:t>
            </a:r>
            <a:r>
              <a:rPr lang="fr-FR" sz="2400" b="1" i="1" dirty="0" err="1" smtClean="0">
                <a:latin typeface="Arial" pitchFamily="34" charset="0"/>
                <a:cs typeface="Arial" pitchFamily="34" charset="0"/>
              </a:rPr>
              <a:t>fulfilled</a:t>
            </a:r>
            <a:r>
              <a:rPr lang="fr-FR" sz="2400" b="1" dirty="0" smtClean="0">
                <a:latin typeface="Arial" pitchFamily="34" charset="0"/>
                <a:cs typeface="Arial" pitchFamily="34" charset="0"/>
              </a:rPr>
              <a:t> », ISO9000:2000</a:t>
            </a:r>
            <a:endParaRPr lang="fr-FR" sz="2400" b="1" dirty="0">
              <a:latin typeface="Arial" pitchFamily="34" charset="0"/>
              <a:cs typeface="Arial" pitchFamily="34" charset="0"/>
            </a:endParaRPr>
          </a:p>
        </p:txBody>
      </p:sp>
      <p:sp>
        <p:nvSpPr>
          <p:cNvPr id="9" name="Slide Number Placeholder 8"/>
          <p:cNvSpPr>
            <a:spLocks noGrp="1"/>
          </p:cNvSpPr>
          <p:nvPr>
            <p:ph type="sldNum" sz="quarter" idx="12"/>
          </p:nvPr>
        </p:nvSpPr>
        <p:spPr>
          <a:xfrm>
            <a:off x="7086600" y="6569082"/>
            <a:ext cx="2133600" cy="365125"/>
          </a:xfrm>
        </p:spPr>
        <p:txBody>
          <a:bodyPr/>
          <a:lstStyle/>
          <a:p>
            <a:fld id="{B6F15528-21DE-4FAA-801E-634DDDAF4B2B}" type="slidenum">
              <a:rPr lang="en-US" smtClean="0">
                <a:solidFill>
                  <a:prstClr val="black">
                    <a:tint val="75000"/>
                  </a:prstClr>
                </a:solidFill>
              </a:rPr>
              <a:pPr/>
              <a:t>42</a:t>
            </a:fld>
            <a:endParaRPr lang="en-US" dirty="0">
              <a:solidFill>
                <a:prstClr val="black">
                  <a:tint val="75000"/>
                </a:prstClr>
              </a:solidFill>
            </a:endParaRPr>
          </a:p>
        </p:txBody>
      </p:sp>
      <p:sp>
        <p:nvSpPr>
          <p:cNvPr id="10" name="Line 7"/>
          <p:cNvSpPr>
            <a:spLocks noChangeShapeType="1"/>
          </p:cNvSpPr>
          <p:nvPr/>
        </p:nvSpPr>
        <p:spPr bwMode="auto">
          <a:xfrm>
            <a:off x="304807" y="990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err="1" smtClean="0">
                <a:latin typeface="Arial" pitchFamily="34" charset="0"/>
                <a:cs typeface="Arial" pitchFamily="34" charset="0"/>
              </a:rPr>
              <a:t>Integrated</a:t>
            </a:r>
            <a:r>
              <a:rPr lang="fr-FR" sz="4000" b="1" dirty="0" smtClean="0">
                <a:latin typeface="Arial" pitchFamily="34" charset="0"/>
                <a:cs typeface="Arial" pitchFamily="34" charset="0"/>
              </a:rPr>
              <a:t> </a:t>
            </a:r>
            <a:r>
              <a:rPr lang="fr-FR" sz="4000" b="1" dirty="0" err="1" smtClean="0">
                <a:latin typeface="Arial" pitchFamily="34" charset="0"/>
                <a:cs typeface="Arial" pitchFamily="34" charset="0"/>
              </a:rPr>
              <a:t>Quality</a:t>
            </a:r>
            <a:r>
              <a:rPr lang="fr-FR" sz="4000" b="1" dirty="0" smtClean="0">
                <a:latin typeface="Arial" pitchFamily="34" charset="0"/>
                <a:cs typeface="Arial" pitchFamily="34" charset="0"/>
              </a:rPr>
              <a:t> Control Systems</a:t>
            </a:r>
            <a:endParaRPr lang="fr-FR" sz="4000" b="1"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B6F15528-21DE-4FAA-801E-634DDDAF4B2B}" type="slidenum">
              <a:rPr lang="en-US" smtClean="0">
                <a:solidFill>
                  <a:prstClr val="black">
                    <a:tint val="75000"/>
                  </a:prstClr>
                </a:solidFill>
              </a:rPr>
              <a:pPr/>
              <a:t>43</a:t>
            </a:fld>
            <a:endParaRPr lang="en-US">
              <a:solidFill>
                <a:prstClr val="black">
                  <a:tint val="75000"/>
                </a:prstClr>
              </a:solidFill>
            </a:endParaRPr>
          </a:p>
        </p:txBody>
      </p:sp>
      <p:sp>
        <p:nvSpPr>
          <p:cNvPr id="4" name="ZoneTexte 3"/>
          <p:cNvSpPr txBox="1"/>
          <p:nvPr/>
        </p:nvSpPr>
        <p:spPr>
          <a:xfrm>
            <a:off x="381002" y="3733802"/>
            <a:ext cx="4583239" cy="523188"/>
          </a:xfrm>
          <a:prstGeom prst="rect">
            <a:avLst/>
          </a:prstGeom>
        </p:spPr>
        <p:style>
          <a:lnRef idx="2">
            <a:schemeClr val="accent2"/>
          </a:lnRef>
          <a:fillRef idx="1">
            <a:schemeClr val="lt1"/>
          </a:fillRef>
          <a:effectRef idx="0">
            <a:schemeClr val="accent2"/>
          </a:effectRef>
          <a:fontRef idx="minor">
            <a:schemeClr val="dk1"/>
          </a:fontRef>
        </p:style>
        <p:txBody>
          <a:bodyPr wrap="none" lIns="91407" tIns="45704" rIns="91407" bIns="45704" rtlCol="0">
            <a:spAutoFit/>
          </a:bodyPr>
          <a:lstStyle/>
          <a:p>
            <a:r>
              <a:rPr lang="fr-FR" sz="2800" dirty="0" err="1" smtClean="0">
                <a:solidFill>
                  <a:prstClr val="black"/>
                </a:solidFill>
                <a:latin typeface="Arial" pitchFamily="34" charset="0"/>
                <a:cs typeface="Arial" pitchFamily="34" charset="0"/>
              </a:rPr>
              <a:t>Sample</a:t>
            </a:r>
            <a:r>
              <a:rPr lang="fr-FR" sz="2800" dirty="0" smtClean="0">
                <a:solidFill>
                  <a:prstClr val="black"/>
                </a:solidFill>
                <a:latin typeface="Arial" pitchFamily="34" charset="0"/>
                <a:cs typeface="Arial" pitchFamily="34" charset="0"/>
              </a:rPr>
              <a:t> </a:t>
            </a:r>
            <a:r>
              <a:rPr lang="fr-FR" sz="2800" dirty="0" err="1" smtClean="0">
                <a:solidFill>
                  <a:prstClr val="black"/>
                </a:solidFill>
                <a:latin typeface="Arial" pitchFamily="34" charset="0"/>
                <a:cs typeface="Arial" pitchFamily="34" charset="0"/>
              </a:rPr>
              <a:t>Processing</a:t>
            </a:r>
            <a:r>
              <a:rPr lang="fr-FR" sz="2800" dirty="0" smtClean="0">
                <a:solidFill>
                  <a:prstClr val="black"/>
                </a:solidFill>
                <a:latin typeface="Arial" pitchFamily="34" charset="0"/>
                <a:cs typeface="Arial" pitchFamily="34" charset="0"/>
              </a:rPr>
              <a:t> </a:t>
            </a:r>
            <a:r>
              <a:rPr lang="fr-FR" sz="2800" dirty="0" err="1" smtClean="0">
                <a:solidFill>
                  <a:prstClr val="black"/>
                </a:solidFill>
                <a:latin typeface="Arial" pitchFamily="34" charset="0"/>
                <a:cs typeface="Arial" pitchFamily="34" charset="0"/>
              </a:rPr>
              <a:t>Method</a:t>
            </a:r>
            <a:endParaRPr lang="fr-FR" sz="2800" dirty="0">
              <a:solidFill>
                <a:prstClr val="black"/>
              </a:solidFill>
              <a:latin typeface="Arial" pitchFamily="34" charset="0"/>
              <a:cs typeface="Arial" pitchFamily="34" charset="0"/>
            </a:endParaRPr>
          </a:p>
        </p:txBody>
      </p:sp>
      <p:sp>
        <p:nvSpPr>
          <p:cNvPr id="5" name="ZoneTexte 4"/>
          <p:cNvSpPr txBox="1"/>
          <p:nvPr/>
        </p:nvSpPr>
        <p:spPr>
          <a:xfrm>
            <a:off x="5257803" y="3733802"/>
            <a:ext cx="3620861" cy="523188"/>
          </a:xfrm>
          <a:prstGeom prst="rect">
            <a:avLst/>
          </a:prstGeom>
        </p:spPr>
        <p:style>
          <a:lnRef idx="2">
            <a:schemeClr val="accent2"/>
          </a:lnRef>
          <a:fillRef idx="1">
            <a:schemeClr val="lt1"/>
          </a:fillRef>
          <a:effectRef idx="0">
            <a:schemeClr val="accent2"/>
          </a:effectRef>
          <a:fontRef idx="minor">
            <a:schemeClr val="dk1"/>
          </a:fontRef>
        </p:style>
        <p:txBody>
          <a:bodyPr wrap="none" lIns="91407" tIns="45704" rIns="91407" bIns="45704" rtlCol="0">
            <a:spAutoFit/>
          </a:bodyPr>
          <a:lstStyle/>
          <a:p>
            <a:r>
              <a:rPr lang="fr-FR" sz="2800" dirty="0" err="1" smtClean="0">
                <a:solidFill>
                  <a:prstClr val="black"/>
                </a:solidFill>
                <a:latin typeface="Arial" pitchFamily="34" charset="0"/>
                <a:cs typeface="Arial" pitchFamily="34" charset="0"/>
              </a:rPr>
              <a:t>Quality</a:t>
            </a:r>
            <a:r>
              <a:rPr lang="fr-FR" sz="2800" dirty="0" smtClean="0">
                <a:solidFill>
                  <a:prstClr val="black"/>
                </a:solidFill>
                <a:latin typeface="Arial" pitchFamily="34" charset="0"/>
                <a:cs typeface="Arial" pitchFamily="34" charset="0"/>
              </a:rPr>
              <a:t> Control </a:t>
            </a:r>
            <a:r>
              <a:rPr lang="fr-FR" sz="2800" dirty="0" err="1" smtClean="0">
                <a:solidFill>
                  <a:prstClr val="black"/>
                </a:solidFill>
                <a:latin typeface="Arial" pitchFamily="34" charset="0"/>
                <a:cs typeface="Arial" pitchFamily="34" charset="0"/>
              </a:rPr>
              <a:t>Assay</a:t>
            </a:r>
            <a:endParaRPr lang="fr-FR" sz="2800" dirty="0">
              <a:solidFill>
                <a:prstClr val="black"/>
              </a:solidFill>
              <a:latin typeface="Arial" pitchFamily="34" charset="0"/>
              <a:cs typeface="Arial" pitchFamily="34" charset="0"/>
            </a:endParaRPr>
          </a:p>
        </p:txBody>
      </p:sp>
      <p:sp>
        <p:nvSpPr>
          <p:cNvPr id="8" name="Flèche courbée vers le bas 7"/>
          <p:cNvSpPr/>
          <p:nvPr/>
        </p:nvSpPr>
        <p:spPr>
          <a:xfrm>
            <a:off x="2286000" y="2514600"/>
            <a:ext cx="39624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fr-FR">
              <a:solidFill>
                <a:prstClr val="black"/>
              </a:solidFill>
            </a:endParaRPr>
          </a:p>
        </p:txBody>
      </p:sp>
      <p:sp>
        <p:nvSpPr>
          <p:cNvPr id="12" name="Flèche courbée vers le bas 11"/>
          <p:cNvSpPr/>
          <p:nvPr/>
        </p:nvSpPr>
        <p:spPr>
          <a:xfrm rot="10800000">
            <a:off x="2286000" y="4648200"/>
            <a:ext cx="36576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fr-FR">
              <a:solidFill>
                <a:prstClr val="black"/>
              </a:solidFill>
            </a:endParaRPr>
          </a:p>
        </p:txBody>
      </p:sp>
      <p:sp>
        <p:nvSpPr>
          <p:cNvPr id="13" name="ZoneTexte 12"/>
          <p:cNvSpPr txBox="1"/>
          <p:nvPr/>
        </p:nvSpPr>
        <p:spPr>
          <a:xfrm>
            <a:off x="1752607" y="3200401"/>
            <a:ext cx="1298753" cy="461665"/>
          </a:xfrm>
          <a:prstGeom prst="rect">
            <a:avLst/>
          </a:prstGeom>
          <a:noFill/>
        </p:spPr>
        <p:txBody>
          <a:bodyPr wrap="none" lIns="91407" tIns="45704" rIns="91407" bIns="45704" rtlCol="0">
            <a:spAutoFit/>
          </a:bodyPr>
          <a:lstStyle/>
          <a:p>
            <a:r>
              <a:rPr lang="fr-FR" sz="2400" dirty="0" err="1" smtClean="0">
                <a:solidFill>
                  <a:prstClr val="black"/>
                </a:solidFill>
                <a:latin typeface="Arial" pitchFamily="34" charset="0"/>
                <a:cs typeface="Arial" pitchFamily="34" charset="0"/>
              </a:rPr>
              <a:t>Biobank</a:t>
            </a:r>
            <a:endParaRPr lang="fr-FR" sz="2400" dirty="0">
              <a:solidFill>
                <a:prstClr val="black"/>
              </a:solidFill>
              <a:latin typeface="Arial" pitchFamily="34" charset="0"/>
              <a:cs typeface="Arial" pitchFamily="34" charset="0"/>
            </a:endParaRPr>
          </a:p>
        </p:txBody>
      </p:sp>
      <p:sp>
        <p:nvSpPr>
          <p:cNvPr id="14" name="ZoneTexte 13"/>
          <p:cNvSpPr txBox="1"/>
          <p:nvPr/>
        </p:nvSpPr>
        <p:spPr>
          <a:xfrm>
            <a:off x="5105401" y="3200405"/>
            <a:ext cx="3661513" cy="461633"/>
          </a:xfrm>
          <a:prstGeom prst="rect">
            <a:avLst/>
          </a:prstGeom>
          <a:noFill/>
        </p:spPr>
        <p:txBody>
          <a:bodyPr wrap="none" lIns="91407" tIns="45704" rIns="91407" bIns="45704" rtlCol="0">
            <a:spAutoFit/>
          </a:bodyPr>
          <a:lstStyle/>
          <a:p>
            <a:r>
              <a:rPr lang="fr-FR" sz="2400" dirty="0" err="1" smtClean="0">
                <a:solidFill>
                  <a:prstClr val="black"/>
                </a:solidFill>
                <a:latin typeface="Arial" pitchFamily="34" charset="0"/>
                <a:cs typeface="Arial" pitchFamily="34" charset="0"/>
              </a:rPr>
              <a:t>Biobank</a:t>
            </a:r>
            <a:r>
              <a:rPr lang="fr-FR" sz="2400" dirty="0" smtClean="0">
                <a:solidFill>
                  <a:prstClr val="black"/>
                </a:solidFill>
                <a:latin typeface="Arial" pitchFamily="34" charset="0"/>
                <a:cs typeface="Arial" pitchFamily="34" charset="0"/>
              </a:rPr>
              <a:t> </a:t>
            </a:r>
            <a:r>
              <a:rPr lang="fr-FR" sz="2400" dirty="0" smtClean="0">
                <a:solidFill>
                  <a:srgbClr val="FF0000"/>
                </a:solidFill>
                <a:latin typeface="Arial" pitchFamily="34" charset="0"/>
                <a:cs typeface="Arial" pitchFamily="34" charset="0"/>
              </a:rPr>
              <a:t>or</a:t>
            </a:r>
            <a:r>
              <a:rPr lang="fr-FR" sz="2400" dirty="0" smtClean="0">
                <a:solidFill>
                  <a:prstClr val="black"/>
                </a:solidFill>
                <a:latin typeface="Arial" pitchFamily="34" charset="0"/>
                <a:cs typeface="Arial" pitchFamily="34" charset="0"/>
              </a:rPr>
              <a:t> </a:t>
            </a:r>
            <a:r>
              <a:rPr lang="fr-FR" sz="2400" dirty="0" err="1" smtClean="0">
                <a:solidFill>
                  <a:prstClr val="black"/>
                </a:solidFill>
                <a:latin typeface="Arial" pitchFamily="34" charset="0"/>
                <a:cs typeface="Arial" pitchFamily="34" charset="0"/>
              </a:rPr>
              <a:t>Research</a:t>
            </a:r>
            <a:r>
              <a:rPr lang="fr-FR" sz="2400" dirty="0" smtClean="0">
                <a:solidFill>
                  <a:prstClr val="black"/>
                </a:solidFill>
                <a:latin typeface="Arial" pitchFamily="34" charset="0"/>
                <a:cs typeface="Arial" pitchFamily="34" charset="0"/>
              </a:rPr>
              <a:t> </a:t>
            </a:r>
            <a:r>
              <a:rPr lang="fr-FR" sz="2400" dirty="0" err="1" smtClean="0">
                <a:solidFill>
                  <a:prstClr val="black"/>
                </a:solidFill>
                <a:latin typeface="Arial" pitchFamily="34" charset="0"/>
                <a:cs typeface="Arial" pitchFamily="34" charset="0"/>
              </a:rPr>
              <a:t>Lab</a:t>
            </a:r>
            <a:endParaRPr lang="fr-FR" sz="2400" dirty="0">
              <a:solidFill>
                <a:prstClr val="black"/>
              </a:solidFill>
              <a:latin typeface="Arial" pitchFamily="34" charset="0"/>
              <a:cs typeface="Arial" pitchFamily="34" charset="0"/>
            </a:endParaRPr>
          </a:p>
        </p:txBody>
      </p:sp>
      <p:sp>
        <p:nvSpPr>
          <p:cNvPr id="15" name="ZoneTexte 14"/>
          <p:cNvSpPr txBox="1"/>
          <p:nvPr/>
        </p:nvSpPr>
        <p:spPr>
          <a:xfrm>
            <a:off x="3124207" y="1905000"/>
            <a:ext cx="2232919" cy="461665"/>
          </a:xfrm>
          <a:prstGeom prst="rect">
            <a:avLst/>
          </a:prstGeom>
          <a:noFill/>
        </p:spPr>
        <p:txBody>
          <a:bodyPr wrap="none" lIns="91407" tIns="45704" rIns="91407" bIns="45704" rtlCol="0">
            <a:spAutoFit/>
          </a:bodyPr>
          <a:lstStyle/>
          <a:p>
            <a:r>
              <a:rPr lang="fr-FR" sz="2400" dirty="0" smtClean="0">
                <a:solidFill>
                  <a:prstClr val="black"/>
                </a:solidFill>
                <a:latin typeface="Arial" pitchFamily="34" charset="0"/>
                <a:cs typeface="Arial" pitchFamily="34" charset="0"/>
              </a:rPr>
              <a:t>QC / Validation</a:t>
            </a:r>
            <a:endParaRPr lang="fr-FR" sz="2400" dirty="0">
              <a:solidFill>
                <a:prstClr val="black"/>
              </a:solidFill>
              <a:latin typeface="Arial" pitchFamily="34" charset="0"/>
              <a:cs typeface="Arial" pitchFamily="34" charset="0"/>
            </a:endParaRPr>
          </a:p>
        </p:txBody>
      </p:sp>
      <p:sp>
        <p:nvSpPr>
          <p:cNvPr id="16" name="ZoneTexte 15"/>
          <p:cNvSpPr txBox="1"/>
          <p:nvPr/>
        </p:nvSpPr>
        <p:spPr>
          <a:xfrm>
            <a:off x="2133603" y="5410202"/>
            <a:ext cx="5445655" cy="461633"/>
          </a:xfrm>
          <a:prstGeom prst="rect">
            <a:avLst/>
          </a:prstGeom>
          <a:noFill/>
        </p:spPr>
        <p:txBody>
          <a:bodyPr wrap="none" lIns="91407" tIns="45704" rIns="91407" bIns="45704" rtlCol="0">
            <a:spAutoFit/>
          </a:bodyPr>
          <a:lstStyle/>
          <a:p>
            <a:r>
              <a:rPr lang="fr-FR" sz="2400" dirty="0" err="1" smtClean="0">
                <a:solidFill>
                  <a:prstClr val="black"/>
                </a:solidFill>
                <a:latin typeface="Arial" pitchFamily="34" charset="0"/>
                <a:cs typeface="Arial" pitchFamily="34" charset="0"/>
              </a:rPr>
              <a:t>Method</a:t>
            </a:r>
            <a:r>
              <a:rPr lang="fr-FR" sz="2400" dirty="0" smtClean="0">
                <a:solidFill>
                  <a:prstClr val="black"/>
                </a:solidFill>
                <a:latin typeface="Arial" pitchFamily="34" charset="0"/>
                <a:cs typeface="Arial" pitchFamily="34" charset="0"/>
              </a:rPr>
              <a:t> Validation / </a:t>
            </a:r>
            <a:r>
              <a:rPr lang="fr-FR" sz="2400" dirty="0" err="1" smtClean="0">
                <a:solidFill>
                  <a:prstClr val="black"/>
                </a:solidFill>
                <a:latin typeface="Arial" pitchFamily="34" charset="0"/>
                <a:cs typeface="Arial" pitchFamily="34" charset="0"/>
              </a:rPr>
              <a:t>Proficiency</a:t>
            </a:r>
            <a:r>
              <a:rPr lang="fr-FR" sz="2400" dirty="0" smtClean="0">
                <a:solidFill>
                  <a:prstClr val="black"/>
                </a:solidFill>
                <a:latin typeface="Arial" pitchFamily="34" charset="0"/>
                <a:cs typeface="Arial" pitchFamily="34" charset="0"/>
              </a:rPr>
              <a:t> </a:t>
            </a:r>
            <a:r>
              <a:rPr lang="fr-FR" sz="2400" dirty="0" err="1" smtClean="0">
                <a:solidFill>
                  <a:prstClr val="black"/>
                </a:solidFill>
                <a:latin typeface="Arial" pitchFamily="34" charset="0"/>
                <a:cs typeface="Arial" pitchFamily="34" charset="0"/>
              </a:rPr>
              <a:t>Testing</a:t>
            </a:r>
            <a:endParaRPr lang="fr-FR" sz="2400" dirty="0">
              <a:solidFill>
                <a:prstClr val="black"/>
              </a:solidFill>
              <a:latin typeface="Arial" pitchFamily="34" charset="0"/>
              <a:cs typeface="Arial" pitchFamily="34" charset="0"/>
            </a:endParaRPr>
          </a:p>
        </p:txBody>
      </p:sp>
      <p:sp>
        <p:nvSpPr>
          <p:cNvPr id="17" name="Line 7"/>
          <p:cNvSpPr>
            <a:spLocks noChangeShapeType="1"/>
          </p:cNvSpPr>
          <p:nvPr/>
        </p:nvSpPr>
        <p:spPr bwMode="auto">
          <a:xfrm>
            <a:off x="5334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1143000"/>
          </a:xfrm>
        </p:spPr>
        <p:txBody>
          <a:bodyPr>
            <a:normAutofit/>
          </a:bodyPr>
          <a:lstStyle/>
          <a:p>
            <a:r>
              <a:rPr lang="fr-FR" sz="4000" b="1" i="1" dirty="0">
                <a:latin typeface="Arial" pitchFamily="34" charset="0"/>
                <a:cs typeface="Arial" pitchFamily="34" charset="0"/>
              </a:rPr>
              <a:t>in vivo</a:t>
            </a:r>
            <a:r>
              <a:rPr lang="fr-FR" sz="4000" b="1" dirty="0">
                <a:latin typeface="Arial" pitchFamily="34" charset="0"/>
                <a:cs typeface="Arial" pitchFamily="34" charset="0"/>
              </a:rPr>
              <a:t> </a:t>
            </a:r>
            <a:r>
              <a:rPr lang="fr-FR" sz="4000" b="1" dirty="0" err="1" smtClean="0">
                <a:latin typeface="Arial" pitchFamily="34" charset="0"/>
                <a:cs typeface="Arial" pitchFamily="34" charset="0"/>
              </a:rPr>
              <a:t>Preanalytical</a:t>
            </a:r>
            <a:r>
              <a:rPr lang="fr-FR" sz="4000" b="1" dirty="0" smtClean="0">
                <a:latin typeface="Arial" pitchFamily="34" charset="0"/>
                <a:cs typeface="Arial" pitchFamily="34" charset="0"/>
              </a:rPr>
              <a:t> Variables</a:t>
            </a:r>
            <a:endParaRPr lang="fr-FR" sz="4000" b="1" dirty="0">
              <a:latin typeface="Arial" pitchFamily="34" charset="0"/>
              <a:cs typeface="Arial" pitchFamily="34" charset="0"/>
            </a:endParaRPr>
          </a:p>
        </p:txBody>
      </p:sp>
      <p:sp>
        <p:nvSpPr>
          <p:cNvPr id="39940" name="Rectangle 4"/>
          <p:cNvSpPr>
            <a:spLocks noChangeArrowheads="1"/>
          </p:cNvSpPr>
          <p:nvPr/>
        </p:nvSpPr>
        <p:spPr bwMode="auto">
          <a:xfrm>
            <a:off x="190500" y="1438282"/>
            <a:ext cx="3057525" cy="4695825"/>
          </a:xfrm>
          <a:prstGeom prst="rect">
            <a:avLst/>
          </a:prstGeom>
          <a:noFill/>
          <a:ln w="9525">
            <a:noFill/>
            <a:miter lim="800000"/>
            <a:headEnd/>
            <a:tailEnd/>
          </a:ln>
          <a:effectLst/>
        </p:spPr>
        <p:txBody>
          <a:bodyPr lIns="91407" tIns="45704" rIns="91407" bIns="45704"/>
          <a:lstStyle/>
          <a:p>
            <a:pPr>
              <a:lnSpc>
                <a:spcPct val="155000"/>
              </a:lnSpc>
              <a:buFontTx/>
              <a:buChar char="-"/>
            </a:pPr>
            <a:r>
              <a:rPr lang="fr-FR" sz="2600" dirty="0">
                <a:solidFill>
                  <a:srgbClr val="333333"/>
                </a:solidFill>
                <a:latin typeface="Arial" pitchFamily="34" charset="0"/>
                <a:cs typeface="Arial" pitchFamily="34" charset="0"/>
              </a:rPr>
              <a:t> </a:t>
            </a:r>
            <a:r>
              <a:rPr lang="fr-FR" sz="2400" dirty="0">
                <a:solidFill>
                  <a:srgbClr val="333333"/>
                </a:solidFill>
                <a:latin typeface="Arial" pitchFamily="34" charset="0"/>
                <a:cs typeface="Arial" pitchFamily="34" charset="0"/>
              </a:rPr>
              <a:t>Position</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a:t>
            </a:r>
            <a:r>
              <a:rPr lang="fr-FR" sz="2400" dirty="0" err="1">
                <a:solidFill>
                  <a:srgbClr val="333333"/>
                </a:solidFill>
                <a:latin typeface="Arial" pitchFamily="34" charset="0"/>
                <a:cs typeface="Arial" pitchFamily="34" charset="0"/>
              </a:rPr>
              <a:t>Fasting</a:t>
            </a:r>
            <a:r>
              <a:rPr lang="fr-FR" sz="2400" dirty="0">
                <a:solidFill>
                  <a:srgbClr val="333333"/>
                </a:solidFill>
                <a:latin typeface="Arial" pitchFamily="34" charset="0"/>
                <a:cs typeface="Arial" pitchFamily="34" charset="0"/>
              </a:rPr>
              <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Smoking</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Stress</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a:t>
            </a:r>
            <a:r>
              <a:rPr lang="fr-FR" sz="2400" dirty="0" err="1">
                <a:solidFill>
                  <a:srgbClr val="333333"/>
                </a:solidFill>
                <a:latin typeface="Arial" pitchFamily="34" charset="0"/>
                <a:cs typeface="Arial" pitchFamily="34" charset="0"/>
              </a:rPr>
              <a:t>Circadian</a:t>
            </a:r>
            <a:r>
              <a:rPr lang="fr-FR" sz="2400" dirty="0">
                <a:solidFill>
                  <a:srgbClr val="333333"/>
                </a:solidFill>
                <a:latin typeface="Arial" pitchFamily="34" charset="0"/>
                <a:cs typeface="Arial" pitchFamily="34" charset="0"/>
              </a:rPr>
              <a:t> </a:t>
            </a:r>
            <a:r>
              <a:rPr lang="fr-FR" sz="2400" dirty="0" err="1" smtClean="0">
                <a:solidFill>
                  <a:srgbClr val="333333"/>
                </a:solidFill>
                <a:latin typeface="Arial" pitchFamily="34" charset="0"/>
                <a:cs typeface="Arial" pitchFamily="34" charset="0"/>
              </a:rPr>
              <a:t>rhythms</a:t>
            </a:r>
            <a:r>
              <a:rPr lang="fr-FR" sz="2400" dirty="0">
                <a:solidFill>
                  <a:srgbClr val="333333"/>
                </a:solidFill>
                <a:latin typeface="Arial" pitchFamily="34" charset="0"/>
                <a:cs typeface="Arial" pitchFamily="34" charset="0"/>
              </a:rPr>
              <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a:t>
            </a:r>
            <a:r>
              <a:rPr lang="fr-FR" sz="2400" dirty="0" err="1">
                <a:solidFill>
                  <a:srgbClr val="333333"/>
                </a:solidFill>
                <a:latin typeface="Arial" pitchFamily="34" charset="0"/>
                <a:cs typeface="Arial" pitchFamily="34" charset="0"/>
              </a:rPr>
              <a:t>Menstrual</a:t>
            </a:r>
            <a:r>
              <a:rPr lang="fr-FR" sz="2400" dirty="0">
                <a:solidFill>
                  <a:srgbClr val="333333"/>
                </a:solidFill>
                <a:latin typeface="Arial" pitchFamily="34" charset="0"/>
                <a:cs typeface="Arial" pitchFamily="34" charset="0"/>
              </a:rPr>
              <a:t> cycle</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a:t>
            </a:r>
            <a:r>
              <a:rPr lang="fr-FR" sz="2400" dirty="0" err="1">
                <a:solidFill>
                  <a:srgbClr val="333333"/>
                </a:solidFill>
                <a:latin typeface="Arial" pitchFamily="34" charset="0"/>
                <a:cs typeface="Arial" pitchFamily="34" charset="0"/>
              </a:rPr>
              <a:t>Pregnancy</a:t>
            </a:r>
            <a:r>
              <a:rPr lang="fr-FR" sz="2400" dirty="0">
                <a:solidFill>
                  <a:srgbClr val="333333"/>
                </a:solidFill>
                <a:latin typeface="Arial" pitchFamily="34" charset="0"/>
                <a:cs typeface="Arial" pitchFamily="34" charset="0"/>
              </a:rPr>
              <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a:t>
            </a:r>
            <a:r>
              <a:rPr lang="fr-FR" sz="2400" dirty="0" err="1">
                <a:solidFill>
                  <a:srgbClr val="333333"/>
                </a:solidFill>
                <a:latin typeface="Arial" pitchFamily="34" charset="0"/>
                <a:cs typeface="Arial" pitchFamily="34" charset="0"/>
              </a:rPr>
              <a:t>Physical</a:t>
            </a:r>
            <a:r>
              <a:rPr lang="fr-FR" sz="2400" dirty="0">
                <a:solidFill>
                  <a:srgbClr val="333333"/>
                </a:solidFill>
                <a:latin typeface="Arial" pitchFamily="34" charset="0"/>
                <a:cs typeface="Arial" pitchFamily="34" charset="0"/>
              </a:rPr>
              <a:t> </a:t>
            </a:r>
            <a:r>
              <a:rPr lang="fr-FR" sz="2400" dirty="0" err="1">
                <a:solidFill>
                  <a:srgbClr val="333333"/>
                </a:solidFill>
                <a:latin typeface="Arial" pitchFamily="34" charset="0"/>
                <a:cs typeface="Arial" pitchFamily="34" charset="0"/>
              </a:rPr>
              <a:t>excercise</a:t>
            </a:r>
            <a:endParaRPr lang="fr-FR" sz="2400" dirty="0">
              <a:solidFill>
                <a:srgbClr val="333333"/>
              </a:solidFill>
              <a:latin typeface="Arial" pitchFamily="34" charset="0"/>
              <a:cs typeface="Arial" pitchFamily="34" charset="0"/>
            </a:endParaRPr>
          </a:p>
        </p:txBody>
      </p:sp>
      <p:sp>
        <p:nvSpPr>
          <p:cNvPr id="39941" name="Rectangle 5"/>
          <p:cNvSpPr>
            <a:spLocks noChangeArrowheads="1"/>
          </p:cNvSpPr>
          <p:nvPr/>
        </p:nvSpPr>
        <p:spPr bwMode="auto">
          <a:xfrm>
            <a:off x="3122613" y="1503370"/>
            <a:ext cx="5668962" cy="4695825"/>
          </a:xfrm>
          <a:prstGeom prst="rect">
            <a:avLst/>
          </a:prstGeom>
          <a:noFill/>
          <a:ln w="9525">
            <a:noFill/>
            <a:miter lim="800000"/>
            <a:headEnd/>
            <a:tailEnd/>
          </a:ln>
          <a:effectLst/>
        </p:spPr>
        <p:txBody>
          <a:bodyPr lIns="91407" tIns="45704" rIns="91407" bIns="45704"/>
          <a:lstStyle/>
          <a:p>
            <a:pPr>
              <a:buFontTx/>
              <a:buChar char="-"/>
              <a:tabLst>
                <a:tab pos="542729" algn="l"/>
                <a:tab pos="1256852" algn="l"/>
              </a:tabLst>
            </a:pPr>
            <a:r>
              <a:rPr lang="fr-FR" sz="2600" dirty="0">
                <a:solidFill>
                  <a:srgbClr val="333333"/>
                </a:solidFill>
                <a:latin typeface="Arial" pitchFamily="34" charset="0"/>
                <a:cs typeface="Arial" pitchFamily="34" charset="0"/>
              </a:rPr>
              <a:t> </a:t>
            </a:r>
            <a:r>
              <a:rPr lang="fr-FR" sz="2600" dirty="0" err="1">
                <a:solidFill>
                  <a:srgbClr val="FF0000"/>
                </a:solidFill>
                <a:latin typeface="Arial" pitchFamily="34" charset="0"/>
                <a:cs typeface="Arial" pitchFamily="34" charset="0"/>
              </a:rPr>
              <a:t>Caffeine</a:t>
            </a:r>
            <a:r>
              <a:rPr lang="fr-FR" sz="2600" dirty="0">
                <a:solidFill>
                  <a:srgbClr val="FF0000"/>
                </a:solidFill>
                <a:latin typeface="Arial" pitchFamily="34" charset="0"/>
                <a:cs typeface="Arial" pitchFamily="34" charset="0"/>
              </a:rPr>
              <a:t> :</a:t>
            </a:r>
            <a:r>
              <a:rPr lang="fr-FR" sz="2600" dirty="0">
                <a:solidFill>
                  <a:srgbClr val="333333"/>
                </a:solidFill>
                <a:latin typeface="Arial" pitchFamily="34" charset="0"/>
                <a:cs typeface="Arial" pitchFamily="34" charset="0"/>
              </a:rPr>
              <a:t> </a:t>
            </a:r>
            <a:r>
              <a:rPr lang="fr-FR" sz="2400" dirty="0">
                <a:solidFill>
                  <a:srgbClr val="333333"/>
                </a:solidFill>
                <a:latin typeface="Arial" pitchFamily="34" charset="0"/>
                <a:cs typeface="Arial" pitchFamily="34" charset="0"/>
              </a:rPr>
              <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 </a:t>
            </a:r>
            <a:r>
              <a:rPr lang="fr-FR" sz="2400" dirty="0" err="1">
                <a:solidFill>
                  <a:srgbClr val="333333"/>
                </a:solidFill>
                <a:latin typeface="Arial" pitchFamily="34" charset="0"/>
                <a:cs typeface="Arial" pitchFamily="34" charset="0"/>
              </a:rPr>
              <a:t>phosphodiesterase</a:t>
            </a:r>
            <a:r>
              <a:rPr lang="fr-FR" sz="2400" dirty="0">
                <a:solidFill>
                  <a:srgbClr val="FF9933"/>
                </a:solidFill>
                <a:latin typeface="Arial" pitchFamily="34" charset="0"/>
                <a:cs typeface="Arial" pitchFamily="34" charset="0"/>
                <a:sym typeface="Wingdings 3" pitchFamily="18" charset="2"/>
              </a:rPr>
              <a:t></a:t>
            </a:r>
            <a:r>
              <a:rPr lang="fr-FR" sz="2400" dirty="0">
                <a:solidFill>
                  <a:srgbClr val="333333"/>
                </a:solidFill>
                <a:latin typeface="Arial" pitchFamily="34" charset="0"/>
                <a:cs typeface="Arial" pitchFamily="34" charset="0"/>
              </a:rPr>
              <a:t>	</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a:t>
            </a:r>
            <a:r>
              <a:rPr lang="fr-FR" sz="2400" dirty="0">
                <a:solidFill>
                  <a:srgbClr val="333333"/>
                </a:solidFill>
                <a:latin typeface="Arial" pitchFamily="34" charset="0"/>
                <a:cs typeface="Arial" pitchFamily="34" charset="0"/>
                <a:sym typeface="Wingdings 3" pitchFamily="18" charset="2"/>
              </a:rPr>
              <a:t> </a:t>
            </a:r>
            <a:r>
              <a:rPr lang="fr-FR" sz="2400" dirty="0" err="1">
                <a:solidFill>
                  <a:srgbClr val="333333"/>
                </a:solidFill>
                <a:latin typeface="Arial" pitchFamily="34" charset="0"/>
                <a:cs typeface="Arial" pitchFamily="34" charset="0"/>
              </a:rPr>
              <a:t>cAMP</a:t>
            </a:r>
            <a:r>
              <a:rPr lang="fr-FR" sz="2400" dirty="0">
                <a:solidFill>
                  <a:srgbClr val="333333"/>
                </a:solidFill>
                <a:latin typeface="Arial" pitchFamily="34" charset="0"/>
                <a:cs typeface="Arial" pitchFamily="34" charset="0"/>
              </a:rPr>
              <a:t> </a:t>
            </a:r>
            <a:r>
              <a:rPr lang="fr-FR" sz="2400" dirty="0" err="1">
                <a:solidFill>
                  <a:srgbClr val="333333"/>
                </a:solidFill>
                <a:latin typeface="Arial" pitchFamily="34" charset="0"/>
                <a:cs typeface="Arial" pitchFamily="34" charset="0"/>
              </a:rPr>
              <a:t>degradation</a:t>
            </a:r>
            <a:r>
              <a:rPr lang="fr-FR" sz="2400" dirty="0">
                <a:solidFill>
                  <a:srgbClr val="FF9933"/>
                </a:solidFill>
                <a:latin typeface="Arial" pitchFamily="34" charset="0"/>
                <a:cs typeface="Arial" pitchFamily="34" charset="0"/>
                <a:sym typeface="Wingdings 3" pitchFamily="18" charset="2"/>
              </a:rPr>
              <a:t></a:t>
            </a:r>
            <a:r>
              <a:rPr lang="fr-FR" sz="2400" dirty="0">
                <a:solidFill>
                  <a:srgbClr val="333333"/>
                </a:solidFill>
                <a:latin typeface="Arial" pitchFamily="34" charset="0"/>
                <a:cs typeface="Arial" pitchFamily="34" charset="0"/>
              </a:rPr>
              <a:t> </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a:t>
            </a:r>
            <a:r>
              <a:rPr lang="fr-FR" sz="2400" dirty="0" err="1">
                <a:solidFill>
                  <a:srgbClr val="333333"/>
                </a:solidFill>
                <a:latin typeface="Arial" pitchFamily="34" charset="0"/>
                <a:cs typeface="Arial" pitchFamily="34" charset="0"/>
              </a:rPr>
              <a:t>adrenalin</a:t>
            </a:r>
            <a:r>
              <a:rPr lang="fr-FR" sz="2400" dirty="0">
                <a:solidFill>
                  <a:srgbClr val="333333"/>
                </a:solidFill>
                <a:latin typeface="Arial" pitchFamily="34" charset="0"/>
                <a:cs typeface="Arial" pitchFamily="34" charset="0"/>
              </a:rPr>
              <a:t> </a:t>
            </a:r>
            <a:r>
              <a:rPr lang="fr-FR" sz="2400" dirty="0" err="1">
                <a:solidFill>
                  <a:srgbClr val="333333"/>
                </a:solidFill>
                <a:latin typeface="Arial" pitchFamily="34" charset="0"/>
                <a:cs typeface="Arial" pitchFamily="34" charset="0"/>
              </a:rPr>
              <a:t>secretion</a:t>
            </a:r>
            <a:r>
              <a:rPr lang="fr-FR" sz="2400" dirty="0">
                <a:solidFill>
                  <a:srgbClr val="333333"/>
                </a:solidFill>
                <a:latin typeface="Arial" pitchFamily="34" charset="0"/>
                <a:cs typeface="Arial" pitchFamily="34" charset="0"/>
              </a:rPr>
              <a:t> </a:t>
            </a:r>
            <a:r>
              <a:rPr lang="fr-FR" sz="2400" dirty="0">
                <a:solidFill>
                  <a:srgbClr val="996633"/>
                </a:solidFill>
                <a:latin typeface="Arial" pitchFamily="34" charset="0"/>
                <a:cs typeface="Arial" pitchFamily="34" charset="0"/>
                <a:sym typeface="Wingdings 3" pitchFamily="18" charset="2"/>
              </a:rPr>
              <a:t></a:t>
            </a:r>
            <a:r>
              <a:rPr lang="fr-FR" sz="2400" dirty="0">
                <a:solidFill>
                  <a:srgbClr val="333333"/>
                </a:solidFill>
                <a:latin typeface="Arial" pitchFamily="34" charset="0"/>
                <a:cs typeface="Arial" pitchFamily="34" charset="0"/>
              </a:rPr>
              <a:t> </a:t>
            </a:r>
            <a:br>
              <a:rPr lang="fr-FR" sz="2400" dirty="0">
                <a:solidFill>
                  <a:srgbClr val="333333"/>
                </a:solidFill>
                <a:latin typeface="Arial" pitchFamily="34" charset="0"/>
                <a:cs typeface="Arial" pitchFamily="34" charset="0"/>
              </a:rPr>
            </a:br>
            <a:r>
              <a:rPr lang="fr-FR" sz="2400" dirty="0">
                <a:solidFill>
                  <a:srgbClr val="333333"/>
                </a:solidFill>
                <a:latin typeface="Arial" pitchFamily="34" charset="0"/>
                <a:cs typeface="Arial" pitchFamily="34" charset="0"/>
              </a:rPr>
              <a:t>	- </a:t>
            </a:r>
            <a:r>
              <a:rPr lang="fr-FR" sz="2400" dirty="0" err="1">
                <a:solidFill>
                  <a:srgbClr val="333333"/>
                </a:solidFill>
                <a:latin typeface="Arial" pitchFamily="34" charset="0"/>
                <a:cs typeface="Arial" pitchFamily="34" charset="0"/>
              </a:rPr>
              <a:t>triglycleride</a:t>
            </a:r>
            <a:r>
              <a:rPr lang="fr-FR" sz="2400" dirty="0">
                <a:solidFill>
                  <a:srgbClr val="333333"/>
                </a:solidFill>
                <a:latin typeface="Arial" pitchFamily="34" charset="0"/>
                <a:cs typeface="Arial" pitchFamily="34" charset="0"/>
              </a:rPr>
              <a:t> lipase</a:t>
            </a:r>
            <a:r>
              <a:rPr lang="fr-FR" sz="2400" dirty="0">
                <a:solidFill>
                  <a:srgbClr val="996633"/>
                </a:solidFill>
                <a:latin typeface="Arial" pitchFamily="34" charset="0"/>
                <a:cs typeface="Arial" pitchFamily="34" charset="0"/>
                <a:sym typeface="Wingdings 3" pitchFamily="18" charset="2"/>
              </a:rPr>
              <a:t></a:t>
            </a:r>
            <a:r>
              <a:rPr lang="fr-FR" sz="2400" dirty="0">
                <a:solidFill>
                  <a:srgbClr val="333333"/>
                </a:solidFill>
                <a:latin typeface="Arial" pitchFamily="34" charset="0"/>
                <a:cs typeface="Arial" pitchFamily="34" charset="0"/>
                <a:sym typeface="Wingdings 3" pitchFamily="18" charset="2"/>
              </a:rPr>
              <a:t/>
            </a:r>
            <a:br>
              <a:rPr lang="fr-FR" sz="2400" dirty="0">
                <a:solidFill>
                  <a:srgbClr val="333333"/>
                </a:solidFill>
                <a:latin typeface="Arial" pitchFamily="34" charset="0"/>
                <a:cs typeface="Arial" pitchFamily="34" charset="0"/>
                <a:sym typeface="Wingdings 3" pitchFamily="18" charset="2"/>
              </a:rPr>
            </a:br>
            <a:r>
              <a:rPr lang="fr-FR" sz="2400" dirty="0">
                <a:solidFill>
                  <a:srgbClr val="333333"/>
                </a:solidFill>
                <a:latin typeface="Arial" pitchFamily="34" charset="0"/>
                <a:cs typeface="Arial" pitchFamily="34" charset="0"/>
              </a:rPr>
              <a:t> 		 </a:t>
            </a:r>
            <a:r>
              <a:rPr lang="fr-FR" sz="2400" dirty="0">
                <a:solidFill>
                  <a:srgbClr val="333333"/>
                </a:solidFill>
                <a:latin typeface="Arial" pitchFamily="34" charset="0"/>
                <a:cs typeface="Arial" pitchFamily="34" charset="0"/>
                <a:sym typeface="Wingdings 3" pitchFamily="18" charset="2"/>
              </a:rPr>
              <a:t> </a:t>
            </a:r>
            <a:r>
              <a:rPr lang="fr-FR" sz="2400" dirty="0" err="1">
                <a:solidFill>
                  <a:srgbClr val="333333"/>
                </a:solidFill>
                <a:latin typeface="Arial" pitchFamily="34" charset="0"/>
                <a:cs typeface="Arial" pitchFamily="34" charset="0"/>
              </a:rPr>
              <a:t>lipid</a:t>
            </a:r>
            <a:r>
              <a:rPr lang="fr-FR" sz="2400" dirty="0">
                <a:solidFill>
                  <a:srgbClr val="333333"/>
                </a:solidFill>
                <a:latin typeface="Arial" pitchFamily="34" charset="0"/>
                <a:cs typeface="Arial" pitchFamily="34" charset="0"/>
              </a:rPr>
              <a:t> </a:t>
            </a:r>
            <a:r>
              <a:rPr lang="fr-FR" sz="2400" dirty="0" err="1">
                <a:solidFill>
                  <a:srgbClr val="333333"/>
                </a:solidFill>
                <a:latin typeface="Arial" pitchFamily="34" charset="0"/>
                <a:cs typeface="Arial" pitchFamily="34" charset="0"/>
              </a:rPr>
              <a:t>acids</a:t>
            </a:r>
            <a:r>
              <a:rPr lang="fr-FR" sz="2400" dirty="0">
                <a:solidFill>
                  <a:srgbClr val="333333"/>
                </a:solidFill>
                <a:latin typeface="Arial" pitchFamily="34" charset="0"/>
                <a:cs typeface="Arial" pitchFamily="34" charset="0"/>
              </a:rPr>
              <a:t> </a:t>
            </a:r>
            <a:r>
              <a:rPr lang="fr-FR" sz="2400" dirty="0" err="1">
                <a:solidFill>
                  <a:srgbClr val="333333"/>
                </a:solidFill>
                <a:latin typeface="Arial" pitchFamily="34" charset="0"/>
                <a:cs typeface="Arial" pitchFamily="34" charset="0"/>
              </a:rPr>
              <a:t>linked</a:t>
            </a:r>
            <a:r>
              <a:rPr lang="fr-FR" sz="2400" dirty="0">
                <a:solidFill>
                  <a:srgbClr val="333333"/>
                </a:solidFill>
                <a:latin typeface="Arial" pitchFamily="34" charset="0"/>
                <a:cs typeface="Arial" pitchFamily="34" charset="0"/>
              </a:rPr>
              <a:t> to </a:t>
            </a:r>
            <a:r>
              <a:rPr lang="fr-FR" sz="2400" dirty="0" err="1">
                <a:solidFill>
                  <a:srgbClr val="333333"/>
                </a:solidFill>
                <a:latin typeface="Arial" pitchFamily="34" charset="0"/>
                <a:cs typeface="Arial" pitchFamily="34" charset="0"/>
              </a:rPr>
              <a:t>albumin</a:t>
            </a:r>
            <a:r>
              <a:rPr lang="fr-FR" sz="2400" dirty="0">
                <a:solidFill>
                  <a:srgbClr val="996633"/>
                </a:solidFill>
                <a:latin typeface="Arial" pitchFamily="34" charset="0"/>
                <a:cs typeface="Arial" pitchFamily="34" charset="0"/>
                <a:sym typeface="Wingdings 3" pitchFamily="18" charset="2"/>
              </a:rPr>
              <a:t></a:t>
            </a:r>
            <a:r>
              <a:rPr lang="fr-FR" sz="2400" dirty="0">
                <a:solidFill>
                  <a:srgbClr val="333333"/>
                </a:solidFill>
                <a:latin typeface="Arial" pitchFamily="34" charset="0"/>
                <a:cs typeface="Arial" pitchFamily="34" charset="0"/>
              </a:rPr>
              <a:t> 		 </a:t>
            </a:r>
            <a:r>
              <a:rPr lang="fr-FR" sz="2400" dirty="0">
                <a:solidFill>
                  <a:srgbClr val="333333"/>
                </a:solidFill>
                <a:latin typeface="Arial" pitchFamily="34" charset="0"/>
                <a:cs typeface="Arial" pitchFamily="34" charset="0"/>
                <a:sym typeface="Wingdings 3" pitchFamily="18" charset="2"/>
              </a:rPr>
              <a:t> </a:t>
            </a:r>
            <a:r>
              <a:rPr lang="fr-FR" sz="2400" dirty="0" smtClean="0">
                <a:solidFill>
                  <a:srgbClr val="333333"/>
                </a:solidFill>
                <a:latin typeface="Arial" pitchFamily="34" charset="0"/>
                <a:cs typeface="Arial" pitchFamily="34" charset="0"/>
              </a:rPr>
              <a:t># of </a:t>
            </a:r>
            <a:r>
              <a:rPr lang="fr-FR" sz="2400" dirty="0" err="1" smtClean="0">
                <a:solidFill>
                  <a:srgbClr val="333333"/>
                </a:solidFill>
                <a:latin typeface="Arial" pitchFamily="34" charset="0"/>
                <a:cs typeface="Arial" pitchFamily="34" charset="0"/>
              </a:rPr>
              <a:t>albumin</a:t>
            </a:r>
            <a:r>
              <a:rPr lang="fr-FR" sz="2400" dirty="0" smtClean="0">
                <a:solidFill>
                  <a:srgbClr val="333333"/>
                </a:solidFill>
                <a:latin typeface="Arial" pitchFamily="34" charset="0"/>
                <a:cs typeface="Arial" pitchFamily="34" charset="0"/>
              </a:rPr>
              <a:t>-</a:t>
            </a:r>
            <a:r>
              <a:rPr lang="fr-FR" sz="2400" dirty="0" err="1" smtClean="0">
                <a:solidFill>
                  <a:srgbClr val="333333"/>
                </a:solidFill>
                <a:latin typeface="Arial" pitchFamily="34" charset="0"/>
                <a:cs typeface="Arial" pitchFamily="34" charset="0"/>
              </a:rPr>
              <a:t>available</a:t>
            </a:r>
            <a:r>
              <a:rPr lang="fr-FR" sz="2400" dirty="0" smtClean="0">
                <a:solidFill>
                  <a:srgbClr val="333333"/>
                </a:solidFill>
                <a:latin typeface="Arial" pitchFamily="34" charset="0"/>
                <a:cs typeface="Arial" pitchFamily="34" charset="0"/>
              </a:rPr>
              <a:t> </a:t>
            </a:r>
            <a:r>
              <a:rPr lang="fr-FR" sz="2400" dirty="0">
                <a:solidFill>
                  <a:srgbClr val="333333"/>
                </a:solidFill>
                <a:latin typeface="Arial" pitchFamily="34" charset="0"/>
                <a:cs typeface="Arial" pitchFamily="34" charset="0"/>
              </a:rPr>
              <a:t>sites</a:t>
            </a:r>
            <a:r>
              <a:rPr lang="fr-FR" sz="2400" dirty="0">
                <a:solidFill>
                  <a:srgbClr val="FF9933"/>
                </a:solidFill>
                <a:latin typeface="Arial" pitchFamily="34" charset="0"/>
                <a:cs typeface="Arial" pitchFamily="34" charset="0"/>
                <a:sym typeface="Wingdings 3" pitchFamily="18" charset="2"/>
              </a:rPr>
              <a:t></a:t>
            </a:r>
          </a:p>
        </p:txBody>
      </p:sp>
      <p:pic>
        <p:nvPicPr>
          <p:cNvPr id="7" name="Picture 6" descr="imagesCA5F5NUD.jpg"/>
          <p:cNvPicPr>
            <a:picLocks noChangeAspect="1"/>
          </p:cNvPicPr>
          <p:nvPr/>
        </p:nvPicPr>
        <p:blipFill>
          <a:blip r:embed="rId2" cstate="print"/>
          <a:stretch>
            <a:fillRect/>
          </a:stretch>
        </p:blipFill>
        <p:spPr>
          <a:xfrm>
            <a:off x="7115175" y="1492484"/>
            <a:ext cx="1676400" cy="1254369"/>
          </a:xfrm>
          <a:prstGeom prst="rect">
            <a:avLst/>
          </a:prstGeom>
        </p:spPr>
      </p:pic>
      <p:sp>
        <p:nvSpPr>
          <p:cNvPr id="8" name="Slide Number Placeholder 7"/>
          <p:cNvSpPr>
            <a:spLocks noGrp="1"/>
          </p:cNvSpPr>
          <p:nvPr>
            <p:ph type="sldNum" sz="quarter" idx="12"/>
          </p:nvPr>
        </p:nvSpPr>
        <p:spPr>
          <a:xfrm>
            <a:off x="7086600" y="6569082"/>
            <a:ext cx="2133600" cy="365125"/>
          </a:xfrm>
        </p:spPr>
        <p:txBody>
          <a:bodyPr/>
          <a:lstStyle/>
          <a:p>
            <a:fld id="{B6F15528-21DE-4FAA-801E-634DDDAF4B2B}" type="slidenum">
              <a:rPr lang="en-US" smtClean="0">
                <a:solidFill>
                  <a:prstClr val="black">
                    <a:tint val="75000"/>
                  </a:prstClr>
                </a:solidFill>
              </a:rPr>
              <a:pPr/>
              <a:t>44</a:t>
            </a:fld>
            <a:endParaRPr lang="en-US" dirty="0">
              <a:solidFill>
                <a:prstClr val="black">
                  <a:tint val="75000"/>
                </a:prstClr>
              </a:solidFill>
            </a:endParaRPr>
          </a:p>
        </p:txBody>
      </p:sp>
      <p:pic>
        <p:nvPicPr>
          <p:cNvPr id="9218" name="Picture 2" descr="H:\ISBER2010\Rotterdam ISBER presentation\LOST\Desmond Not Pushing The Butt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7" y="3200400"/>
            <a:ext cx="1403351" cy="754302"/>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H:\ISBER2010\Rotterdam ISBER presentation\LOST\images (1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3200" y="4800607"/>
            <a:ext cx="1752600" cy="9215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Line 7"/>
          <p:cNvSpPr>
            <a:spLocks noChangeShapeType="1"/>
          </p:cNvSpPr>
          <p:nvPr/>
        </p:nvSpPr>
        <p:spPr bwMode="auto">
          <a:xfrm>
            <a:off x="685807" y="914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1143000"/>
          </a:xfrm>
        </p:spPr>
        <p:txBody>
          <a:bodyPr>
            <a:normAutofit/>
          </a:bodyPr>
          <a:lstStyle/>
          <a:p>
            <a:r>
              <a:rPr lang="fr-FR" sz="4000" b="1" i="1" dirty="0" smtClean="0">
                <a:latin typeface="Arial" pitchFamily="34" charset="0"/>
                <a:cs typeface="Arial" pitchFamily="34" charset="0"/>
              </a:rPr>
              <a:t>in vitro</a:t>
            </a:r>
            <a:r>
              <a:rPr lang="fr-FR" sz="4000" b="1" dirty="0" smtClean="0">
                <a:latin typeface="Arial" pitchFamily="34" charset="0"/>
                <a:cs typeface="Arial" pitchFamily="34" charset="0"/>
              </a:rPr>
              <a:t> </a:t>
            </a:r>
            <a:r>
              <a:rPr lang="fr-FR" sz="4000" b="1" dirty="0" err="1" smtClean="0">
                <a:latin typeface="Arial" pitchFamily="34" charset="0"/>
                <a:cs typeface="Arial" pitchFamily="34" charset="0"/>
              </a:rPr>
              <a:t>Preanalytical</a:t>
            </a:r>
            <a:r>
              <a:rPr lang="fr-FR" sz="4000" b="1" dirty="0" smtClean="0">
                <a:latin typeface="Arial" pitchFamily="34" charset="0"/>
                <a:cs typeface="Arial" pitchFamily="34" charset="0"/>
              </a:rPr>
              <a:t> Variables</a:t>
            </a:r>
            <a:endParaRPr lang="fr-FR" sz="4000" b="1" dirty="0">
              <a:latin typeface="Arial" pitchFamily="34" charset="0"/>
              <a:cs typeface="Arial" pitchFamily="34" charset="0"/>
            </a:endParaRPr>
          </a:p>
        </p:txBody>
      </p:sp>
      <p:sp>
        <p:nvSpPr>
          <p:cNvPr id="40963" name="Text Box 3"/>
          <p:cNvSpPr txBox="1">
            <a:spLocks noChangeArrowheads="1"/>
          </p:cNvSpPr>
          <p:nvPr/>
        </p:nvSpPr>
        <p:spPr bwMode="auto">
          <a:xfrm>
            <a:off x="228600" y="990600"/>
            <a:ext cx="8686800" cy="6432498"/>
          </a:xfrm>
          <a:prstGeom prst="rect">
            <a:avLst/>
          </a:prstGeom>
          <a:noFill/>
          <a:ln w="9525">
            <a:noFill/>
            <a:miter lim="800000"/>
            <a:headEnd/>
            <a:tailEnd/>
          </a:ln>
          <a:effectLst/>
        </p:spPr>
        <p:txBody>
          <a:bodyPr wrap="square" lIns="91407" tIns="45704" rIns="91407" bIns="45704">
            <a:spAutoFit/>
          </a:bodyPr>
          <a:lstStyle/>
          <a:p>
            <a:pPr>
              <a:buFont typeface="Arial" pitchFamily="34" charset="0"/>
              <a:buChar char="•"/>
            </a:pPr>
            <a:r>
              <a:rPr lang="fr-FR" dirty="0">
                <a:solidFill>
                  <a:prstClr val="black"/>
                </a:solidFill>
                <a:latin typeface="Arial" pitchFamily="34" charset="0"/>
                <a:cs typeface="Arial" pitchFamily="34" charset="0"/>
              </a:rPr>
              <a:t> </a:t>
            </a:r>
            <a:r>
              <a:rPr lang="fr-FR" sz="2400" b="1" dirty="0">
                <a:solidFill>
                  <a:prstClr val="black"/>
                </a:solidFill>
                <a:latin typeface="Arial" pitchFamily="34" charset="0"/>
                <a:cs typeface="Arial" pitchFamily="34" charset="0"/>
              </a:rPr>
              <a:t>Collection tubes</a:t>
            </a:r>
          </a:p>
          <a:p>
            <a:pPr lvl="1">
              <a:buFont typeface="Arial" pitchFamily="34" charset="0"/>
              <a:buChar char="•"/>
            </a:pPr>
            <a:r>
              <a:rPr lang="fr-FR" b="1" dirty="0">
                <a:solidFill>
                  <a:prstClr val="black"/>
                </a:solidFill>
                <a:latin typeface="Arial" pitchFamily="34" charset="0"/>
                <a:cs typeface="Arial" pitchFamily="34" charset="0"/>
              </a:rPr>
              <a:t> </a:t>
            </a:r>
            <a:r>
              <a:rPr lang="fr-FR" sz="2000" b="1" dirty="0" err="1">
                <a:solidFill>
                  <a:prstClr val="black"/>
                </a:solidFill>
                <a:latin typeface="Arial" pitchFamily="34" charset="0"/>
                <a:cs typeface="Arial" pitchFamily="34" charset="0"/>
              </a:rPr>
              <a:t>shedding</a:t>
            </a:r>
            <a:r>
              <a:rPr lang="fr-FR" sz="2000" b="1" dirty="0">
                <a:solidFill>
                  <a:prstClr val="black"/>
                </a:solidFill>
                <a:latin typeface="Arial" pitchFamily="34" charset="0"/>
                <a:cs typeface="Arial" pitchFamily="34" charset="0"/>
              </a:rPr>
              <a:t> of components </a:t>
            </a:r>
            <a:r>
              <a:rPr lang="fr-FR" sz="2000" b="1" dirty="0" err="1">
                <a:solidFill>
                  <a:prstClr val="black"/>
                </a:solidFill>
                <a:latin typeface="Arial" pitchFamily="34" charset="0"/>
                <a:cs typeface="Arial" pitchFamily="34" charset="0"/>
              </a:rPr>
              <a:t>from</a:t>
            </a:r>
            <a:r>
              <a:rPr lang="fr-FR" sz="2000" b="1" dirty="0">
                <a:solidFill>
                  <a:prstClr val="black"/>
                </a:solidFill>
                <a:latin typeface="Arial" pitchFamily="34" charset="0"/>
                <a:cs typeface="Arial" pitchFamily="34" charset="0"/>
              </a:rPr>
              <a:t> the tube</a:t>
            </a:r>
          </a:p>
          <a:p>
            <a:pPr marL="1082287" lvl="2" indent="-168215">
              <a:buFont typeface="Arial" pitchFamily="34" charset="0"/>
              <a:buChar char="•"/>
            </a:pPr>
            <a:r>
              <a:rPr lang="fr-FR" b="1" dirty="0" smtClean="0">
                <a:solidFill>
                  <a:prstClr val="black"/>
                </a:solidFill>
                <a:latin typeface="Arial" pitchFamily="34" charset="0"/>
                <a:cs typeface="Arial" pitchFamily="34" charset="0"/>
              </a:rPr>
              <a:t>silicones</a:t>
            </a:r>
            <a:r>
              <a:rPr lang="fr-FR" b="1" dirty="0">
                <a:solidFill>
                  <a:prstClr val="black"/>
                </a:solidFill>
                <a:latin typeface="Arial" pitchFamily="34" charset="0"/>
                <a:cs typeface="Arial" pitchFamily="34" charset="0"/>
              </a:rPr>
              <a:t>, </a:t>
            </a:r>
            <a:r>
              <a:rPr lang="fr-FR" b="1" dirty="0" err="1">
                <a:solidFill>
                  <a:prstClr val="black"/>
                </a:solidFill>
                <a:latin typeface="Arial" pitchFamily="34" charset="0"/>
                <a:cs typeface="Arial" pitchFamily="34" charset="0"/>
              </a:rPr>
              <a:t>polymeric</a:t>
            </a:r>
            <a:r>
              <a:rPr lang="fr-FR" b="1" dirty="0">
                <a:solidFill>
                  <a:prstClr val="black"/>
                </a:solidFill>
                <a:latin typeface="Arial" pitchFamily="34" charset="0"/>
                <a:cs typeface="Arial" pitchFamily="34" charset="0"/>
              </a:rPr>
              <a:t> surfactants, </a:t>
            </a:r>
            <a:r>
              <a:rPr lang="fr-FR" b="1" dirty="0" err="1">
                <a:solidFill>
                  <a:prstClr val="black"/>
                </a:solidFill>
                <a:latin typeface="Arial" pitchFamily="34" charset="0"/>
                <a:cs typeface="Arial" pitchFamily="34" charset="0"/>
              </a:rPr>
              <a:t>clot</a:t>
            </a:r>
            <a:r>
              <a:rPr lang="fr-FR" b="1" dirty="0">
                <a:solidFill>
                  <a:prstClr val="black"/>
                </a:solidFill>
                <a:latin typeface="Arial" pitchFamily="34" charset="0"/>
                <a:cs typeface="Arial" pitchFamily="34" charset="0"/>
              </a:rPr>
              <a:t> </a:t>
            </a:r>
            <a:r>
              <a:rPr lang="fr-FR" b="1" dirty="0" err="1">
                <a:solidFill>
                  <a:prstClr val="black"/>
                </a:solidFill>
                <a:latin typeface="Arial" pitchFamily="34" charset="0"/>
                <a:cs typeface="Arial" pitchFamily="34" charset="0"/>
              </a:rPr>
              <a:t>inhibitors</a:t>
            </a:r>
            <a:r>
              <a:rPr lang="fr-FR" b="1" dirty="0">
                <a:solidFill>
                  <a:prstClr val="black"/>
                </a:solidFill>
                <a:latin typeface="Arial" pitchFamily="34" charset="0"/>
                <a:cs typeface="Arial" pitchFamily="34" charset="0"/>
              </a:rPr>
              <a:t> or </a:t>
            </a:r>
            <a:r>
              <a:rPr lang="fr-FR" b="1" dirty="0" err="1">
                <a:solidFill>
                  <a:prstClr val="black"/>
                </a:solidFill>
                <a:latin typeface="Arial" pitchFamily="34" charset="0"/>
                <a:cs typeface="Arial" pitchFamily="34" charset="0"/>
              </a:rPr>
              <a:t>activators</a:t>
            </a:r>
            <a:r>
              <a:rPr lang="fr-FR" b="1" dirty="0">
                <a:solidFill>
                  <a:prstClr val="black"/>
                </a:solidFill>
                <a:latin typeface="Arial" pitchFamily="34" charset="0"/>
                <a:cs typeface="Arial" pitchFamily="34" charset="0"/>
              </a:rPr>
              <a:t>, </a:t>
            </a:r>
            <a:r>
              <a:rPr lang="fr-FR" b="1" dirty="0" err="1">
                <a:solidFill>
                  <a:prstClr val="black"/>
                </a:solidFill>
                <a:latin typeface="Arial" pitchFamily="34" charset="0"/>
                <a:cs typeface="Arial" pitchFamily="34" charset="0"/>
              </a:rPr>
              <a:t>rubber</a:t>
            </a:r>
            <a:r>
              <a:rPr lang="fr-FR" b="1" dirty="0">
                <a:solidFill>
                  <a:prstClr val="black"/>
                </a:solidFill>
                <a:latin typeface="Arial" pitchFamily="34" charset="0"/>
                <a:cs typeface="Arial" pitchFamily="34" charset="0"/>
              </a:rPr>
              <a:t> </a:t>
            </a:r>
            <a:r>
              <a:rPr lang="fr-FR" b="1" dirty="0" err="1">
                <a:solidFill>
                  <a:prstClr val="black"/>
                </a:solidFill>
                <a:latin typeface="Arial" pitchFamily="34" charset="0"/>
                <a:cs typeface="Arial" pitchFamily="34" charset="0"/>
              </a:rPr>
              <a:t>stoppers</a:t>
            </a:r>
            <a:r>
              <a:rPr lang="fr-FR" b="1" dirty="0">
                <a:solidFill>
                  <a:prstClr val="black"/>
                </a:solidFill>
                <a:latin typeface="Arial" pitchFamily="34" charset="0"/>
                <a:cs typeface="Arial" pitchFamily="34" charset="0"/>
              </a:rPr>
              <a:t> and plastics</a:t>
            </a:r>
          </a:p>
          <a:p>
            <a:pPr lvl="1">
              <a:buFont typeface="Arial" pitchFamily="34" charset="0"/>
              <a:buChar char="•"/>
            </a:pPr>
            <a:r>
              <a:rPr lang="fr-FR" b="1" dirty="0">
                <a:solidFill>
                  <a:prstClr val="black"/>
                </a:solidFill>
                <a:latin typeface="Arial" pitchFamily="34" charset="0"/>
                <a:cs typeface="Arial" pitchFamily="34" charset="0"/>
              </a:rPr>
              <a:t> </a:t>
            </a:r>
            <a:r>
              <a:rPr lang="fr-FR" sz="2000" b="1" dirty="0">
                <a:solidFill>
                  <a:prstClr val="black"/>
                </a:solidFill>
                <a:latin typeface="Arial" pitchFamily="34" charset="0"/>
                <a:cs typeface="Arial" pitchFamily="34" charset="0"/>
              </a:rPr>
              <a:t>adsorption of </a:t>
            </a:r>
            <a:r>
              <a:rPr lang="fr-FR" sz="2000" b="1" dirty="0" err="1">
                <a:solidFill>
                  <a:prstClr val="black"/>
                </a:solidFill>
                <a:latin typeface="Arial" pitchFamily="34" charset="0"/>
                <a:cs typeface="Arial" pitchFamily="34" charset="0"/>
              </a:rPr>
              <a:t>serum</a:t>
            </a:r>
            <a:r>
              <a:rPr lang="fr-FR" sz="2000" b="1" dirty="0">
                <a:solidFill>
                  <a:prstClr val="black"/>
                </a:solidFill>
                <a:latin typeface="Arial" pitchFamily="34" charset="0"/>
                <a:cs typeface="Arial" pitchFamily="34" charset="0"/>
              </a:rPr>
              <a:t> </a:t>
            </a:r>
            <a:r>
              <a:rPr lang="fr-FR" sz="2000" b="1" dirty="0" err="1" smtClean="0">
                <a:solidFill>
                  <a:prstClr val="black"/>
                </a:solidFill>
                <a:latin typeface="Arial" pitchFamily="34" charset="0"/>
                <a:cs typeface="Arial" pitchFamily="34" charset="0"/>
              </a:rPr>
              <a:t>proteins</a:t>
            </a:r>
            <a:r>
              <a:rPr lang="fr-FR" sz="2000" b="1" dirty="0" smtClean="0">
                <a:solidFill>
                  <a:prstClr val="black"/>
                </a:solidFill>
                <a:latin typeface="Arial" pitchFamily="34" charset="0"/>
                <a:cs typeface="Arial" pitchFamily="34" charset="0"/>
              </a:rPr>
              <a:t>, RNA, DNA </a:t>
            </a:r>
            <a:r>
              <a:rPr lang="fr-FR" sz="2000" b="1" dirty="0">
                <a:solidFill>
                  <a:prstClr val="black"/>
                </a:solidFill>
                <a:latin typeface="Arial" pitchFamily="34" charset="0"/>
                <a:cs typeface="Arial" pitchFamily="34" charset="0"/>
              </a:rPr>
              <a:t>to the </a:t>
            </a:r>
            <a:r>
              <a:rPr lang="fr-FR" sz="2000" b="1" dirty="0" smtClean="0">
                <a:solidFill>
                  <a:prstClr val="black"/>
                </a:solidFill>
                <a:latin typeface="Arial" pitchFamily="34" charset="0"/>
                <a:cs typeface="Arial" pitchFamily="34" charset="0"/>
              </a:rPr>
              <a:t>tube</a:t>
            </a:r>
          </a:p>
          <a:p>
            <a:pPr lvl="1"/>
            <a:endParaRPr lang="fr-FR" sz="2000" b="1" dirty="0">
              <a:solidFill>
                <a:prstClr val="black"/>
              </a:solidFill>
              <a:latin typeface="Arial" pitchFamily="34" charset="0"/>
              <a:cs typeface="Arial" pitchFamily="34" charset="0"/>
            </a:endParaRPr>
          </a:p>
          <a:p>
            <a:pPr>
              <a:buFont typeface="Arial" pitchFamily="34" charset="0"/>
              <a:buChar char="•"/>
            </a:pPr>
            <a:r>
              <a:rPr lang="fr-FR" b="1" dirty="0">
                <a:solidFill>
                  <a:prstClr val="black"/>
                </a:solidFill>
                <a:latin typeface="Arial" pitchFamily="34" charset="0"/>
                <a:cs typeface="Arial" pitchFamily="34" charset="0"/>
              </a:rPr>
              <a:t> </a:t>
            </a:r>
            <a:r>
              <a:rPr lang="fr-FR" sz="2400" b="1" dirty="0">
                <a:solidFill>
                  <a:prstClr val="black"/>
                </a:solidFill>
                <a:latin typeface="Arial" pitchFamily="34" charset="0"/>
                <a:cs typeface="Arial" pitchFamily="34" charset="0"/>
              </a:rPr>
              <a:t>Anticoagulants</a:t>
            </a:r>
          </a:p>
          <a:p>
            <a:pPr lvl="1">
              <a:buFont typeface="Arial" pitchFamily="34" charset="0"/>
              <a:buChar char="•"/>
            </a:pPr>
            <a:r>
              <a:rPr lang="fr-FR" b="1" dirty="0">
                <a:solidFill>
                  <a:prstClr val="black"/>
                </a:solidFill>
                <a:latin typeface="Arial" pitchFamily="34" charset="0"/>
                <a:cs typeface="Arial" pitchFamily="34" charset="0"/>
              </a:rPr>
              <a:t> </a:t>
            </a:r>
            <a:r>
              <a:rPr lang="fr-FR" sz="2000" b="1" dirty="0">
                <a:solidFill>
                  <a:prstClr val="black"/>
                </a:solidFill>
                <a:latin typeface="Arial" pitchFamily="34" charset="0"/>
                <a:cs typeface="Arial" pitchFamily="34" charset="0"/>
              </a:rPr>
              <a:t>citrate (dilution)</a:t>
            </a:r>
          </a:p>
          <a:p>
            <a:pPr lvl="1">
              <a:buFont typeface="Arial" pitchFamily="34" charset="0"/>
              <a:buChar char="•"/>
            </a:pPr>
            <a:r>
              <a:rPr lang="fr-FR" sz="2000" b="1" dirty="0">
                <a:solidFill>
                  <a:prstClr val="black"/>
                </a:solidFill>
                <a:latin typeface="Arial" pitchFamily="34" charset="0"/>
                <a:cs typeface="Arial" pitchFamily="34" charset="0"/>
              </a:rPr>
              <a:t> </a:t>
            </a:r>
            <a:r>
              <a:rPr lang="fr-FR" sz="2000" b="1" dirty="0" err="1">
                <a:solidFill>
                  <a:prstClr val="black"/>
                </a:solidFill>
                <a:latin typeface="Arial" pitchFamily="34" charset="0"/>
                <a:cs typeface="Arial" pitchFamily="34" charset="0"/>
              </a:rPr>
              <a:t>heparin</a:t>
            </a:r>
            <a:r>
              <a:rPr lang="fr-FR" sz="2000" b="1" dirty="0">
                <a:solidFill>
                  <a:prstClr val="black"/>
                </a:solidFill>
                <a:latin typeface="Arial" pitchFamily="34" charset="0"/>
                <a:cs typeface="Arial" pitchFamily="34" charset="0"/>
              </a:rPr>
              <a:t> (</a:t>
            </a:r>
            <a:r>
              <a:rPr lang="fr-FR" sz="2000" b="1" dirty="0" err="1">
                <a:solidFill>
                  <a:prstClr val="black"/>
                </a:solidFill>
                <a:latin typeface="Arial" pitchFamily="34" charset="0"/>
                <a:cs typeface="Arial" pitchFamily="34" charset="0"/>
              </a:rPr>
              <a:t>binding</a:t>
            </a:r>
            <a:r>
              <a:rPr lang="fr-FR" sz="2000" b="1" dirty="0">
                <a:solidFill>
                  <a:prstClr val="black"/>
                </a:solidFill>
                <a:latin typeface="Arial" pitchFamily="34" charset="0"/>
                <a:cs typeface="Arial" pitchFamily="34" charset="0"/>
              </a:rPr>
              <a:t>)</a:t>
            </a:r>
          </a:p>
          <a:p>
            <a:pPr lvl="1">
              <a:buFont typeface="Arial" pitchFamily="34" charset="0"/>
              <a:buChar char="•"/>
            </a:pPr>
            <a:r>
              <a:rPr lang="fr-FR" sz="2000" b="1" dirty="0">
                <a:solidFill>
                  <a:prstClr val="black"/>
                </a:solidFill>
                <a:latin typeface="Arial" pitchFamily="34" charset="0"/>
                <a:cs typeface="Arial" pitchFamily="34" charset="0"/>
              </a:rPr>
              <a:t> EDTA (</a:t>
            </a:r>
            <a:r>
              <a:rPr lang="fr-FR" sz="2000" b="1" dirty="0" err="1">
                <a:solidFill>
                  <a:prstClr val="black"/>
                </a:solidFill>
                <a:latin typeface="Arial" pitchFamily="34" charset="0"/>
                <a:cs typeface="Arial" pitchFamily="34" charset="0"/>
              </a:rPr>
              <a:t>platelet</a:t>
            </a:r>
            <a:r>
              <a:rPr lang="fr-FR" sz="2000" b="1" dirty="0">
                <a:solidFill>
                  <a:prstClr val="black"/>
                </a:solidFill>
                <a:latin typeface="Arial" pitchFamily="34" charset="0"/>
                <a:cs typeface="Arial" pitchFamily="34" charset="0"/>
              </a:rPr>
              <a:t> </a:t>
            </a:r>
            <a:r>
              <a:rPr lang="fr-FR" sz="2000" b="1" dirty="0" err="1">
                <a:solidFill>
                  <a:prstClr val="black"/>
                </a:solidFill>
                <a:latin typeface="Arial" pitchFamily="34" charset="0"/>
                <a:cs typeface="Arial" pitchFamily="34" charset="0"/>
              </a:rPr>
              <a:t>clumping</a:t>
            </a:r>
            <a:r>
              <a:rPr lang="fr-FR" sz="2000" b="1" dirty="0" smtClean="0">
                <a:solidFill>
                  <a:prstClr val="black"/>
                </a:solidFill>
                <a:latin typeface="Arial" pitchFamily="34" charset="0"/>
                <a:cs typeface="Arial" pitchFamily="34" charset="0"/>
              </a:rPr>
              <a:t>)</a:t>
            </a:r>
          </a:p>
          <a:p>
            <a:pPr lvl="1"/>
            <a:endParaRPr lang="fr-FR" sz="2000" b="1" dirty="0">
              <a:solidFill>
                <a:prstClr val="black"/>
              </a:solidFill>
              <a:latin typeface="Arial" pitchFamily="34" charset="0"/>
              <a:cs typeface="Arial" pitchFamily="34" charset="0"/>
            </a:endParaRPr>
          </a:p>
          <a:p>
            <a:pPr>
              <a:buFont typeface="Arial" pitchFamily="34" charset="0"/>
              <a:buChar char="•"/>
            </a:pPr>
            <a:r>
              <a:rPr lang="fr-FR" b="1" dirty="0">
                <a:solidFill>
                  <a:prstClr val="black"/>
                </a:solidFill>
                <a:latin typeface="Arial" pitchFamily="34" charset="0"/>
                <a:cs typeface="Arial" pitchFamily="34" charset="0"/>
              </a:rPr>
              <a:t> </a:t>
            </a:r>
            <a:r>
              <a:rPr lang="fr-FR" sz="2400" b="1" dirty="0" err="1">
                <a:solidFill>
                  <a:prstClr val="black"/>
                </a:solidFill>
                <a:latin typeface="Arial" pitchFamily="34" charset="0"/>
                <a:cs typeface="Arial" pitchFamily="34" charset="0"/>
              </a:rPr>
              <a:t>Clotting</a:t>
            </a:r>
            <a:r>
              <a:rPr lang="fr-FR" sz="2400" b="1" dirty="0">
                <a:solidFill>
                  <a:prstClr val="black"/>
                </a:solidFill>
                <a:latin typeface="Arial" pitchFamily="34" charset="0"/>
                <a:cs typeface="Arial" pitchFamily="34" charset="0"/>
              </a:rPr>
              <a:t> time and time of incubation </a:t>
            </a:r>
            <a:r>
              <a:rPr lang="fr-FR" sz="2400" b="1" dirty="0" err="1">
                <a:solidFill>
                  <a:prstClr val="black"/>
                </a:solidFill>
                <a:latin typeface="Arial" pitchFamily="34" charset="0"/>
                <a:cs typeface="Arial" pitchFamily="34" charset="0"/>
              </a:rPr>
              <a:t>before</a:t>
            </a:r>
            <a:r>
              <a:rPr lang="fr-FR" sz="2400" b="1" dirty="0">
                <a:solidFill>
                  <a:prstClr val="black"/>
                </a:solidFill>
                <a:latin typeface="Arial" pitchFamily="34" charset="0"/>
                <a:cs typeface="Arial" pitchFamily="34" charset="0"/>
              </a:rPr>
              <a:t> </a:t>
            </a:r>
            <a:r>
              <a:rPr lang="fr-FR" sz="2400" b="1" dirty="0" smtClean="0">
                <a:solidFill>
                  <a:prstClr val="black"/>
                </a:solidFill>
                <a:latin typeface="Arial" pitchFamily="34" charset="0"/>
                <a:cs typeface="Arial" pitchFamily="34" charset="0"/>
              </a:rPr>
              <a:t>centrifugation</a:t>
            </a:r>
          </a:p>
          <a:p>
            <a:endParaRPr lang="fr-FR" sz="2400" b="1" dirty="0">
              <a:solidFill>
                <a:prstClr val="black"/>
              </a:solidFill>
              <a:latin typeface="Arial" pitchFamily="34" charset="0"/>
              <a:cs typeface="Arial" pitchFamily="34" charset="0"/>
            </a:endParaRPr>
          </a:p>
          <a:p>
            <a:pPr>
              <a:buFont typeface="Arial" pitchFamily="34" charset="0"/>
              <a:buChar char="•"/>
            </a:pPr>
            <a:r>
              <a:rPr lang="fr-FR" b="1" dirty="0">
                <a:solidFill>
                  <a:prstClr val="black"/>
                </a:solidFill>
                <a:latin typeface="Arial" pitchFamily="34" charset="0"/>
                <a:cs typeface="Arial" pitchFamily="34" charset="0"/>
              </a:rPr>
              <a:t> </a:t>
            </a:r>
            <a:r>
              <a:rPr lang="fr-FR" sz="2400" b="1" dirty="0">
                <a:solidFill>
                  <a:prstClr val="black"/>
                </a:solidFill>
                <a:latin typeface="Arial" pitchFamily="34" charset="0"/>
                <a:cs typeface="Arial" pitchFamily="34" charset="0"/>
              </a:rPr>
              <a:t>Storage conditions</a:t>
            </a:r>
          </a:p>
          <a:p>
            <a:pPr lvl="1">
              <a:buFont typeface="Arial" pitchFamily="34" charset="0"/>
              <a:buChar char="•"/>
            </a:pPr>
            <a:r>
              <a:rPr lang="fr-FR" b="1" dirty="0">
                <a:solidFill>
                  <a:prstClr val="black"/>
                </a:solidFill>
                <a:latin typeface="Arial" pitchFamily="34" charset="0"/>
                <a:cs typeface="Arial" pitchFamily="34" charset="0"/>
              </a:rPr>
              <a:t> </a:t>
            </a:r>
            <a:r>
              <a:rPr lang="fr-FR" sz="2000" b="1" dirty="0">
                <a:solidFill>
                  <a:prstClr val="black"/>
                </a:solidFill>
                <a:latin typeface="Arial" pitchFamily="34" charset="0"/>
                <a:cs typeface="Arial" pitchFamily="34" charset="0"/>
              </a:rPr>
              <a:t>RT, changes </a:t>
            </a:r>
            <a:r>
              <a:rPr lang="fr-FR" sz="2000" b="1" dirty="0" err="1">
                <a:solidFill>
                  <a:prstClr val="black"/>
                </a:solidFill>
                <a:latin typeface="Arial" pitchFamily="34" charset="0"/>
                <a:cs typeface="Arial" pitchFamily="34" charset="0"/>
              </a:rPr>
              <a:t>after</a:t>
            </a:r>
            <a:r>
              <a:rPr lang="fr-FR" sz="2000" b="1" dirty="0">
                <a:solidFill>
                  <a:prstClr val="black"/>
                </a:solidFill>
                <a:latin typeface="Arial" pitchFamily="34" charset="0"/>
                <a:cs typeface="Arial" pitchFamily="34" charset="0"/>
              </a:rPr>
              <a:t> 8h (m/z&lt;3000)</a:t>
            </a:r>
          </a:p>
          <a:p>
            <a:pPr lvl="1">
              <a:buFont typeface="Arial" pitchFamily="34" charset="0"/>
              <a:buChar char="•"/>
            </a:pPr>
            <a:r>
              <a:rPr lang="fr-FR" sz="2000" b="1" dirty="0">
                <a:solidFill>
                  <a:prstClr val="black"/>
                </a:solidFill>
                <a:latin typeface="Arial" pitchFamily="34" charset="0"/>
                <a:cs typeface="Arial" pitchFamily="34" charset="0"/>
              </a:rPr>
              <a:t> 4°C, changes </a:t>
            </a:r>
            <a:r>
              <a:rPr lang="fr-FR" sz="2000" b="1" dirty="0" err="1">
                <a:solidFill>
                  <a:prstClr val="black"/>
                </a:solidFill>
                <a:latin typeface="Arial" pitchFamily="34" charset="0"/>
                <a:cs typeface="Arial" pitchFamily="34" charset="0"/>
              </a:rPr>
              <a:t>after</a:t>
            </a:r>
            <a:r>
              <a:rPr lang="fr-FR" sz="2000" b="1" dirty="0">
                <a:solidFill>
                  <a:prstClr val="black"/>
                </a:solidFill>
                <a:latin typeface="Arial" pitchFamily="34" charset="0"/>
                <a:cs typeface="Arial" pitchFamily="34" charset="0"/>
              </a:rPr>
              <a:t> 48h</a:t>
            </a:r>
          </a:p>
          <a:p>
            <a:pPr marL="626839" lvl="1" indent="-163452">
              <a:buFont typeface="Arial" pitchFamily="34" charset="0"/>
              <a:buChar char="•"/>
            </a:pPr>
            <a:r>
              <a:rPr lang="fr-FR" sz="2000" b="1" dirty="0" err="1" smtClean="0">
                <a:solidFill>
                  <a:prstClr val="black"/>
                </a:solidFill>
                <a:latin typeface="Arial" pitchFamily="34" charset="0"/>
                <a:cs typeface="Arial" pitchFamily="34" charset="0"/>
              </a:rPr>
              <a:t>freeze</a:t>
            </a:r>
            <a:r>
              <a:rPr lang="fr-FR" sz="2000" b="1" dirty="0" smtClean="0">
                <a:solidFill>
                  <a:prstClr val="black"/>
                </a:solidFill>
                <a:latin typeface="Arial" pitchFamily="34" charset="0"/>
                <a:cs typeface="Arial" pitchFamily="34" charset="0"/>
              </a:rPr>
              <a:t>-</a:t>
            </a:r>
            <a:r>
              <a:rPr lang="fr-FR" sz="2000" b="1" dirty="0" err="1" smtClean="0">
                <a:solidFill>
                  <a:prstClr val="black"/>
                </a:solidFill>
                <a:latin typeface="Arial" pitchFamily="34" charset="0"/>
                <a:cs typeface="Arial" pitchFamily="34" charset="0"/>
              </a:rPr>
              <a:t>thaw</a:t>
            </a:r>
            <a:r>
              <a:rPr lang="fr-FR" sz="2000" b="1" dirty="0" smtClean="0">
                <a:solidFill>
                  <a:prstClr val="black"/>
                </a:solidFill>
                <a:latin typeface="Arial" pitchFamily="34" charset="0"/>
                <a:cs typeface="Arial" pitchFamily="34" charset="0"/>
              </a:rPr>
              <a:t> </a:t>
            </a:r>
            <a:r>
              <a:rPr lang="fr-FR" sz="2000" b="1" dirty="0">
                <a:solidFill>
                  <a:prstClr val="black"/>
                </a:solidFill>
                <a:latin typeface="Arial" pitchFamily="34" charset="0"/>
                <a:cs typeface="Arial" pitchFamily="34" charset="0"/>
              </a:rPr>
              <a:t>cycles, </a:t>
            </a:r>
            <a:r>
              <a:rPr lang="fr-FR" sz="2000" b="1" dirty="0" err="1">
                <a:solidFill>
                  <a:prstClr val="black"/>
                </a:solidFill>
                <a:latin typeface="Arial" pitchFamily="34" charset="0"/>
                <a:cs typeface="Arial" pitchFamily="34" charset="0"/>
              </a:rPr>
              <a:t>controversy</a:t>
            </a:r>
            <a:r>
              <a:rPr lang="fr-FR" sz="2000" b="1" dirty="0">
                <a:solidFill>
                  <a:prstClr val="black"/>
                </a:solidFill>
                <a:latin typeface="Arial" pitchFamily="34" charset="0"/>
                <a:cs typeface="Arial" pitchFamily="34" charset="0"/>
              </a:rPr>
              <a:t> (peptide </a:t>
            </a:r>
            <a:r>
              <a:rPr lang="fr-FR" sz="2000" b="1" dirty="0" err="1">
                <a:solidFill>
                  <a:prstClr val="black"/>
                </a:solidFill>
                <a:latin typeface="Arial" pitchFamily="34" charset="0"/>
                <a:cs typeface="Arial" pitchFamily="34" charset="0"/>
              </a:rPr>
              <a:t>aggregation</a:t>
            </a:r>
            <a:r>
              <a:rPr lang="fr-FR" sz="2000" b="1" dirty="0">
                <a:solidFill>
                  <a:prstClr val="black"/>
                </a:solidFill>
                <a:latin typeface="Arial" pitchFamily="34" charset="0"/>
                <a:cs typeface="Arial" pitchFamily="34" charset="0"/>
              </a:rPr>
              <a:t>, </a:t>
            </a:r>
            <a:r>
              <a:rPr lang="fr-FR" sz="2000" b="1" dirty="0" err="1">
                <a:solidFill>
                  <a:prstClr val="black"/>
                </a:solidFill>
                <a:latin typeface="Arial" pitchFamily="34" charset="0"/>
                <a:cs typeface="Arial" pitchFamily="34" charset="0"/>
              </a:rPr>
              <a:t>precipitation</a:t>
            </a:r>
            <a:r>
              <a:rPr lang="fr-FR" sz="2000" b="1" dirty="0">
                <a:solidFill>
                  <a:prstClr val="black"/>
                </a:solidFill>
                <a:latin typeface="Arial" pitchFamily="34" charset="0"/>
                <a:cs typeface="Arial" pitchFamily="34" charset="0"/>
              </a:rPr>
              <a:t> and adsorption)</a:t>
            </a:r>
          </a:p>
          <a:p>
            <a:pPr lvl="1"/>
            <a:endParaRPr lang="fr-FR" sz="2000" dirty="0">
              <a:solidFill>
                <a:prstClr val="black"/>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7086600" y="6569082"/>
            <a:ext cx="2133600" cy="365125"/>
          </a:xfrm>
        </p:spPr>
        <p:txBody>
          <a:bodyPr/>
          <a:lstStyle/>
          <a:p>
            <a:fld id="{B6F15528-21DE-4FAA-801E-634DDDAF4B2B}" type="slidenum">
              <a:rPr lang="en-US" smtClean="0">
                <a:solidFill>
                  <a:prstClr val="black">
                    <a:tint val="75000"/>
                  </a:prstClr>
                </a:solidFill>
              </a:rPr>
              <a:pPr/>
              <a:t>45</a:t>
            </a:fld>
            <a:endParaRPr lang="en-US" dirty="0">
              <a:solidFill>
                <a:prstClr val="black">
                  <a:tint val="75000"/>
                </a:prstClr>
              </a:solidFill>
            </a:endParaRPr>
          </a:p>
        </p:txBody>
      </p:sp>
      <p:sp>
        <p:nvSpPr>
          <p:cNvPr id="8" name="Line 7"/>
          <p:cNvSpPr>
            <a:spLocks noChangeShapeType="1"/>
          </p:cNvSpPr>
          <p:nvPr/>
        </p:nvSpPr>
        <p:spPr bwMode="auto">
          <a:xfrm>
            <a:off x="457207" y="9144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0"/>
            <a:ext cx="9144000" cy="1143000"/>
          </a:xfrm>
        </p:spPr>
        <p:txBody>
          <a:bodyPr/>
          <a:lstStyle/>
          <a:p>
            <a:pPr algn="ctr">
              <a:defRPr/>
            </a:pPr>
            <a:r>
              <a:rPr lang="fr-FR" sz="4000" b="1" dirty="0" smtClean="0">
                <a:latin typeface="Arial" pitchFamily="34" charset="0"/>
                <a:cs typeface="Arial" pitchFamily="34" charset="0"/>
              </a:rPr>
              <a:t>SPREC-01</a:t>
            </a:r>
            <a:r>
              <a:rPr lang="fr-FR" sz="3600" dirty="0" smtClean="0">
                <a:latin typeface="+mn-lt"/>
              </a:rPr>
              <a:t/>
            </a:r>
            <a:br>
              <a:rPr lang="fr-FR" sz="3600" dirty="0" smtClean="0">
                <a:latin typeface="+mn-lt"/>
              </a:rPr>
            </a:br>
            <a:r>
              <a:rPr lang="fr-FR" sz="2800" dirty="0" err="1" smtClean="0">
                <a:latin typeface="Arial" pitchFamily="34" charset="0"/>
                <a:cs typeface="Arial" pitchFamily="34" charset="0"/>
              </a:rPr>
              <a:t>Biospecimen</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preanalytical</a:t>
            </a:r>
            <a:r>
              <a:rPr lang="fr-FR" sz="2800" dirty="0" smtClean="0">
                <a:latin typeface="Arial" pitchFamily="34" charset="0"/>
                <a:cs typeface="Arial" pitchFamily="34" charset="0"/>
              </a:rPr>
              <a:t> code</a:t>
            </a:r>
          </a:p>
        </p:txBody>
      </p:sp>
      <p:sp>
        <p:nvSpPr>
          <p:cNvPr id="19459" name="Rectangle 3"/>
          <p:cNvSpPr>
            <a:spLocks noGrp="1" noChangeArrowheads="1"/>
          </p:cNvSpPr>
          <p:nvPr>
            <p:ph type="body" idx="1"/>
          </p:nvPr>
        </p:nvSpPr>
        <p:spPr>
          <a:xfrm>
            <a:off x="228600" y="1600207"/>
            <a:ext cx="8915400" cy="4525963"/>
          </a:xfrm>
        </p:spPr>
        <p:txBody>
          <a:bodyPr/>
          <a:lstStyle/>
          <a:p>
            <a:pPr algn="ctr">
              <a:buNone/>
            </a:pPr>
            <a:r>
              <a:rPr lang="fr-FR" b="1" u="sng" dirty="0" smtClean="0"/>
              <a:t>S</a:t>
            </a:r>
            <a:r>
              <a:rPr lang="fr-FR" b="1" dirty="0" smtClean="0"/>
              <a:t>tandard </a:t>
            </a:r>
            <a:r>
              <a:rPr lang="fr-FR" b="1" u="sng" dirty="0" err="1" smtClean="0"/>
              <a:t>Pre</a:t>
            </a:r>
            <a:r>
              <a:rPr lang="fr-FR" b="1" dirty="0" err="1" smtClean="0"/>
              <a:t>analytical</a:t>
            </a:r>
            <a:r>
              <a:rPr lang="fr-FR" b="1" dirty="0" smtClean="0"/>
              <a:t> </a:t>
            </a:r>
            <a:r>
              <a:rPr lang="fr-FR" b="1" u="sng" dirty="0" err="1" smtClean="0"/>
              <a:t>C</a:t>
            </a:r>
            <a:r>
              <a:rPr lang="fr-FR" b="1" dirty="0" err="1" smtClean="0"/>
              <a:t>oding</a:t>
            </a:r>
            <a:r>
              <a:rPr lang="fr-FR" b="1" dirty="0" smtClean="0"/>
              <a:t> for </a:t>
            </a:r>
            <a:r>
              <a:rPr lang="fr-FR" b="1" dirty="0" err="1" smtClean="0"/>
              <a:t>Biospecimens</a:t>
            </a:r>
            <a:endParaRPr lang="fr-FR" b="1" dirty="0" smtClean="0"/>
          </a:p>
          <a:p>
            <a:pPr lvl="2">
              <a:buNone/>
            </a:pPr>
            <a:endParaRPr lang="fr-FR" dirty="0" smtClean="0"/>
          </a:p>
        </p:txBody>
      </p:sp>
      <p:sp>
        <p:nvSpPr>
          <p:cNvPr id="19460" name="Text Box 4"/>
          <p:cNvSpPr txBox="1">
            <a:spLocks noChangeArrowheads="1"/>
          </p:cNvSpPr>
          <p:nvPr/>
        </p:nvSpPr>
        <p:spPr bwMode="auto">
          <a:xfrm>
            <a:off x="1066807" y="6216651"/>
            <a:ext cx="184709" cy="654986"/>
          </a:xfrm>
          <a:prstGeom prst="rect">
            <a:avLst/>
          </a:prstGeom>
          <a:noFill/>
          <a:ln w="9525">
            <a:noFill/>
            <a:miter lim="800000"/>
            <a:headEnd/>
            <a:tailEnd/>
          </a:ln>
        </p:spPr>
        <p:txBody>
          <a:bodyPr wrap="none" lIns="91407" tIns="45704" rIns="91407" bIns="45704">
            <a:spAutoFit/>
          </a:bodyPr>
          <a:lstStyle/>
          <a:p>
            <a:endParaRPr lang="fr-FR">
              <a:solidFill>
                <a:srgbClr val="C0504D"/>
              </a:solidFill>
            </a:endParaRPr>
          </a:p>
          <a:p>
            <a:endParaRPr lang="fr-FR">
              <a:solidFill>
                <a:prstClr val="black"/>
              </a:solidFill>
            </a:endParaRPr>
          </a:p>
        </p:txBody>
      </p:sp>
      <p:sp>
        <p:nvSpPr>
          <p:cNvPr id="19461" name="Rectangle 5"/>
          <p:cNvSpPr>
            <a:spLocks noChangeArrowheads="1"/>
          </p:cNvSpPr>
          <p:nvPr/>
        </p:nvSpPr>
        <p:spPr bwMode="auto">
          <a:xfrm>
            <a:off x="152400" y="6488115"/>
            <a:ext cx="6477000" cy="307744"/>
          </a:xfrm>
          <a:prstGeom prst="rect">
            <a:avLst/>
          </a:prstGeom>
          <a:noFill/>
          <a:ln w="9525">
            <a:noFill/>
            <a:miter lim="800000"/>
            <a:headEnd/>
            <a:tailEnd/>
          </a:ln>
        </p:spPr>
        <p:txBody>
          <a:bodyPr wrap="square" lIns="91407" tIns="45704" rIns="91407" bIns="45704">
            <a:spAutoFit/>
          </a:bodyPr>
          <a:lstStyle/>
          <a:p>
            <a:r>
              <a:rPr lang="fr-FR" sz="1400" dirty="0">
                <a:solidFill>
                  <a:srgbClr val="C0504D"/>
                </a:solidFill>
                <a:latin typeface="Arial" pitchFamily="34" charset="0"/>
                <a:cs typeface="Arial" pitchFamily="34" charset="0"/>
              </a:rPr>
              <a:t>Cancer </a:t>
            </a:r>
            <a:r>
              <a:rPr lang="fr-FR" sz="1400" dirty="0" err="1">
                <a:solidFill>
                  <a:srgbClr val="C0504D"/>
                </a:solidFill>
                <a:latin typeface="Arial" pitchFamily="34" charset="0"/>
                <a:cs typeface="Arial" pitchFamily="34" charset="0"/>
              </a:rPr>
              <a:t>Epidemiology</a:t>
            </a:r>
            <a:r>
              <a:rPr lang="fr-FR" sz="1400" dirty="0">
                <a:solidFill>
                  <a:srgbClr val="C0504D"/>
                </a:solidFill>
                <a:latin typeface="Arial" pitchFamily="34" charset="0"/>
                <a:cs typeface="Arial" pitchFamily="34" charset="0"/>
              </a:rPr>
              <a:t> </a:t>
            </a:r>
            <a:r>
              <a:rPr lang="fr-FR" sz="1400" dirty="0" err="1">
                <a:solidFill>
                  <a:srgbClr val="C0504D"/>
                </a:solidFill>
                <a:latin typeface="Arial" pitchFamily="34" charset="0"/>
                <a:cs typeface="Arial" pitchFamily="34" charset="0"/>
              </a:rPr>
              <a:t>Biomarkers</a:t>
            </a:r>
            <a:r>
              <a:rPr lang="fr-FR" sz="1400" dirty="0">
                <a:solidFill>
                  <a:srgbClr val="C0504D"/>
                </a:solidFill>
                <a:latin typeface="Arial" pitchFamily="34" charset="0"/>
                <a:cs typeface="Arial" pitchFamily="34" charset="0"/>
              </a:rPr>
              <a:t> and </a:t>
            </a:r>
            <a:r>
              <a:rPr lang="fr-FR" sz="1400" dirty="0" err="1">
                <a:solidFill>
                  <a:srgbClr val="C0504D"/>
                </a:solidFill>
                <a:latin typeface="Arial" pitchFamily="34" charset="0"/>
                <a:cs typeface="Arial" pitchFamily="34" charset="0"/>
              </a:rPr>
              <a:t>Prevention</a:t>
            </a:r>
            <a:r>
              <a:rPr lang="fr-FR" sz="1400" dirty="0">
                <a:solidFill>
                  <a:srgbClr val="C0504D"/>
                </a:solidFill>
                <a:latin typeface="Arial" pitchFamily="34" charset="0"/>
                <a:cs typeface="Arial" pitchFamily="34" charset="0"/>
              </a:rPr>
              <a:t> </a:t>
            </a:r>
            <a:r>
              <a:rPr lang="fr-FR" sz="1400" dirty="0" smtClean="0">
                <a:solidFill>
                  <a:srgbClr val="C0504D"/>
                </a:solidFill>
                <a:latin typeface="Arial" pitchFamily="34" charset="0"/>
                <a:cs typeface="Arial" pitchFamily="34" charset="0"/>
              </a:rPr>
              <a:t>2010;19:1004-11</a:t>
            </a:r>
            <a:endParaRPr lang="fr-FR" sz="1400" i="1" dirty="0">
              <a:solidFill>
                <a:prstClr val="black"/>
              </a:solidFill>
              <a:latin typeface="Arial" pitchFamily="34" charset="0"/>
              <a:cs typeface="Arial" pitchFamily="34" charset="0"/>
            </a:endParaRPr>
          </a:p>
        </p:txBody>
      </p:sp>
      <p:graphicFrame>
        <p:nvGraphicFramePr>
          <p:cNvPr id="7169" name="Object 1"/>
          <p:cNvGraphicFramePr>
            <a:graphicFrameLocks noChangeAspect="1"/>
          </p:cNvGraphicFramePr>
          <p:nvPr/>
        </p:nvGraphicFramePr>
        <p:xfrm>
          <a:off x="3657600" y="2590800"/>
          <a:ext cx="2001838" cy="3003550"/>
        </p:xfrm>
        <a:graphic>
          <a:graphicData uri="http://schemas.openxmlformats.org/presentationml/2006/ole">
            <p:oleObj spid="_x0000_s3074" name="Acrobat Document" r:id="rId4" imgW="12603240" imgH="18925560" progId="AcroExch.Document.7">
              <p:embed/>
            </p:oleObj>
          </a:graphicData>
        </a:graphic>
      </p:graphicFrame>
      <p:sp>
        <p:nvSpPr>
          <p:cNvPr id="11" name="Slide Number Placeholder 10"/>
          <p:cNvSpPr>
            <a:spLocks noGrp="1"/>
          </p:cNvSpPr>
          <p:nvPr>
            <p:ph type="sldNum" sz="quarter" idx="12"/>
          </p:nvPr>
        </p:nvSpPr>
        <p:spPr>
          <a:xfrm>
            <a:off x="7086600" y="6569082"/>
            <a:ext cx="2133600" cy="365125"/>
          </a:xfrm>
        </p:spPr>
        <p:txBody>
          <a:bodyPr/>
          <a:lstStyle/>
          <a:p>
            <a:fld id="{B6F15528-21DE-4FAA-801E-634DDDAF4B2B}" type="slidenum">
              <a:rPr lang="en-US" smtClean="0">
                <a:solidFill>
                  <a:prstClr val="black">
                    <a:tint val="75000"/>
                  </a:prstClr>
                </a:solidFill>
              </a:rPr>
              <a:pPr/>
              <a:t>46</a:t>
            </a:fld>
            <a:endParaRPr lang="en-US" dirty="0">
              <a:solidFill>
                <a:prstClr val="black">
                  <a:tint val="75000"/>
                </a:prstClr>
              </a:solidFill>
            </a:endParaRPr>
          </a:p>
        </p:txBody>
      </p:sp>
      <p:sp>
        <p:nvSpPr>
          <p:cNvPr id="10" name="Line 7"/>
          <p:cNvSpPr>
            <a:spLocks noChangeShapeType="1"/>
          </p:cNvSpPr>
          <p:nvPr/>
        </p:nvSpPr>
        <p:spPr bwMode="auto">
          <a:xfrm>
            <a:off x="457207" y="1219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143000"/>
          </a:xfrm>
        </p:spPr>
        <p:txBody>
          <a:bodyPr>
            <a:normAutofit/>
          </a:bodyPr>
          <a:lstStyle/>
          <a:p>
            <a:r>
              <a:rPr lang="en-US" sz="4000" b="1" dirty="0">
                <a:cs typeface="Arial" pitchFamily="34" charset="0"/>
              </a:rPr>
              <a:t>Ideal QC </a:t>
            </a:r>
            <a:r>
              <a:rPr lang="en-US" sz="4000" b="1" dirty="0" smtClean="0">
                <a:cs typeface="Arial" pitchFamily="34" charset="0"/>
              </a:rPr>
              <a:t>Biomarkers</a:t>
            </a:r>
            <a:endParaRPr lang="fr-FR" sz="4000" b="1" dirty="0">
              <a:cs typeface="Arial" pitchFamily="34" charset="0"/>
            </a:endParaRPr>
          </a:p>
        </p:txBody>
      </p:sp>
      <p:sp>
        <p:nvSpPr>
          <p:cNvPr id="58372" name="Text Box 4"/>
          <p:cNvSpPr txBox="1">
            <a:spLocks noChangeArrowheads="1"/>
          </p:cNvSpPr>
          <p:nvPr/>
        </p:nvSpPr>
        <p:spPr bwMode="auto">
          <a:xfrm>
            <a:off x="685801" y="1143000"/>
            <a:ext cx="8169275" cy="2074382"/>
          </a:xfrm>
          <a:prstGeom prst="rect">
            <a:avLst/>
          </a:prstGeom>
          <a:noFill/>
          <a:ln w="9525">
            <a:noFill/>
            <a:miter lim="800000"/>
            <a:headEnd/>
            <a:tailEnd/>
          </a:ln>
          <a:effectLst/>
        </p:spPr>
        <p:txBody>
          <a:bodyPr wrap="square" lIns="91407" tIns="45704" rIns="91407" bIns="45704">
            <a:spAutoFit/>
          </a:bodyPr>
          <a:lstStyle/>
          <a:p>
            <a:pPr>
              <a:lnSpc>
                <a:spcPct val="95000"/>
              </a:lnSpc>
              <a:spcBef>
                <a:spcPct val="100000"/>
              </a:spcBef>
              <a:buClr>
                <a:srgbClr val="3366FF"/>
              </a:buClr>
              <a:buSzPct val="80000"/>
              <a:buFont typeface="Wingdings" pitchFamily="2" charset="2"/>
              <a:buChar char="§"/>
            </a:pPr>
            <a:r>
              <a:rPr lang="fr-FR" sz="2400" dirty="0">
                <a:solidFill>
                  <a:prstClr val="black"/>
                </a:solidFill>
                <a:latin typeface="Arial" pitchFamily="34" charset="0"/>
                <a:cs typeface="Arial" pitchFamily="34" charset="0"/>
              </a:rPr>
              <a:t> </a:t>
            </a:r>
            <a:r>
              <a:rPr lang="fr-FR" sz="2800" b="1" dirty="0" err="1">
                <a:solidFill>
                  <a:prstClr val="black"/>
                </a:solidFill>
                <a:latin typeface="Arial" pitchFamily="34" charset="0"/>
                <a:cs typeface="Arial" pitchFamily="34" charset="0"/>
              </a:rPr>
              <a:t>Ubiquitous</a:t>
            </a:r>
            <a:endParaRPr lang="fr-FR" sz="2800" b="1" dirty="0">
              <a:solidFill>
                <a:prstClr val="black"/>
              </a:solidFill>
              <a:latin typeface="Arial" pitchFamily="34" charset="0"/>
              <a:cs typeface="Arial" pitchFamily="34" charset="0"/>
            </a:endParaRPr>
          </a:p>
          <a:p>
            <a:pPr>
              <a:lnSpc>
                <a:spcPct val="95000"/>
              </a:lnSpc>
              <a:spcBef>
                <a:spcPct val="100000"/>
              </a:spcBef>
              <a:buClr>
                <a:srgbClr val="3366FF"/>
              </a:buClr>
              <a:buSzPct val="80000"/>
              <a:buFont typeface="Wingdings" pitchFamily="2" charset="2"/>
              <a:buChar char="§"/>
            </a:pPr>
            <a:r>
              <a:rPr lang="fr-FR" sz="2800" b="1" dirty="0">
                <a:solidFill>
                  <a:prstClr val="black"/>
                </a:solidFill>
                <a:latin typeface="Arial" pitchFamily="34" charset="0"/>
                <a:cs typeface="Arial" pitchFamily="34" charset="0"/>
              </a:rPr>
              <a:t> </a:t>
            </a:r>
            <a:r>
              <a:rPr lang="fr-FR" sz="2800" b="1" dirty="0" err="1">
                <a:solidFill>
                  <a:prstClr val="black"/>
                </a:solidFill>
                <a:latin typeface="Arial" pitchFamily="34" charset="0"/>
                <a:cs typeface="Arial" pitchFamily="34" charset="0"/>
              </a:rPr>
              <a:t>Measurable</a:t>
            </a:r>
            <a:r>
              <a:rPr lang="fr-FR" sz="2800" b="1" dirty="0">
                <a:solidFill>
                  <a:prstClr val="black"/>
                </a:solidFill>
                <a:latin typeface="Arial" pitchFamily="34" charset="0"/>
                <a:cs typeface="Arial" pitchFamily="34" charset="0"/>
              </a:rPr>
              <a:t> by </a:t>
            </a:r>
            <a:r>
              <a:rPr lang="fr-FR" sz="2800" b="1" dirty="0" err="1">
                <a:solidFill>
                  <a:prstClr val="black"/>
                </a:solidFill>
                <a:latin typeface="Arial" pitchFamily="34" charset="0"/>
                <a:cs typeface="Arial" pitchFamily="34" charset="0"/>
              </a:rPr>
              <a:t>widely</a:t>
            </a:r>
            <a:r>
              <a:rPr lang="fr-FR" sz="2800" b="1" dirty="0">
                <a:solidFill>
                  <a:prstClr val="black"/>
                </a:solidFill>
                <a:latin typeface="Arial" pitchFamily="34" charset="0"/>
                <a:cs typeface="Arial" pitchFamily="34" charset="0"/>
              </a:rPr>
              <a:t> accessible  </a:t>
            </a:r>
            <a:r>
              <a:rPr lang="fr-FR" sz="2800" b="1" dirty="0" err="1">
                <a:solidFill>
                  <a:prstClr val="black"/>
                </a:solidFill>
                <a:latin typeface="Arial" pitchFamily="34" charset="0"/>
                <a:cs typeface="Arial" pitchFamily="34" charset="0"/>
              </a:rPr>
              <a:t>methods</a:t>
            </a:r>
            <a:endParaRPr lang="fr-FR" sz="2800" b="1" dirty="0">
              <a:solidFill>
                <a:prstClr val="black"/>
              </a:solidFill>
              <a:latin typeface="Arial" pitchFamily="34" charset="0"/>
              <a:cs typeface="Arial" pitchFamily="34" charset="0"/>
            </a:endParaRPr>
          </a:p>
          <a:p>
            <a:pPr>
              <a:lnSpc>
                <a:spcPct val="70000"/>
              </a:lnSpc>
              <a:spcBef>
                <a:spcPct val="100000"/>
              </a:spcBef>
              <a:buClr>
                <a:srgbClr val="3366FF"/>
              </a:buClr>
              <a:buSzPct val="80000"/>
              <a:buFont typeface="Wingdings" pitchFamily="2" charset="2"/>
              <a:buChar char="§"/>
            </a:pPr>
            <a:r>
              <a:rPr lang="fr-FR" sz="2800" b="1" dirty="0">
                <a:solidFill>
                  <a:prstClr val="black"/>
                </a:solidFill>
                <a:latin typeface="Arial" pitchFamily="34" charset="0"/>
                <a:cs typeface="Arial" pitchFamily="34" charset="0"/>
              </a:rPr>
              <a:t> On/Off </a:t>
            </a:r>
            <a:r>
              <a:rPr lang="fr-FR" sz="2800" b="1" dirty="0" err="1" smtClean="0">
                <a:solidFill>
                  <a:prstClr val="black"/>
                </a:solidFill>
                <a:latin typeface="Arial" pitchFamily="34" charset="0"/>
                <a:cs typeface="Arial" pitchFamily="34" charset="0"/>
              </a:rPr>
              <a:t>response</a:t>
            </a:r>
            <a:endParaRPr lang="fr-FR" sz="2800" b="1" dirty="0">
              <a:solidFill>
                <a:prstClr val="black"/>
              </a:solidFill>
              <a:latin typeface="Arial" pitchFamily="34" charset="0"/>
              <a:cs typeface="Arial" pitchFamily="34" charset="0"/>
            </a:endParaRPr>
          </a:p>
        </p:txBody>
      </p:sp>
      <p:sp>
        <p:nvSpPr>
          <p:cNvPr id="58373" name="Text Box 5"/>
          <p:cNvSpPr txBox="1">
            <a:spLocks noChangeArrowheads="1"/>
          </p:cNvSpPr>
          <p:nvPr/>
        </p:nvSpPr>
        <p:spPr bwMode="auto">
          <a:xfrm>
            <a:off x="457207" y="3505204"/>
            <a:ext cx="8321675" cy="2246737"/>
          </a:xfrm>
          <a:prstGeom prst="rect">
            <a:avLst/>
          </a:prstGeom>
          <a:noFill/>
          <a:ln w="9525">
            <a:noFill/>
            <a:miter lim="800000"/>
            <a:headEnd/>
            <a:tailEnd/>
          </a:ln>
          <a:effectLst/>
        </p:spPr>
        <p:txBody>
          <a:bodyPr wrap="square" lIns="91407" tIns="45704" rIns="91407" bIns="45704">
            <a:spAutoFit/>
          </a:bodyPr>
          <a:lstStyle/>
          <a:p>
            <a:r>
              <a:rPr lang="fr-FR" sz="2800" b="1" u="sng" dirty="0" err="1">
                <a:solidFill>
                  <a:srgbClr val="FF0000"/>
                </a:solidFill>
                <a:cs typeface="Arial" pitchFamily="34" charset="0"/>
              </a:rPr>
              <a:t>Stability</a:t>
            </a:r>
            <a:r>
              <a:rPr lang="fr-FR" sz="2800" b="1" u="sng" dirty="0">
                <a:solidFill>
                  <a:srgbClr val="FF0000"/>
                </a:solidFill>
                <a:cs typeface="Arial" pitchFamily="34" charset="0"/>
              </a:rPr>
              <a:t> </a:t>
            </a:r>
            <a:r>
              <a:rPr lang="fr-FR" sz="2800" b="1" dirty="0">
                <a:solidFill>
                  <a:srgbClr val="FF0000"/>
                </a:solidFill>
                <a:cs typeface="Arial" pitchFamily="34" charset="0"/>
              </a:rPr>
              <a:t>:</a:t>
            </a:r>
          </a:p>
          <a:p>
            <a:r>
              <a:rPr lang="fr-FR" sz="2800" b="1" dirty="0" err="1">
                <a:solidFill>
                  <a:srgbClr val="FF0000"/>
                </a:solidFill>
                <a:cs typeface="Arial" pitchFamily="34" charset="0"/>
              </a:rPr>
              <a:t>capability</a:t>
            </a:r>
            <a:r>
              <a:rPr lang="fr-FR" sz="2800" b="1" dirty="0">
                <a:solidFill>
                  <a:srgbClr val="FF0000"/>
                </a:solidFill>
                <a:cs typeface="Arial" pitchFamily="34" charset="0"/>
              </a:rPr>
              <a:t> of a sample </a:t>
            </a:r>
            <a:r>
              <a:rPr lang="fr-FR" sz="2800" b="1" dirty="0" err="1">
                <a:solidFill>
                  <a:srgbClr val="FF0000"/>
                </a:solidFill>
                <a:cs typeface="Arial" pitchFamily="34" charset="0"/>
              </a:rPr>
              <a:t>material</a:t>
            </a:r>
            <a:r>
              <a:rPr lang="fr-FR" sz="2800" b="1" dirty="0">
                <a:solidFill>
                  <a:srgbClr val="FF0000"/>
                </a:solidFill>
                <a:cs typeface="Arial" pitchFamily="34" charset="0"/>
              </a:rPr>
              <a:t> to </a:t>
            </a:r>
            <a:r>
              <a:rPr lang="fr-FR" sz="2800" b="1" dirty="0" err="1">
                <a:solidFill>
                  <a:srgbClr val="FF0000"/>
                </a:solidFill>
                <a:cs typeface="Arial" pitchFamily="34" charset="0"/>
              </a:rPr>
              <a:t>retain</a:t>
            </a:r>
            <a:r>
              <a:rPr lang="fr-FR" sz="2800" b="1" dirty="0">
                <a:solidFill>
                  <a:srgbClr val="FF0000"/>
                </a:solidFill>
                <a:cs typeface="Arial" pitchFamily="34" charset="0"/>
              </a:rPr>
              <a:t> the initial value of a </a:t>
            </a:r>
            <a:r>
              <a:rPr lang="fr-FR" sz="2800" b="1" dirty="0" err="1">
                <a:solidFill>
                  <a:srgbClr val="FF0000"/>
                </a:solidFill>
                <a:cs typeface="Arial" pitchFamily="34" charset="0"/>
              </a:rPr>
              <a:t>measured</a:t>
            </a:r>
            <a:r>
              <a:rPr lang="fr-FR" sz="2800" b="1" dirty="0">
                <a:solidFill>
                  <a:srgbClr val="FF0000"/>
                </a:solidFill>
                <a:cs typeface="Arial" pitchFamily="34" charset="0"/>
              </a:rPr>
              <a:t> </a:t>
            </a:r>
            <a:r>
              <a:rPr lang="fr-FR" sz="2800" b="1" dirty="0" err="1" smtClean="0">
                <a:solidFill>
                  <a:srgbClr val="FF0000"/>
                </a:solidFill>
                <a:cs typeface="Arial" pitchFamily="34" charset="0"/>
              </a:rPr>
              <a:t>quantity</a:t>
            </a:r>
            <a:r>
              <a:rPr lang="fr-FR" sz="2800" b="1" dirty="0">
                <a:solidFill>
                  <a:srgbClr val="FF0000"/>
                </a:solidFill>
                <a:cs typeface="Arial" pitchFamily="34" charset="0"/>
              </a:rPr>
              <a:t> </a:t>
            </a:r>
            <a:r>
              <a:rPr lang="fr-FR" sz="2800" b="1" dirty="0" smtClean="0">
                <a:solidFill>
                  <a:srgbClr val="FF0000"/>
                </a:solidFill>
                <a:cs typeface="Arial" pitchFamily="34" charset="0"/>
              </a:rPr>
              <a:t>for </a:t>
            </a:r>
            <a:r>
              <a:rPr lang="fr-FR" sz="2800" b="1" dirty="0">
                <a:solidFill>
                  <a:srgbClr val="FF0000"/>
                </a:solidFill>
                <a:cs typeface="Arial" pitchFamily="34" charset="0"/>
              </a:rPr>
              <a:t>a </a:t>
            </a:r>
            <a:r>
              <a:rPr lang="fr-FR" sz="2800" b="1" dirty="0" err="1">
                <a:solidFill>
                  <a:srgbClr val="FF0000"/>
                </a:solidFill>
                <a:cs typeface="Arial" pitchFamily="34" charset="0"/>
              </a:rPr>
              <a:t>defined</a:t>
            </a:r>
            <a:r>
              <a:rPr lang="fr-FR" sz="2800" b="1" dirty="0">
                <a:solidFill>
                  <a:srgbClr val="FF0000"/>
                </a:solidFill>
                <a:cs typeface="Arial" pitchFamily="34" charset="0"/>
              </a:rPr>
              <a:t> </a:t>
            </a:r>
            <a:r>
              <a:rPr lang="fr-FR" sz="2800" b="1" dirty="0" err="1">
                <a:solidFill>
                  <a:srgbClr val="FF0000"/>
                </a:solidFill>
                <a:cs typeface="Arial" pitchFamily="34" charset="0"/>
              </a:rPr>
              <a:t>period</a:t>
            </a:r>
            <a:r>
              <a:rPr lang="fr-FR" sz="2800" b="1" dirty="0">
                <a:solidFill>
                  <a:srgbClr val="FF0000"/>
                </a:solidFill>
                <a:cs typeface="Arial" pitchFamily="34" charset="0"/>
              </a:rPr>
              <a:t> of time </a:t>
            </a:r>
            <a:r>
              <a:rPr lang="fr-FR" sz="2800" b="1" dirty="0" err="1">
                <a:solidFill>
                  <a:srgbClr val="FF0000"/>
                </a:solidFill>
                <a:cs typeface="Arial" pitchFamily="34" charset="0"/>
              </a:rPr>
              <a:t>within</a:t>
            </a:r>
            <a:r>
              <a:rPr lang="fr-FR" sz="2800" b="1" dirty="0">
                <a:solidFill>
                  <a:srgbClr val="FF0000"/>
                </a:solidFill>
                <a:cs typeface="Arial" pitchFamily="34" charset="0"/>
              </a:rPr>
              <a:t> </a:t>
            </a:r>
            <a:r>
              <a:rPr lang="fr-FR" sz="2800" b="1" dirty="0" err="1">
                <a:solidFill>
                  <a:srgbClr val="FF0000"/>
                </a:solidFill>
                <a:cs typeface="Arial" pitchFamily="34" charset="0"/>
              </a:rPr>
              <a:t>specific</a:t>
            </a:r>
            <a:r>
              <a:rPr lang="fr-FR" sz="2800" b="1" dirty="0">
                <a:solidFill>
                  <a:srgbClr val="FF0000"/>
                </a:solidFill>
                <a:cs typeface="Arial" pitchFamily="34" charset="0"/>
              </a:rPr>
              <a:t> </a:t>
            </a:r>
            <a:r>
              <a:rPr lang="fr-FR" sz="2800" b="1" dirty="0" err="1">
                <a:solidFill>
                  <a:srgbClr val="FF0000"/>
                </a:solidFill>
                <a:cs typeface="Arial" pitchFamily="34" charset="0"/>
              </a:rPr>
              <a:t>limits</a:t>
            </a:r>
            <a:r>
              <a:rPr lang="fr-FR" sz="2800" b="1" dirty="0">
                <a:solidFill>
                  <a:srgbClr val="FF0000"/>
                </a:solidFill>
                <a:cs typeface="Arial" pitchFamily="34" charset="0"/>
              </a:rPr>
              <a:t> </a:t>
            </a:r>
            <a:r>
              <a:rPr lang="fr-FR" sz="2800" b="1" dirty="0" err="1" smtClean="0">
                <a:solidFill>
                  <a:srgbClr val="FF0000"/>
                </a:solidFill>
                <a:cs typeface="Arial" pitchFamily="34" charset="0"/>
              </a:rPr>
              <a:t>when</a:t>
            </a:r>
            <a:r>
              <a:rPr lang="fr-FR" sz="2800" b="1" dirty="0" smtClean="0">
                <a:solidFill>
                  <a:srgbClr val="FF0000"/>
                </a:solidFill>
                <a:cs typeface="Arial" pitchFamily="34" charset="0"/>
              </a:rPr>
              <a:t> </a:t>
            </a:r>
            <a:r>
              <a:rPr lang="fr-FR" sz="2800" b="1" dirty="0" err="1">
                <a:solidFill>
                  <a:srgbClr val="FF0000"/>
                </a:solidFill>
                <a:cs typeface="Arial" pitchFamily="34" charset="0"/>
              </a:rPr>
              <a:t>stored</a:t>
            </a:r>
            <a:r>
              <a:rPr lang="fr-FR" sz="2800" b="1" dirty="0">
                <a:solidFill>
                  <a:srgbClr val="FF0000"/>
                </a:solidFill>
                <a:cs typeface="Arial" pitchFamily="34" charset="0"/>
              </a:rPr>
              <a:t> </a:t>
            </a:r>
            <a:r>
              <a:rPr lang="fr-FR" sz="2800" b="1" dirty="0" err="1">
                <a:solidFill>
                  <a:srgbClr val="FF0000"/>
                </a:solidFill>
                <a:cs typeface="Arial" pitchFamily="34" charset="0"/>
              </a:rPr>
              <a:t>under</a:t>
            </a:r>
            <a:r>
              <a:rPr lang="fr-FR" sz="2800" b="1" dirty="0">
                <a:solidFill>
                  <a:srgbClr val="FF0000"/>
                </a:solidFill>
                <a:cs typeface="Arial" pitchFamily="34" charset="0"/>
              </a:rPr>
              <a:t> </a:t>
            </a:r>
            <a:r>
              <a:rPr lang="fr-FR" sz="2800" b="1" dirty="0" err="1">
                <a:solidFill>
                  <a:srgbClr val="FF0000"/>
                </a:solidFill>
                <a:cs typeface="Arial" pitchFamily="34" charset="0"/>
              </a:rPr>
              <a:t>defined</a:t>
            </a:r>
            <a:r>
              <a:rPr lang="fr-FR" sz="2800" b="1" dirty="0">
                <a:solidFill>
                  <a:srgbClr val="FF0000"/>
                </a:solidFill>
                <a:cs typeface="Arial" pitchFamily="34" charset="0"/>
              </a:rPr>
              <a:t> conditions</a:t>
            </a:r>
          </a:p>
        </p:txBody>
      </p:sp>
      <p:sp>
        <p:nvSpPr>
          <p:cNvPr id="58374" name="Text Box 6"/>
          <p:cNvSpPr txBox="1">
            <a:spLocks noChangeArrowheads="1"/>
          </p:cNvSpPr>
          <p:nvPr/>
        </p:nvSpPr>
        <p:spPr bwMode="auto">
          <a:xfrm>
            <a:off x="381001" y="6324601"/>
            <a:ext cx="6149374" cy="307744"/>
          </a:xfrm>
          <a:prstGeom prst="rect">
            <a:avLst/>
          </a:prstGeom>
          <a:noFill/>
          <a:ln w="9525" algn="ctr">
            <a:noFill/>
            <a:miter lim="800000"/>
            <a:headEnd/>
            <a:tailEnd/>
          </a:ln>
          <a:effectLst/>
        </p:spPr>
        <p:txBody>
          <a:bodyPr wrap="none" lIns="91407" tIns="45704" rIns="91407" bIns="45704">
            <a:spAutoFit/>
          </a:bodyPr>
          <a:lstStyle/>
          <a:p>
            <a:r>
              <a:rPr lang="en-GB" sz="1400" dirty="0">
                <a:solidFill>
                  <a:srgbClr val="C0504D"/>
                </a:solidFill>
                <a:latin typeface="Arial" pitchFamily="34" charset="0"/>
                <a:cs typeface="Arial" pitchFamily="34" charset="0"/>
              </a:rPr>
              <a:t>ISBER BS WG, Cancer </a:t>
            </a:r>
            <a:r>
              <a:rPr lang="en-GB" sz="1400" dirty="0" err="1">
                <a:solidFill>
                  <a:srgbClr val="C0504D"/>
                </a:solidFill>
                <a:latin typeface="Arial" pitchFamily="34" charset="0"/>
                <a:cs typeface="Arial" pitchFamily="34" charset="0"/>
              </a:rPr>
              <a:t>Epidemiol</a:t>
            </a:r>
            <a:r>
              <a:rPr lang="en-GB" sz="1400" dirty="0">
                <a:solidFill>
                  <a:srgbClr val="C0504D"/>
                </a:solidFill>
                <a:latin typeface="Arial" pitchFamily="34" charset="0"/>
                <a:cs typeface="Arial" pitchFamily="34" charset="0"/>
              </a:rPr>
              <a:t> Biomarkers Prevention 2009;18:1017-25</a:t>
            </a:r>
            <a:endParaRPr lang="fr-FR" sz="1400" dirty="0">
              <a:solidFill>
                <a:srgbClr val="C0504D"/>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7086600" y="6569082"/>
            <a:ext cx="2133600" cy="365125"/>
          </a:xfrm>
        </p:spPr>
        <p:txBody>
          <a:bodyPr/>
          <a:lstStyle/>
          <a:p>
            <a:fld id="{B6F15528-21DE-4FAA-801E-634DDDAF4B2B}" type="slidenum">
              <a:rPr lang="en-US" smtClean="0">
                <a:solidFill>
                  <a:prstClr val="black">
                    <a:tint val="75000"/>
                  </a:prstClr>
                </a:solidFill>
              </a:rPr>
              <a:pPr/>
              <a:t>47</a:t>
            </a:fld>
            <a:endParaRPr lang="en-US" dirty="0">
              <a:solidFill>
                <a:prstClr val="black">
                  <a:tint val="75000"/>
                </a:prstClr>
              </a:solidFill>
            </a:endParaRPr>
          </a:p>
        </p:txBody>
      </p:sp>
      <p:sp>
        <p:nvSpPr>
          <p:cNvPr id="9" name="Line 7"/>
          <p:cNvSpPr>
            <a:spLocks noChangeShapeType="1"/>
          </p:cNvSpPr>
          <p:nvPr/>
        </p:nvSpPr>
        <p:spPr bwMode="auto">
          <a:xfrm>
            <a:off x="304807" y="990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1" y="0"/>
            <a:ext cx="7848599" cy="1143000"/>
          </a:xfrm>
        </p:spPr>
        <p:txBody>
          <a:bodyPr>
            <a:normAutofit/>
          </a:bodyPr>
          <a:lstStyle/>
          <a:p>
            <a:r>
              <a:rPr lang="en-US" sz="4000" b="1" dirty="0">
                <a:cs typeface="Arial" pitchFamily="34" charset="0"/>
              </a:rPr>
              <a:t>Why </a:t>
            </a:r>
            <a:r>
              <a:rPr lang="en-US" sz="4000" b="1" dirty="0" smtClean="0">
                <a:cs typeface="Arial" pitchFamily="34" charset="0"/>
              </a:rPr>
              <a:t>validate QC methods </a:t>
            </a:r>
            <a:r>
              <a:rPr lang="en-US" sz="4000" b="1" dirty="0">
                <a:cs typeface="Arial" pitchFamily="34" charset="0"/>
              </a:rPr>
              <a:t>?</a:t>
            </a:r>
            <a:endParaRPr lang="fr-FR" sz="4000" b="1" dirty="0">
              <a:cs typeface="Arial" pitchFamily="34" charset="0"/>
            </a:endParaRPr>
          </a:p>
        </p:txBody>
      </p:sp>
      <p:sp>
        <p:nvSpPr>
          <p:cNvPr id="25603" name="Rectangle 3"/>
          <p:cNvSpPr>
            <a:spLocks noGrp="1" noChangeArrowheads="1"/>
          </p:cNvSpPr>
          <p:nvPr>
            <p:ph type="body" idx="1"/>
          </p:nvPr>
        </p:nvSpPr>
        <p:spPr>
          <a:xfrm>
            <a:off x="325438" y="2471738"/>
            <a:ext cx="8629650" cy="2857500"/>
          </a:xfrm>
        </p:spPr>
        <p:txBody>
          <a:bodyPr/>
          <a:lstStyle/>
          <a:p>
            <a:pPr>
              <a:buClr>
                <a:srgbClr val="3366FF"/>
              </a:buClr>
              <a:buSzPct val="80000"/>
              <a:buFont typeface="Wingdings" pitchFamily="2" charset="2"/>
              <a:buNone/>
            </a:pPr>
            <a:endParaRPr lang="fr-FR" sz="3000" dirty="0"/>
          </a:p>
          <a:p>
            <a:pPr>
              <a:buClr>
                <a:srgbClr val="3366FF"/>
              </a:buClr>
              <a:buSzPct val="80000"/>
              <a:buFont typeface="Wingdings" pitchFamily="2" charset="2"/>
              <a:buNone/>
            </a:pPr>
            <a:endParaRPr lang="fr-FR" sz="3000" dirty="0"/>
          </a:p>
          <a:p>
            <a:pPr lvl="1">
              <a:buClr>
                <a:srgbClr val="3366FF"/>
              </a:buClr>
              <a:buSzPct val="80000"/>
              <a:buFont typeface="Wingdings" pitchFamily="2" charset="2"/>
              <a:buNone/>
            </a:pPr>
            <a:endParaRPr lang="fr-FR" sz="2600" dirty="0"/>
          </a:p>
          <a:p>
            <a:pPr>
              <a:buClr>
                <a:srgbClr val="3366FF"/>
              </a:buClr>
              <a:buSzPct val="80000"/>
              <a:buFont typeface="Wingdings" pitchFamily="2" charset="2"/>
              <a:buChar char="q"/>
            </a:pPr>
            <a:endParaRPr lang="fr-FR" sz="3000" dirty="0"/>
          </a:p>
          <a:p>
            <a:pPr>
              <a:buClr>
                <a:srgbClr val="3366FF"/>
              </a:buClr>
              <a:buSzPct val="80000"/>
              <a:buFont typeface="Wingdings" pitchFamily="2" charset="2"/>
              <a:buChar char="q"/>
            </a:pPr>
            <a:endParaRPr lang="fr-FR" sz="3000" dirty="0"/>
          </a:p>
        </p:txBody>
      </p:sp>
      <p:sp>
        <p:nvSpPr>
          <p:cNvPr id="25605" name="Rectangle 5"/>
          <p:cNvSpPr>
            <a:spLocks noChangeArrowheads="1"/>
          </p:cNvSpPr>
          <p:nvPr/>
        </p:nvSpPr>
        <p:spPr bwMode="auto">
          <a:xfrm>
            <a:off x="457200" y="1905000"/>
            <a:ext cx="8382000" cy="3581400"/>
          </a:xfrm>
          <a:prstGeom prst="rect">
            <a:avLst/>
          </a:prstGeom>
          <a:noFill/>
          <a:ln w="9525">
            <a:noFill/>
            <a:miter lim="800000"/>
            <a:headEnd/>
            <a:tailEnd/>
          </a:ln>
          <a:effectLst/>
        </p:spPr>
        <p:txBody>
          <a:bodyPr lIns="91407" tIns="45704" rIns="91407" bIns="45704"/>
          <a:lstStyle/>
          <a:p>
            <a:pPr marL="342778" indent="-342778">
              <a:spcBef>
                <a:spcPct val="20000"/>
              </a:spcBef>
              <a:buClr>
                <a:srgbClr val="3366FF"/>
              </a:buClr>
              <a:buSzPct val="80000"/>
              <a:buFont typeface="Arial" pitchFamily="34" charset="0"/>
              <a:buChar char="•"/>
            </a:pPr>
            <a:r>
              <a:rPr lang="fr-FR" sz="2800" dirty="0" err="1" smtClean="0">
                <a:solidFill>
                  <a:prstClr val="black"/>
                </a:solidFill>
                <a:latin typeface="Arial" pitchFamily="34" charset="0"/>
                <a:cs typeface="Arial" pitchFamily="34" charset="0"/>
              </a:rPr>
              <a:t>give</a:t>
            </a:r>
            <a:r>
              <a:rPr lang="fr-FR" sz="2800" dirty="0" smtClean="0">
                <a:solidFill>
                  <a:prstClr val="black"/>
                </a:solidFill>
                <a:latin typeface="Arial" pitchFamily="34" charset="0"/>
                <a:cs typeface="Arial" pitchFamily="34" charset="0"/>
              </a:rPr>
              <a:t> </a:t>
            </a:r>
            <a:r>
              <a:rPr lang="fr-FR" sz="2800" b="1" dirty="0" smtClean="0">
                <a:solidFill>
                  <a:prstClr val="black"/>
                </a:solidFill>
                <a:latin typeface="Arial" pitchFamily="34" charset="0"/>
                <a:cs typeface="Arial" pitchFamily="34" charset="0"/>
              </a:rPr>
              <a:t>full</a:t>
            </a:r>
            <a:r>
              <a:rPr lang="fr-FR" sz="2800" dirty="0" smtClean="0">
                <a:solidFill>
                  <a:prstClr val="black"/>
                </a:solidFill>
                <a:latin typeface="Arial" pitchFamily="34" charset="0"/>
                <a:cs typeface="Arial" pitchFamily="34" charset="0"/>
              </a:rPr>
              <a:t> confidence </a:t>
            </a:r>
            <a:r>
              <a:rPr lang="fr-FR" sz="2800" dirty="0">
                <a:solidFill>
                  <a:prstClr val="black"/>
                </a:solidFill>
                <a:latin typeface="Arial" pitchFamily="34" charset="0"/>
                <a:cs typeface="Arial" pitchFamily="34" charset="0"/>
              </a:rPr>
              <a:t>in </a:t>
            </a:r>
            <a:r>
              <a:rPr lang="fr-FR" sz="2800" dirty="0" err="1" smtClean="0">
                <a:solidFill>
                  <a:prstClr val="black"/>
                </a:solidFill>
                <a:latin typeface="Arial" pitchFamily="34" charset="0"/>
                <a:cs typeface="Arial" pitchFamily="34" charset="0"/>
              </a:rPr>
              <a:t>sample</a:t>
            </a:r>
            <a:r>
              <a:rPr lang="fr-FR" sz="2800" dirty="0" smtClean="0">
                <a:solidFill>
                  <a:prstClr val="black"/>
                </a:solidFill>
                <a:latin typeface="Arial" pitchFamily="34" charset="0"/>
                <a:cs typeface="Arial" pitchFamily="34" charset="0"/>
              </a:rPr>
              <a:t> </a:t>
            </a:r>
            <a:r>
              <a:rPr lang="fr-FR" sz="2800" dirty="0" err="1" smtClean="0">
                <a:solidFill>
                  <a:prstClr val="black"/>
                </a:solidFill>
                <a:latin typeface="Arial" pitchFamily="34" charset="0"/>
                <a:cs typeface="Arial" pitchFamily="34" charset="0"/>
              </a:rPr>
              <a:t>quality</a:t>
            </a:r>
            <a:endParaRPr lang="fr-FR" sz="2800" dirty="0" smtClean="0">
              <a:solidFill>
                <a:prstClr val="black"/>
              </a:solidFill>
              <a:latin typeface="Arial" pitchFamily="34" charset="0"/>
              <a:cs typeface="Arial" pitchFamily="34" charset="0"/>
            </a:endParaRPr>
          </a:p>
          <a:p>
            <a:pPr marL="342778" indent="-342778">
              <a:spcBef>
                <a:spcPct val="20000"/>
              </a:spcBef>
              <a:buClr>
                <a:srgbClr val="3366FF"/>
              </a:buClr>
              <a:buSzPct val="80000"/>
              <a:buFont typeface="Arial" pitchFamily="34" charset="0"/>
              <a:buChar char="•"/>
            </a:pPr>
            <a:r>
              <a:rPr lang="fr-FR" sz="2800" dirty="0" smtClean="0">
                <a:solidFill>
                  <a:prstClr val="black"/>
                </a:solidFill>
                <a:latin typeface="Arial" pitchFamily="34" charset="0"/>
                <a:cs typeface="Arial" pitchFamily="34" charset="0"/>
              </a:rPr>
              <a:t>use </a:t>
            </a:r>
            <a:r>
              <a:rPr lang="fr-FR" sz="2800" dirty="0" err="1" smtClean="0">
                <a:solidFill>
                  <a:prstClr val="black"/>
                </a:solidFill>
                <a:latin typeface="Arial" pitchFamily="34" charset="0"/>
                <a:cs typeface="Arial" pitchFamily="34" charset="0"/>
              </a:rPr>
              <a:t>samples</a:t>
            </a:r>
            <a:r>
              <a:rPr lang="fr-FR" sz="2800" dirty="0" smtClean="0">
                <a:solidFill>
                  <a:prstClr val="black"/>
                </a:solidFill>
                <a:latin typeface="Arial" pitchFamily="34" charset="0"/>
                <a:cs typeface="Arial" pitchFamily="34" charset="0"/>
              </a:rPr>
              <a:t> </a:t>
            </a:r>
            <a:r>
              <a:rPr lang="fr-FR" sz="2800" dirty="0" err="1" smtClean="0">
                <a:solidFill>
                  <a:prstClr val="black"/>
                </a:solidFill>
                <a:latin typeface="Arial" pitchFamily="34" charset="0"/>
                <a:cs typeface="Arial" pitchFamily="34" charset="0"/>
              </a:rPr>
              <a:t>after</a:t>
            </a:r>
            <a:r>
              <a:rPr lang="fr-FR" sz="2800" dirty="0" smtClean="0">
                <a:solidFill>
                  <a:prstClr val="black"/>
                </a:solidFill>
                <a:latin typeface="Arial" pitchFamily="34" charset="0"/>
                <a:cs typeface="Arial" pitchFamily="34" charset="0"/>
              </a:rPr>
              <a:t> a long time</a:t>
            </a:r>
          </a:p>
          <a:p>
            <a:pPr marL="342778" indent="-342778">
              <a:spcBef>
                <a:spcPct val="20000"/>
              </a:spcBef>
              <a:buClr>
                <a:srgbClr val="3366FF"/>
              </a:buClr>
              <a:buSzPct val="80000"/>
              <a:buFont typeface="Arial" pitchFamily="34" charset="0"/>
              <a:buChar char="•"/>
            </a:pPr>
            <a:r>
              <a:rPr lang="fr-FR" sz="2800" dirty="0" err="1" smtClean="0">
                <a:solidFill>
                  <a:prstClr val="black"/>
                </a:solidFill>
                <a:latin typeface="Arial" pitchFamily="34" charset="0"/>
                <a:cs typeface="Arial" pitchFamily="34" charset="0"/>
              </a:rPr>
              <a:t>provide</a:t>
            </a:r>
            <a:r>
              <a:rPr lang="fr-FR" sz="2800" dirty="0" smtClean="0">
                <a:solidFill>
                  <a:prstClr val="black"/>
                </a:solidFill>
                <a:latin typeface="Arial" pitchFamily="34" charset="0"/>
                <a:cs typeface="Arial" pitchFamily="34" charset="0"/>
              </a:rPr>
              <a:t> « </a:t>
            </a:r>
            <a:r>
              <a:rPr lang="fr-FR" sz="2800" dirty="0" err="1" smtClean="0">
                <a:solidFill>
                  <a:prstClr val="black"/>
                </a:solidFill>
                <a:latin typeface="Arial" pitchFamily="34" charset="0"/>
                <a:cs typeface="Arial" pitchFamily="34" charset="0"/>
              </a:rPr>
              <a:t>reference</a:t>
            </a:r>
            <a:r>
              <a:rPr lang="fr-FR" sz="2800" dirty="0" smtClean="0">
                <a:solidFill>
                  <a:prstClr val="black"/>
                </a:solidFill>
                <a:latin typeface="Arial" pitchFamily="34" charset="0"/>
                <a:cs typeface="Arial" pitchFamily="34" charset="0"/>
              </a:rPr>
              <a:t> </a:t>
            </a:r>
            <a:r>
              <a:rPr lang="fr-FR" sz="2800" dirty="0" err="1" smtClean="0">
                <a:solidFill>
                  <a:prstClr val="black"/>
                </a:solidFill>
                <a:latin typeface="Arial" pitchFamily="34" charset="0"/>
                <a:cs typeface="Arial" pitchFamily="34" charset="0"/>
              </a:rPr>
              <a:t>materials</a:t>
            </a:r>
            <a:r>
              <a:rPr lang="fr-FR" sz="2800" dirty="0" smtClean="0">
                <a:solidFill>
                  <a:prstClr val="black"/>
                </a:solidFill>
                <a:latin typeface="Arial" pitchFamily="34" charset="0"/>
                <a:cs typeface="Arial" pitchFamily="34" charset="0"/>
              </a:rPr>
              <a:t> »</a:t>
            </a:r>
          </a:p>
          <a:p>
            <a:pPr marL="342778" indent="-342778">
              <a:spcBef>
                <a:spcPct val="20000"/>
              </a:spcBef>
              <a:buClr>
                <a:srgbClr val="3366FF"/>
              </a:buClr>
              <a:buSzPct val="80000"/>
              <a:buFont typeface="Arial" pitchFamily="34" charset="0"/>
              <a:buChar char="•"/>
            </a:pPr>
            <a:r>
              <a:rPr lang="fr-FR" sz="2800" dirty="0" err="1" smtClean="0">
                <a:solidFill>
                  <a:prstClr val="black"/>
                </a:solidFill>
                <a:latin typeface="Arial" pitchFamily="34" charset="0"/>
                <a:cs typeface="Arial" pitchFamily="34" charset="0"/>
              </a:rPr>
              <a:t>ensure</a:t>
            </a:r>
            <a:r>
              <a:rPr lang="fr-FR" sz="2800" dirty="0" smtClean="0">
                <a:solidFill>
                  <a:prstClr val="black"/>
                </a:solidFill>
                <a:latin typeface="Arial" pitchFamily="34" charset="0"/>
                <a:cs typeface="Arial" pitchFamily="34" charset="0"/>
              </a:rPr>
              <a:t> </a:t>
            </a:r>
            <a:r>
              <a:rPr lang="fr-FR" sz="2800" dirty="0" err="1" smtClean="0">
                <a:solidFill>
                  <a:prstClr val="black"/>
                </a:solidFill>
                <a:latin typeface="Arial" pitchFamily="34" charset="0"/>
                <a:cs typeface="Arial" pitchFamily="34" charset="0"/>
              </a:rPr>
              <a:t>validity</a:t>
            </a:r>
            <a:r>
              <a:rPr lang="fr-FR" sz="2800" dirty="0" smtClean="0">
                <a:solidFill>
                  <a:prstClr val="black"/>
                </a:solidFill>
                <a:latin typeface="Arial" pitchFamily="34" charset="0"/>
                <a:cs typeface="Arial" pitchFamily="34" charset="0"/>
              </a:rPr>
              <a:t> of </a:t>
            </a:r>
            <a:r>
              <a:rPr lang="fr-FR" sz="2800" dirty="0" err="1" smtClean="0">
                <a:solidFill>
                  <a:prstClr val="black"/>
                </a:solidFill>
                <a:latin typeface="Arial" pitchFamily="34" charset="0"/>
                <a:cs typeface="Arial" pitchFamily="34" charset="0"/>
              </a:rPr>
              <a:t>research</a:t>
            </a:r>
            <a:r>
              <a:rPr lang="fr-FR" sz="2800" dirty="0" smtClean="0">
                <a:solidFill>
                  <a:prstClr val="black"/>
                </a:solidFill>
                <a:latin typeface="Arial" pitchFamily="34" charset="0"/>
                <a:cs typeface="Arial" pitchFamily="34" charset="0"/>
              </a:rPr>
              <a:t> </a:t>
            </a:r>
            <a:r>
              <a:rPr lang="fr-FR" sz="2800" dirty="0" err="1" smtClean="0">
                <a:solidFill>
                  <a:prstClr val="black"/>
                </a:solidFill>
                <a:latin typeface="Arial" pitchFamily="34" charset="0"/>
                <a:cs typeface="Arial" pitchFamily="34" charset="0"/>
              </a:rPr>
              <a:t>results</a:t>
            </a:r>
            <a:endParaRPr lang="fr-FR" sz="2800" dirty="0" smtClean="0">
              <a:solidFill>
                <a:prstClr val="black"/>
              </a:solidFill>
              <a:latin typeface="Arial" pitchFamily="34" charset="0"/>
              <a:cs typeface="Arial" pitchFamily="34" charset="0"/>
            </a:endParaRPr>
          </a:p>
          <a:p>
            <a:pPr marL="342778" indent="-342778">
              <a:spcBef>
                <a:spcPct val="20000"/>
              </a:spcBef>
              <a:buClr>
                <a:srgbClr val="3366FF"/>
              </a:buClr>
              <a:buSzPct val="80000"/>
              <a:buFont typeface="Wingdings" pitchFamily="2" charset="2"/>
              <a:buChar char="q"/>
            </a:pPr>
            <a:endParaRPr lang="fr-FR" sz="2400" dirty="0" smtClean="0">
              <a:solidFill>
                <a:prstClr val="black"/>
              </a:solidFill>
              <a:latin typeface="Arial" pitchFamily="34" charset="0"/>
              <a:cs typeface="Arial" pitchFamily="34" charset="0"/>
            </a:endParaRPr>
          </a:p>
          <a:p>
            <a:pPr marL="342778" indent="-342778">
              <a:spcBef>
                <a:spcPct val="20000"/>
              </a:spcBef>
              <a:buClr>
                <a:srgbClr val="3366FF"/>
              </a:buClr>
              <a:buSzPct val="80000"/>
            </a:pPr>
            <a:endParaRPr lang="fr-FR" sz="2400" dirty="0">
              <a:solidFill>
                <a:prstClr val="black"/>
              </a:solidFill>
              <a:latin typeface="Arial" pitchFamily="34" charset="0"/>
              <a:cs typeface="Arial" pitchFamily="34" charset="0"/>
            </a:endParaRPr>
          </a:p>
          <a:p>
            <a:pPr marL="342778" indent="-342778">
              <a:spcBef>
                <a:spcPct val="20000"/>
              </a:spcBef>
              <a:buClr>
                <a:srgbClr val="3366FF"/>
              </a:buClr>
              <a:buSzPct val="80000"/>
            </a:pPr>
            <a:r>
              <a:rPr lang="fr-FR" sz="2400" dirty="0">
                <a:solidFill>
                  <a:srgbClr val="FF6600"/>
                </a:solidFill>
                <a:latin typeface="Arial" pitchFamily="34" charset="0"/>
                <a:cs typeface="Arial" pitchFamily="34" charset="0"/>
              </a:rPr>
              <a:t> </a:t>
            </a:r>
            <a:r>
              <a:rPr lang="fr-FR" sz="2400" dirty="0" smtClean="0">
                <a:solidFill>
                  <a:srgbClr val="FF6600"/>
                </a:solidFill>
                <a:latin typeface="Arial" pitchFamily="34" charset="0"/>
                <a:cs typeface="Arial" pitchFamily="34" charset="0"/>
              </a:rPr>
              <a:t>  </a:t>
            </a:r>
          </a:p>
          <a:p>
            <a:pPr marL="342778" indent="-342778">
              <a:spcBef>
                <a:spcPct val="20000"/>
              </a:spcBef>
              <a:buClr>
                <a:srgbClr val="3366FF"/>
              </a:buClr>
              <a:buSzPct val="80000"/>
            </a:pPr>
            <a:endParaRPr lang="fr-FR" sz="2400" dirty="0" smtClean="0">
              <a:solidFill>
                <a:srgbClr val="FF6600"/>
              </a:solidFill>
              <a:latin typeface="Arial" pitchFamily="34" charset="0"/>
              <a:cs typeface="Arial" pitchFamily="34" charset="0"/>
            </a:endParaRPr>
          </a:p>
          <a:p>
            <a:pPr marL="742684" lvl="1" indent="-285647">
              <a:spcBef>
                <a:spcPct val="20000"/>
              </a:spcBef>
              <a:buClr>
                <a:srgbClr val="3366FF"/>
              </a:buClr>
              <a:buSzPct val="80000"/>
            </a:pPr>
            <a:endParaRPr lang="fr-FR" sz="2400" dirty="0">
              <a:solidFill>
                <a:prstClr val="black"/>
              </a:solidFill>
              <a:latin typeface="Arial" pitchFamily="34" charset="0"/>
              <a:cs typeface="Arial" pitchFamily="34" charset="0"/>
            </a:endParaRPr>
          </a:p>
          <a:p>
            <a:pPr marL="342778" indent="-342778">
              <a:spcBef>
                <a:spcPct val="20000"/>
              </a:spcBef>
              <a:buClr>
                <a:srgbClr val="3366FF"/>
              </a:buClr>
              <a:buSzPct val="80000"/>
              <a:buFont typeface="Wingdings" pitchFamily="2" charset="2"/>
              <a:buChar char="q"/>
            </a:pPr>
            <a:endParaRPr lang="fr-FR" sz="2400" dirty="0">
              <a:solidFill>
                <a:prstClr val="black"/>
              </a:solidFill>
              <a:latin typeface="Arial" pitchFamily="34" charset="0"/>
              <a:cs typeface="Arial" pitchFamily="34" charset="0"/>
            </a:endParaRPr>
          </a:p>
        </p:txBody>
      </p:sp>
      <p:sp>
        <p:nvSpPr>
          <p:cNvPr id="10" name="Slide Number Placeholder 9"/>
          <p:cNvSpPr>
            <a:spLocks noGrp="1"/>
          </p:cNvSpPr>
          <p:nvPr>
            <p:ph type="sldNum" sz="quarter" idx="12"/>
          </p:nvPr>
        </p:nvSpPr>
        <p:spPr>
          <a:xfrm>
            <a:off x="7086600" y="6569082"/>
            <a:ext cx="2133600" cy="365125"/>
          </a:xfrm>
        </p:spPr>
        <p:txBody>
          <a:bodyPr/>
          <a:lstStyle/>
          <a:p>
            <a:fld id="{B6F15528-21DE-4FAA-801E-634DDDAF4B2B}" type="slidenum">
              <a:rPr lang="en-US" smtClean="0">
                <a:solidFill>
                  <a:prstClr val="black">
                    <a:tint val="75000"/>
                  </a:prstClr>
                </a:solidFill>
              </a:rPr>
              <a:pPr/>
              <a:t>48</a:t>
            </a:fld>
            <a:endParaRPr lang="en-US" dirty="0">
              <a:solidFill>
                <a:prstClr val="black">
                  <a:tint val="75000"/>
                </a:prstClr>
              </a:solidFill>
            </a:endParaRPr>
          </a:p>
        </p:txBody>
      </p:sp>
      <p:sp>
        <p:nvSpPr>
          <p:cNvPr id="9" name="Line 7"/>
          <p:cNvSpPr>
            <a:spLocks noChangeShapeType="1"/>
          </p:cNvSpPr>
          <p:nvPr/>
        </p:nvSpPr>
        <p:spPr bwMode="auto">
          <a:xfrm>
            <a:off x="304807" y="990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1" y="0"/>
            <a:ext cx="7848599" cy="1143000"/>
          </a:xfrm>
        </p:spPr>
        <p:txBody>
          <a:bodyPr>
            <a:normAutofit/>
          </a:bodyPr>
          <a:lstStyle/>
          <a:p>
            <a:r>
              <a:rPr lang="en-US" sz="4000" b="1" dirty="0" smtClean="0">
                <a:cs typeface="Arial" pitchFamily="34" charset="0"/>
              </a:rPr>
              <a:t>How Can We Improve?</a:t>
            </a:r>
            <a:endParaRPr lang="fr-FR" sz="4000" b="1" dirty="0">
              <a:cs typeface="Arial" pitchFamily="34" charset="0"/>
            </a:endParaRPr>
          </a:p>
        </p:txBody>
      </p:sp>
      <p:sp>
        <p:nvSpPr>
          <p:cNvPr id="25603" name="Rectangle 3"/>
          <p:cNvSpPr>
            <a:spLocks noGrp="1" noChangeArrowheads="1"/>
          </p:cNvSpPr>
          <p:nvPr>
            <p:ph type="body" idx="1"/>
          </p:nvPr>
        </p:nvSpPr>
        <p:spPr>
          <a:xfrm>
            <a:off x="325438" y="2471738"/>
            <a:ext cx="8629650" cy="2857500"/>
          </a:xfrm>
        </p:spPr>
        <p:txBody>
          <a:bodyPr/>
          <a:lstStyle/>
          <a:p>
            <a:pPr>
              <a:buClr>
                <a:srgbClr val="3366FF"/>
              </a:buClr>
              <a:buSzPct val="80000"/>
              <a:buFont typeface="Wingdings" pitchFamily="2" charset="2"/>
              <a:buNone/>
            </a:pPr>
            <a:endParaRPr lang="fr-FR" sz="3000" dirty="0"/>
          </a:p>
          <a:p>
            <a:pPr>
              <a:buClr>
                <a:srgbClr val="3366FF"/>
              </a:buClr>
              <a:buSzPct val="80000"/>
              <a:buFont typeface="Wingdings" pitchFamily="2" charset="2"/>
              <a:buNone/>
            </a:pPr>
            <a:endParaRPr lang="fr-FR" sz="3000" dirty="0"/>
          </a:p>
          <a:p>
            <a:pPr lvl="1">
              <a:buClr>
                <a:srgbClr val="3366FF"/>
              </a:buClr>
              <a:buSzPct val="80000"/>
              <a:buFont typeface="Wingdings" pitchFamily="2" charset="2"/>
              <a:buNone/>
            </a:pPr>
            <a:endParaRPr lang="fr-FR" sz="2600" dirty="0"/>
          </a:p>
          <a:p>
            <a:pPr>
              <a:buClr>
                <a:srgbClr val="3366FF"/>
              </a:buClr>
              <a:buSzPct val="80000"/>
              <a:buFont typeface="Wingdings" pitchFamily="2" charset="2"/>
              <a:buChar char="q"/>
            </a:pPr>
            <a:endParaRPr lang="fr-FR" sz="3000" dirty="0"/>
          </a:p>
          <a:p>
            <a:pPr>
              <a:buClr>
                <a:srgbClr val="3366FF"/>
              </a:buClr>
              <a:buSzPct val="80000"/>
              <a:buFont typeface="Wingdings" pitchFamily="2" charset="2"/>
              <a:buChar char="q"/>
            </a:pPr>
            <a:endParaRPr lang="fr-FR" sz="3000" dirty="0"/>
          </a:p>
        </p:txBody>
      </p:sp>
      <p:sp>
        <p:nvSpPr>
          <p:cNvPr id="25605" name="Rectangle 5"/>
          <p:cNvSpPr>
            <a:spLocks noChangeArrowheads="1"/>
          </p:cNvSpPr>
          <p:nvPr/>
        </p:nvSpPr>
        <p:spPr bwMode="auto">
          <a:xfrm>
            <a:off x="457200" y="1905000"/>
            <a:ext cx="8382000" cy="3581400"/>
          </a:xfrm>
          <a:prstGeom prst="rect">
            <a:avLst/>
          </a:prstGeom>
          <a:noFill/>
          <a:ln w="9525">
            <a:noFill/>
            <a:miter lim="800000"/>
            <a:headEnd/>
            <a:tailEnd/>
          </a:ln>
          <a:effectLst/>
        </p:spPr>
        <p:txBody>
          <a:bodyPr lIns="91407" tIns="45704" rIns="91407" bIns="45704"/>
          <a:lstStyle/>
          <a:p>
            <a:pPr marL="342778" indent="-342778">
              <a:spcBef>
                <a:spcPct val="20000"/>
              </a:spcBef>
              <a:buClr>
                <a:srgbClr val="3366FF"/>
              </a:buClr>
              <a:buSzPct val="80000"/>
              <a:buFont typeface="Arial" pitchFamily="34" charset="0"/>
              <a:buChar char="•"/>
            </a:pPr>
            <a:r>
              <a:rPr lang="fr-FR" sz="3200" b="1" dirty="0" err="1" smtClean="0">
                <a:solidFill>
                  <a:prstClr val="black"/>
                </a:solidFill>
                <a:latin typeface="Arial" pitchFamily="34" charset="0"/>
                <a:cs typeface="Arial" pitchFamily="34" charset="0"/>
              </a:rPr>
              <a:t>Proficiency</a:t>
            </a:r>
            <a:r>
              <a:rPr lang="fr-FR" sz="3200" b="1" dirty="0" smtClean="0">
                <a:solidFill>
                  <a:prstClr val="black"/>
                </a:solidFill>
                <a:latin typeface="Arial" pitchFamily="34" charset="0"/>
                <a:cs typeface="Arial" pitchFamily="34" charset="0"/>
              </a:rPr>
              <a:t> </a:t>
            </a:r>
            <a:r>
              <a:rPr lang="fr-FR" sz="3200" b="1" dirty="0" err="1" smtClean="0">
                <a:solidFill>
                  <a:prstClr val="black"/>
                </a:solidFill>
                <a:latin typeface="Arial" pitchFamily="34" charset="0"/>
                <a:cs typeface="Arial" pitchFamily="34" charset="0"/>
              </a:rPr>
              <a:t>Testing</a:t>
            </a:r>
            <a:endParaRPr lang="fr-FR" sz="3200" b="1" dirty="0" smtClean="0">
              <a:solidFill>
                <a:prstClr val="black"/>
              </a:solidFill>
              <a:latin typeface="Arial" pitchFamily="34" charset="0"/>
              <a:cs typeface="Arial" pitchFamily="34" charset="0"/>
            </a:endParaRPr>
          </a:p>
          <a:p>
            <a:pPr marL="342778" indent="-342778">
              <a:spcBef>
                <a:spcPct val="20000"/>
              </a:spcBef>
              <a:buClr>
                <a:srgbClr val="3366FF"/>
              </a:buClr>
              <a:buSzPct val="80000"/>
              <a:buFont typeface="Arial" pitchFamily="34" charset="0"/>
              <a:buChar char="•"/>
            </a:pPr>
            <a:r>
              <a:rPr lang="fr-FR" sz="3200" b="1" dirty="0" err="1" smtClean="0">
                <a:solidFill>
                  <a:prstClr val="black"/>
                </a:solidFill>
                <a:latin typeface="Arial" pitchFamily="34" charset="0"/>
                <a:cs typeface="Arial" pitchFamily="34" charset="0"/>
              </a:rPr>
              <a:t>Accreditation</a:t>
            </a:r>
            <a:endParaRPr lang="fr-FR" sz="3200" b="1" dirty="0" smtClean="0">
              <a:solidFill>
                <a:prstClr val="black"/>
              </a:solidFill>
              <a:latin typeface="Arial" pitchFamily="34" charset="0"/>
              <a:cs typeface="Arial" pitchFamily="34" charset="0"/>
            </a:endParaRPr>
          </a:p>
          <a:p>
            <a:pPr marL="342778" indent="-342778">
              <a:spcBef>
                <a:spcPct val="20000"/>
              </a:spcBef>
              <a:buClr>
                <a:srgbClr val="3366FF"/>
              </a:buClr>
              <a:buSzPct val="80000"/>
            </a:pPr>
            <a:endParaRPr lang="fr-FR" sz="2400" dirty="0" smtClean="0">
              <a:solidFill>
                <a:prstClr val="black"/>
              </a:solidFill>
              <a:latin typeface="Arial" pitchFamily="34" charset="0"/>
              <a:cs typeface="Arial" pitchFamily="34" charset="0"/>
            </a:endParaRPr>
          </a:p>
          <a:p>
            <a:pPr marL="342778" indent="-342778">
              <a:spcBef>
                <a:spcPct val="20000"/>
              </a:spcBef>
              <a:buClr>
                <a:srgbClr val="3366FF"/>
              </a:buClr>
              <a:buSzPct val="80000"/>
            </a:pPr>
            <a:endParaRPr lang="fr-FR" sz="2400" dirty="0">
              <a:solidFill>
                <a:prstClr val="black"/>
              </a:solidFill>
              <a:latin typeface="Arial" pitchFamily="34" charset="0"/>
              <a:cs typeface="Arial" pitchFamily="34" charset="0"/>
            </a:endParaRPr>
          </a:p>
          <a:p>
            <a:pPr marL="342778" indent="-342778">
              <a:spcBef>
                <a:spcPct val="20000"/>
              </a:spcBef>
              <a:buClr>
                <a:srgbClr val="3366FF"/>
              </a:buClr>
              <a:buSzPct val="80000"/>
            </a:pPr>
            <a:r>
              <a:rPr lang="fr-FR" sz="2400" dirty="0">
                <a:solidFill>
                  <a:srgbClr val="FF6600"/>
                </a:solidFill>
                <a:latin typeface="Arial" pitchFamily="34" charset="0"/>
                <a:cs typeface="Arial" pitchFamily="34" charset="0"/>
              </a:rPr>
              <a:t> </a:t>
            </a:r>
            <a:r>
              <a:rPr lang="fr-FR" sz="2400" dirty="0" smtClean="0">
                <a:solidFill>
                  <a:srgbClr val="FF6600"/>
                </a:solidFill>
                <a:latin typeface="Arial" pitchFamily="34" charset="0"/>
                <a:cs typeface="Arial" pitchFamily="34" charset="0"/>
              </a:rPr>
              <a:t>  </a:t>
            </a:r>
          </a:p>
          <a:p>
            <a:pPr marL="342778" indent="-342778">
              <a:spcBef>
                <a:spcPct val="20000"/>
              </a:spcBef>
              <a:buClr>
                <a:srgbClr val="3366FF"/>
              </a:buClr>
              <a:buSzPct val="80000"/>
            </a:pPr>
            <a:endParaRPr lang="fr-FR" sz="2400" dirty="0" smtClean="0">
              <a:solidFill>
                <a:srgbClr val="FF6600"/>
              </a:solidFill>
              <a:latin typeface="Arial" pitchFamily="34" charset="0"/>
              <a:cs typeface="Arial" pitchFamily="34" charset="0"/>
            </a:endParaRPr>
          </a:p>
          <a:p>
            <a:pPr marL="742684" lvl="1" indent="-285647">
              <a:spcBef>
                <a:spcPct val="20000"/>
              </a:spcBef>
              <a:buClr>
                <a:srgbClr val="3366FF"/>
              </a:buClr>
              <a:buSzPct val="80000"/>
            </a:pPr>
            <a:endParaRPr lang="fr-FR" sz="2400" dirty="0">
              <a:solidFill>
                <a:prstClr val="black"/>
              </a:solidFill>
              <a:latin typeface="Arial" pitchFamily="34" charset="0"/>
              <a:cs typeface="Arial" pitchFamily="34" charset="0"/>
            </a:endParaRPr>
          </a:p>
          <a:p>
            <a:pPr marL="342778" indent="-342778">
              <a:spcBef>
                <a:spcPct val="20000"/>
              </a:spcBef>
              <a:buClr>
                <a:srgbClr val="3366FF"/>
              </a:buClr>
              <a:buSzPct val="80000"/>
              <a:buFont typeface="Wingdings" pitchFamily="2" charset="2"/>
              <a:buChar char="q"/>
            </a:pPr>
            <a:endParaRPr lang="fr-FR" sz="2400" dirty="0">
              <a:solidFill>
                <a:prstClr val="black"/>
              </a:solidFill>
              <a:latin typeface="Arial" pitchFamily="34" charset="0"/>
              <a:cs typeface="Arial" pitchFamily="34" charset="0"/>
            </a:endParaRPr>
          </a:p>
        </p:txBody>
      </p:sp>
      <p:sp>
        <p:nvSpPr>
          <p:cNvPr id="10" name="Slide Number Placeholder 9"/>
          <p:cNvSpPr>
            <a:spLocks noGrp="1"/>
          </p:cNvSpPr>
          <p:nvPr>
            <p:ph type="sldNum" sz="quarter" idx="12"/>
          </p:nvPr>
        </p:nvSpPr>
        <p:spPr>
          <a:xfrm>
            <a:off x="7086600" y="6569082"/>
            <a:ext cx="2133600" cy="365125"/>
          </a:xfrm>
        </p:spPr>
        <p:txBody>
          <a:bodyPr/>
          <a:lstStyle/>
          <a:p>
            <a:fld id="{B6F15528-21DE-4FAA-801E-634DDDAF4B2B}" type="slidenum">
              <a:rPr lang="en-US" smtClean="0">
                <a:solidFill>
                  <a:prstClr val="black">
                    <a:tint val="75000"/>
                  </a:prstClr>
                </a:solidFill>
              </a:rPr>
              <a:pPr/>
              <a:t>49</a:t>
            </a:fld>
            <a:endParaRPr lang="en-US" dirty="0">
              <a:solidFill>
                <a:prstClr val="black">
                  <a:tint val="75000"/>
                </a:prstClr>
              </a:solidFill>
            </a:endParaRPr>
          </a:p>
        </p:txBody>
      </p:sp>
      <p:sp>
        <p:nvSpPr>
          <p:cNvPr id="9" name="Line 7"/>
          <p:cNvSpPr>
            <a:spLocks noChangeShapeType="1"/>
          </p:cNvSpPr>
          <p:nvPr/>
        </p:nvSpPr>
        <p:spPr bwMode="auto">
          <a:xfrm>
            <a:off x="304807" y="990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URRENT DOCS\2012\October 2012\BIOBANKS\JSCO\star-trek-original-cast-i-mudd.jpg"/>
          <p:cNvPicPr>
            <a:picLocks noChangeAspect="1" noChangeArrowheads="1"/>
          </p:cNvPicPr>
          <p:nvPr/>
        </p:nvPicPr>
        <p:blipFill>
          <a:blip r:embed="rId2" cstate="print"/>
          <a:srcRect/>
          <a:stretch>
            <a:fillRect/>
          </a:stretch>
        </p:blipFill>
        <p:spPr bwMode="auto">
          <a:xfrm>
            <a:off x="4343400" y="1295400"/>
            <a:ext cx="4286250" cy="3429000"/>
          </a:xfrm>
          <a:prstGeom prst="rect">
            <a:avLst/>
          </a:prstGeom>
          <a:noFill/>
        </p:spPr>
      </p:pic>
      <p:pic>
        <p:nvPicPr>
          <p:cNvPr id="1027" name="Picture 3" descr="D:\CURRENT DOCS\2012\October 2012\BIOBANKS\JSCO\TOSopeninglogo.png"/>
          <p:cNvPicPr>
            <a:picLocks noChangeAspect="1" noChangeArrowheads="1"/>
          </p:cNvPicPr>
          <p:nvPr/>
        </p:nvPicPr>
        <p:blipFill>
          <a:blip r:embed="rId3" cstate="print"/>
          <a:srcRect/>
          <a:stretch>
            <a:fillRect/>
          </a:stretch>
        </p:blipFill>
        <p:spPr bwMode="auto">
          <a:xfrm>
            <a:off x="533400" y="381000"/>
            <a:ext cx="3429000" cy="2286000"/>
          </a:xfrm>
          <a:prstGeom prst="rect">
            <a:avLst/>
          </a:prstGeom>
          <a:noFill/>
        </p:spPr>
      </p:pic>
      <p:sp>
        <p:nvSpPr>
          <p:cNvPr id="4" name="Rectangle 3"/>
          <p:cNvSpPr/>
          <p:nvPr/>
        </p:nvSpPr>
        <p:spPr>
          <a:xfrm>
            <a:off x="304800" y="2819401"/>
            <a:ext cx="3352800" cy="654986"/>
          </a:xfrm>
          <a:prstGeom prst="rect">
            <a:avLst/>
          </a:prstGeom>
        </p:spPr>
        <p:txBody>
          <a:bodyPr wrap="square" lIns="91407" tIns="45704" rIns="91407" bIns="45704">
            <a:spAutoFit/>
          </a:bodyPr>
          <a:lstStyle/>
          <a:p>
            <a:r>
              <a:rPr lang="en-US" dirty="0" smtClean="0"/>
              <a:t>http://en.wikipedia.org/wiki/File:TOSopeninglogo.png</a:t>
            </a:r>
            <a:endParaRPr lang="en-US" dirty="0"/>
          </a:p>
        </p:txBody>
      </p:sp>
      <p:sp>
        <p:nvSpPr>
          <p:cNvPr id="6" name="Rectangle 5"/>
          <p:cNvSpPr/>
          <p:nvPr/>
        </p:nvSpPr>
        <p:spPr>
          <a:xfrm>
            <a:off x="4343400" y="4876801"/>
            <a:ext cx="4572000" cy="654986"/>
          </a:xfrm>
          <a:prstGeom prst="rect">
            <a:avLst/>
          </a:prstGeom>
        </p:spPr>
        <p:txBody>
          <a:bodyPr lIns="91407" tIns="45704" rIns="91407" bIns="45704">
            <a:spAutoFit/>
          </a:bodyPr>
          <a:lstStyle/>
          <a:p>
            <a:r>
              <a:rPr lang="en-US" dirty="0" smtClean="0"/>
              <a:t>http://www.hd-report.com/2009/02/21/star-trek-the-original-series-coming-to-blu-ray/</a:t>
            </a:r>
            <a:endParaRPr lang="en-US" dirty="0"/>
          </a:p>
        </p:txBody>
      </p:sp>
      <p:sp>
        <p:nvSpPr>
          <p:cNvPr id="7" name="Rectangle 6"/>
          <p:cNvSpPr/>
          <p:nvPr/>
        </p:nvSpPr>
        <p:spPr>
          <a:xfrm>
            <a:off x="381000" y="6019801"/>
            <a:ext cx="4572000" cy="654986"/>
          </a:xfrm>
          <a:prstGeom prst="rect">
            <a:avLst/>
          </a:prstGeom>
        </p:spPr>
        <p:txBody>
          <a:bodyPr lIns="91407" tIns="45704" rIns="91407" bIns="45704">
            <a:spAutoFit/>
          </a:bodyPr>
          <a:lstStyle/>
          <a:p>
            <a:r>
              <a:rPr lang="en-US" dirty="0" smtClean="0"/>
              <a:t>Acknowledgement:  Dr. Daniel </a:t>
            </a:r>
            <a:r>
              <a:rPr lang="en-US" dirty="0" err="1" smtClean="0"/>
              <a:t>Farkas</a:t>
            </a:r>
            <a:r>
              <a:rPr lang="en-US" dirty="0" smtClean="0"/>
              <a:t>, </a:t>
            </a:r>
            <a:r>
              <a:rPr lang="en-US" dirty="0" err="1" smtClean="0"/>
              <a:t>Sequenom</a:t>
            </a:r>
            <a:r>
              <a:rPr lang="en-US" dirty="0" smtClean="0"/>
              <a:t> Center for Molecular Medicine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228600"/>
            <a:ext cx="8229600" cy="1143000"/>
          </a:xfrm>
        </p:spPr>
        <p:txBody>
          <a:bodyPr>
            <a:normAutofit fontScale="90000"/>
          </a:bodyPr>
          <a:lstStyle/>
          <a:p>
            <a:r>
              <a:rPr lang="fr-FR" sz="4000" b="1" dirty="0" smtClean="0">
                <a:latin typeface="Arial" pitchFamily="34" charset="0"/>
                <a:cs typeface="Arial" pitchFamily="34" charset="0"/>
              </a:rPr>
              <a:t>ISBER </a:t>
            </a:r>
            <a:r>
              <a:rPr lang="fr-FR" sz="4000" b="1" dirty="0" err="1" smtClean="0">
                <a:latin typeface="Arial" pitchFamily="34" charset="0"/>
                <a:cs typeface="Arial" pitchFamily="34" charset="0"/>
              </a:rPr>
              <a:t>Proficiency</a:t>
            </a:r>
            <a:r>
              <a:rPr lang="fr-FR" sz="4000" b="1" dirty="0" smtClean="0">
                <a:latin typeface="Arial" pitchFamily="34" charset="0"/>
                <a:cs typeface="Arial" pitchFamily="34" charset="0"/>
              </a:rPr>
              <a:t> </a:t>
            </a:r>
            <a:r>
              <a:rPr lang="fr-FR" sz="4000" b="1" dirty="0" err="1" smtClean="0">
                <a:latin typeface="Arial" pitchFamily="34" charset="0"/>
                <a:cs typeface="Arial" pitchFamily="34" charset="0"/>
              </a:rPr>
              <a:t>Testing</a:t>
            </a:r>
            <a:r>
              <a:rPr lang="fr-FR" sz="4000" b="1" dirty="0" smtClean="0">
                <a:latin typeface="Arial" pitchFamily="34" charset="0"/>
                <a:cs typeface="Arial" pitchFamily="34" charset="0"/>
              </a:rPr>
              <a:t> Program:</a:t>
            </a:r>
            <a:br>
              <a:rPr lang="fr-FR" sz="4000" b="1" dirty="0" smtClean="0">
                <a:latin typeface="Arial" pitchFamily="34" charset="0"/>
                <a:cs typeface="Arial" pitchFamily="34" charset="0"/>
              </a:rPr>
            </a:br>
            <a:r>
              <a:rPr lang="fr-FR" sz="2800" b="1" dirty="0" err="1" smtClean="0">
                <a:latin typeface="Arial" pitchFamily="34" charset="0"/>
                <a:cs typeface="Arial" pitchFamily="34" charset="0"/>
              </a:rPr>
              <a:t>Interlaboratory</a:t>
            </a:r>
            <a:r>
              <a:rPr lang="fr-FR" sz="2800" b="1" dirty="0" smtClean="0">
                <a:latin typeface="Arial" pitchFamily="34" charset="0"/>
                <a:cs typeface="Arial" pitchFamily="34" charset="0"/>
              </a:rPr>
              <a:t> </a:t>
            </a:r>
            <a:r>
              <a:rPr lang="fr-FR" sz="2800" b="1" dirty="0" err="1" smtClean="0">
                <a:latin typeface="Arial" pitchFamily="34" charset="0"/>
                <a:cs typeface="Arial" pitchFamily="34" charset="0"/>
              </a:rPr>
              <a:t>comparisons</a:t>
            </a:r>
            <a:r>
              <a:rPr lang="fr-FR" sz="2800" b="1" dirty="0" smtClean="0">
                <a:latin typeface="Arial" pitchFamily="34" charset="0"/>
                <a:cs typeface="Arial" pitchFamily="34" charset="0"/>
              </a:rPr>
              <a:t> to </a:t>
            </a:r>
            <a:r>
              <a:rPr lang="fr-FR" sz="2800" b="1" dirty="0" err="1" smtClean="0">
                <a:latin typeface="Arial" pitchFamily="34" charset="0"/>
                <a:cs typeface="Arial" pitchFamily="34" charset="0"/>
              </a:rPr>
              <a:t>identify</a:t>
            </a:r>
            <a:r>
              <a:rPr lang="fr-FR" sz="2800" b="1" dirty="0" smtClean="0">
                <a:latin typeface="Arial" pitchFamily="34" charset="0"/>
                <a:cs typeface="Arial" pitchFamily="34" charset="0"/>
              </a:rPr>
              <a:t> </a:t>
            </a:r>
            <a:r>
              <a:rPr lang="fr-FR" sz="2800" b="1" dirty="0" err="1" smtClean="0">
                <a:latin typeface="Arial" pitchFamily="34" charset="0"/>
                <a:cs typeface="Arial" pitchFamily="34" charset="0"/>
              </a:rPr>
              <a:t>problems</a:t>
            </a:r>
            <a:r>
              <a:rPr lang="fr-FR" sz="2800" b="1" dirty="0" smtClean="0">
                <a:latin typeface="Arial" pitchFamily="34" charset="0"/>
                <a:cs typeface="Arial" pitchFamily="34" charset="0"/>
              </a:rPr>
              <a:t> in </a:t>
            </a:r>
            <a:r>
              <a:rPr lang="fr-FR" sz="2800" b="1" dirty="0" err="1" smtClean="0">
                <a:latin typeface="Arial" pitchFamily="34" charset="0"/>
                <a:cs typeface="Arial" pitchFamily="34" charset="0"/>
              </a:rPr>
              <a:t>laboratories</a:t>
            </a:r>
            <a:r>
              <a:rPr lang="fr-FR" sz="2800" b="1" dirty="0" smtClean="0">
                <a:latin typeface="Arial" pitchFamily="34" charset="0"/>
                <a:cs typeface="Arial" pitchFamily="34" charset="0"/>
              </a:rPr>
              <a:t> and </a:t>
            </a:r>
            <a:r>
              <a:rPr lang="fr-FR" sz="2800" b="1" dirty="0" err="1" smtClean="0">
                <a:latin typeface="Arial" pitchFamily="34" charset="0"/>
                <a:cs typeface="Arial" pitchFamily="34" charset="0"/>
              </a:rPr>
              <a:t>interlaboratory</a:t>
            </a:r>
            <a:r>
              <a:rPr lang="fr-FR" sz="2800" b="1" dirty="0" smtClean="0">
                <a:latin typeface="Arial" pitchFamily="34" charset="0"/>
                <a:cs typeface="Arial" pitchFamily="34" charset="0"/>
              </a:rPr>
              <a:t> </a:t>
            </a:r>
            <a:r>
              <a:rPr lang="fr-FR" sz="2800" b="1" dirty="0" err="1" smtClean="0">
                <a:latin typeface="Arial" pitchFamily="34" charset="0"/>
                <a:cs typeface="Arial" pitchFamily="34" charset="0"/>
              </a:rPr>
              <a:t>differences</a:t>
            </a:r>
            <a:endParaRPr lang="fr-FR" sz="4000" b="1"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B6F15528-21DE-4FAA-801E-634DDDAF4B2B}" type="slidenum">
              <a:rPr lang="en-US" smtClean="0">
                <a:solidFill>
                  <a:prstClr val="black">
                    <a:tint val="75000"/>
                  </a:prstClr>
                </a:solidFill>
              </a:rPr>
              <a:pPr/>
              <a:t>50</a:t>
            </a:fld>
            <a:endParaRPr lang="en-US">
              <a:solidFill>
                <a:prstClr val="black">
                  <a:tint val="75000"/>
                </a:prstClr>
              </a:solidFill>
            </a:endParaRPr>
          </a:p>
        </p:txBody>
      </p:sp>
      <p:sp>
        <p:nvSpPr>
          <p:cNvPr id="5" name="ZoneTexte 4"/>
          <p:cNvSpPr txBox="1"/>
          <p:nvPr/>
        </p:nvSpPr>
        <p:spPr>
          <a:xfrm>
            <a:off x="685800" y="2209804"/>
            <a:ext cx="7848600" cy="3539398"/>
          </a:xfrm>
          <a:prstGeom prst="rect">
            <a:avLst/>
          </a:prstGeom>
        </p:spPr>
        <p:style>
          <a:lnRef idx="2">
            <a:schemeClr val="accent2"/>
          </a:lnRef>
          <a:fillRef idx="1">
            <a:schemeClr val="lt1"/>
          </a:fillRef>
          <a:effectRef idx="0">
            <a:schemeClr val="accent2"/>
          </a:effectRef>
          <a:fontRef idx="minor">
            <a:schemeClr val="dk1"/>
          </a:fontRef>
        </p:style>
        <p:txBody>
          <a:bodyPr wrap="square" lIns="91407" tIns="45704" rIns="91407" bIns="45704" rtlCol="0">
            <a:spAutoFit/>
          </a:bodyPr>
          <a:lstStyle/>
          <a:p>
            <a:r>
              <a:rPr lang="fr-FR" sz="2800" b="1" u="sng" dirty="0" err="1" smtClean="0">
                <a:solidFill>
                  <a:prstClr val="black"/>
                </a:solidFill>
                <a:latin typeface="Arial" pitchFamily="34" charset="0"/>
                <a:cs typeface="Arial" pitchFamily="34" charset="0"/>
              </a:rPr>
              <a:t>Launched</a:t>
            </a:r>
            <a:r>
              <a:rPr lang="fr-FR" sz="2800" b="1" u="sng" dirty="0" smtClean="0">
                <a:solidFill>
                  <a:prstClr val="black"/>
                </a:solidFill>
                <a:latin typeface="Arial" pitchFamily="34" charset="0"/>
                <a:cs typeface="Arial" pitchFamily="34" charset="0"/>
              </a:rPr>
              <a:t> in 2011</a:t>
            </a:r>
          </a:p>
          <a:p>
            <a:pPr>
              <a:buFont typeface="Arial" pitchFamily="34" charset="0"/>
              <a:buChar char="•"/>
            </a:pPr>
            <a:r>
              <a:rPr lang="fr-FR" sz="2800" b="1" dirty="0" smtClean="0">
                <a:solidFill>
                  <a:prstClr val="black"/>
                </a:solidFill>
                <a:latin typeface="Arial" pitchFamily="34" charset="0"/>
                <a:cs typeface="Arial" pitchFamily="34" charset="0"/>
              </a:rPr>
              <a:t>DNA Quantification</a:t>
            </a:r>
          </a:p>
          <a:p>
            <a:pPr>
              <a:buFont typeface="Arial" pitchFamily="34" charset="0"/>
              <a:buChar char="•"/>
            </a:pPr>
            <a:r>
              <a:rPr lang="fr-FR" sz="2800" b="1" dirty="0" smtClean="0">
                <a:solidFill>
                  <a:prstClr val="black"/>
                </a:solidFill>
                <a:latin typeface="Arial" pitchFamily="34" charset="0"/>
                <a:cs typeface="Arial" pitchFamily="34" charset="0"/>
              </a:rPr>
              <a:t>RNA </a:t>
            </a:r>
            <a:r>
              <a:rPr lang="fr-FR" sz="2800" b="1" dirty="0" err="1" smtClean="0">
                <a:solidFill>
                  <a:prstClr val="black"/>
                </a:solidFill>
                <a:latin typeface="Arial" pitchFamily="34" charset="0"/>
                <a:cs typeface="Arial" pitchFamily="34" charset="0"/>
              </a:rPr>
              <a:t>Integrity</a:t>
            </a:r>
            <a:r>
              <a:rPr lang="fr-FR" sz="2800" b="1" dirty="0" smtClean="0">
                <a:solidFill>
                  <a:prstClr val="black"/>
                </a:solidFill>
                <a:latin typeface="Arial" pitchFamily="34" charset="0"/>
                <a:cs typeface="Arial" pitchFamily="34" charset="0"/>
              </a:rPr>
              <a:t> and Quantification</a:t>
            </a:r>
          </a:p>
          <a:p>
            <a:endParaRPr lang="fr-FR" sz="2800" b="1" dirty="0" smtClean="0">
              <a:solidFill>
                <a:prstClr val="black"/>
              </a:solidFill>
              <a:latin typeface="Arial" pitchFamily="34" charset="0"/>
              <a:cs typeface="Arial" pitchFamily="34" charset="0"/>
            </a:endParaRPr>
          </a:p>
          <a:p>
            <a:r>
              <a:rPr lang="fr-FR" sz="2800" b="1" u="sng" dirty="0" err="1" smtClean="0">
                <a:solidFill>
                  <a:prstClr val="black"/>
                </a:solidFill>
                <a:latin typeface="Arial" pitchFamily="34" charset="0"/>
                <a:cs typeface="Arial" pitchFamily="34" charset="0"/>
              </a:rPr>
              <a:t>Added</a:t>
            </a:r>
            <a:r>
              <a:rPr lang="fr-FR" sz="2800" b="1" u="sng" dirty="0" smtClean="0">
                <a:solidFill>
                  <a:prstClr val="black"/>
                </a:solidFill>
                <a:latin typeface="Arial" pitchFamily="34" charset="0"/>
                <a:cs typeface="Arial" pitchFamily="34" charset="0"/>
              </a:rPr>
              <a:t> in 2012 </a:t>
            </a:r>
            <a:r>
              <a:rPr lang="fr-FR" sz="2800" b="1" dirty="0" smtClean="0">
                <a:solidFill>
                  <a:prstClr val="black"/>
                </a:solidFill>
                <a:latin typeface="Arial" pitchFamily="34" charset="0"/>
                <a:cs typeface="Arial" pitchFamily="34" charset="0"/>
              </a:rPr>
              <a:t> </a:t>
            </a:r>
          </a:p>
          <a:p>
            <a:pPr>
              <a:buFont typeface="Arial" pitchFamily="34" charset="0"/>
              <a:buChar char="•"/>
            </a:pPr>
            <a:r>
              <a:rPr lang="fr-FR" sz="2800" b="1" dirty="0" err="1" smtClean="0">
                <a:solidFill>
                  <a:prstClr val="black"/>
                </a:solidFill>
                <a:latin typeface="Arial" pitchFamily="34" charset="0"/>
                <a:cs typeface="Arial" pitchFamily="34" charset="0"/>
              </a:rPr>
              <a:t>Cell</a:t>
            </a:r>
            <a:r>
              <a:rPr lang="fr-FR" sz="2800" b="1" dirty="0" smtClean="0">
                <a:solidFill>
                  <a:prstClr val="black"/>
                </a:solidFill>
                <a:latin typeface="Arial" pitchFamily="34" charset="0"/>
                <a:cs typeface="Arial" pitchFamily="34" charset="0"/>
              </a:rPr>
              <a:t> </a:t>
            </a:r>
            <a:r>
              <a:rPr lang="fr-FR" sz="2800" b="1" dirty="0" err="1" smtClean="0">
                <a:solidFill>
                  <a:prstClr val="black"/>
                </a:solidFill>
                <a:latin typeface="Arial" pitchFamily="34" charset="0"/>
                <a:cs typeface="Arial" pitchFamily="34" charset="0"/>
              </a:rPr>
              <a:t>Viability</a:t>
            </a:r>
            <a:endParaRPr lang="fr-FR" sz="2800" b="1" dirty="0" smtClean="0">
              <a:solidFill>
                <a:prstClr val="black"/>
              </a:solidFill>
              <a:latin typeface="Arial" pitchFamily="34" charset="0"/>
              <a:cs typeface="Arial" pitchFamily="34" charset="0"/>
            </a:endParaRPr>
          </a:p>
          <a:p>
            <a:pPr>
              <a:buFont typeface="Arial" pitchFamily="34" charset="0"/>
              <a:buChar char="•"/>
            </a:pPr>
            <a:r>
              <a:rPr lang="fr-FR" sz="2800" b="1" dirty="0" smtClean="0">
                <a:solidFill>
                  <a:prstClr val="black"/>
                </a:solidFill>
                <a:latin typeface="Arial" pitchFamily="34" charset="0"/>
                <a:cs typeface="Arial" pitchFamily="34" charset="0"/>
              </a:rPr>
              <a:t>Tissue </a:t>
            </a:r>
            <a:r>
              <a:rPr lang="fr-FR" sz="2800" b="1" dirty="0" err="1" smtClean="0">
                <a:solidFill>
                  <a:prstClr val="black"/>
                </a:solidFill>
                <a:latin typeface="Arial" pitchFamily="34" charset="0"/>
                <a:cs typeface="Arial" pitchFamily="34" charset="0"/>
              </a:rPr>
              <a:t>Histology</a:t>
            </a:r>
            <a:endParaRPr lang="fr-FR" sz="2800" b="1" dirty="0" smtClean="0">
              <a:solidFill>
                <a:prstClr val="black"/>
              </a:solidFill>
              <a:latin typeface="Arial" pitchFamily="34" charset="0"/>
              <a:cs typeface="Arial" pitchFamily="34" charset="0"/>
            </a:endParaRPr>
          </a:p>
          <a:p>
            <a:pPr>
              <a:buFont typeface="Arial" pitchFamily="34" charset="0"/>
              <a:buChar char="•"/>
            </a:pPr>
            <a:r>
              <a:rPr lang="fr-FR" sz="2800" b="1" dirty="0" smtClean="0">
                <a:solidFill>
                  <a:prstClr val="black"/>
                </a:solidFill>
                <a:latin typeface="Arial" pitchFamily="34" charset="0"/>
                <a:cs typeface="Arial" pitchFamily="34" charset="0"/>
              </a:rPr>
              <a:t>Tissue </a:t>
            </a:r>
            <a:r>
              <a:rPr lang="fr-FR" sz="2800" b="1" dirty="0" err="1" smtClean="0">
                <a:solidFill>
                  <a:prstClr val="black"/>
                </a:solidFill>
                <a:latin typeface="Arial" pitchFamily="34" charset="0"/>
                <a:cs typeface="Arial" pitchFamily="34" charset="0"/>
              </a:rPr>
              <a:t>Antigenicity</a:t>
            </a:r>
            <a:endParaRPr lang="fr-FR" sz="2800" b="1" dirty="0">
              <a:solidFill>
                <a:prstClr val="black"/>
              </a:solidFill>
              <a:latin typeface="Arial" pitchFamily="34" charset="0"/>
              <a:cs typeface="Arial" pitchFamily="34" charset="0"/>
            </a:endParaRPr>
          </a:p>
        </p:txBody>
      </p:sp>
      <p:sp>
        <p:nvSpPr>
          <p:cNvPr id="17" name="Line 7"/>
          <p:cNvSpPr>
            <a:spLocks noChangeShapeType="1"/>
          </p:cNvSpPr>
          <p:nvPr/>
        </p:nvSpPr>
        <p:spPr bwMode="auto">
          <a:xfrm>
            <a:off x="381007" y="1752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p:cNvSpPr>
          <p:nvPr/>
        </p:nvSpPr>
        <p:spPr bwMode="auto">
          <a:xfrm>
            <a:off x="0" y="1601763"/>
            <a:ext cx="9144000" cy="2741414"/>
          </a:xfrm>
          <a:prstGeom prst="rect">
            <a:avLst/>
          </a:prstGeom>
          <a:solidFill>
            <a:srgbClr val="00549F"/>
          </a:solidFill>
          <a:ln w="9525">
            <a:noFill/>
            <a:round/>
            <a:headEnd/>
            <a:tailEnd/>
          </a:ln>
        </p:spPr>
        <p:txBody>
          <a:bodyPr lIns="50781" tIns="50781" rIns="50781" bIns="50781" anchor="ctr"/>
          <a:lstStyle/>
          <a:p>
            <a:pPr algn="ctr" defTabSz="410604" fontAlgn="base" hangingPunct="0">
              <a:spcBef>
                <a:spcPct val="0"/>
              </a:spcBef>
              <a:spcAft>
                <a:spcPct val="0"/>
              </a:spcAft>
            </a:pPr>
            <a:endParaRPr lang="en-US" sz="2500" dirty="0" smtClean="0">
              <a:solidFill>
                <a:srgbClr val="000000"/>
              </a:solidFill>
              <a:sym typeface="Helvetica Light" charset="0"/>
            </a:endParaRPr>
          </a:p>
        </p:txBody>
      </p:sp>
      <p:sp>
        <p:nvSpPr>
          <p:cNvPr id="2051" name="Line 2"/>
          <p:cNvSpPr>
            <a:spLocks noChangeShapeType="1"/>
          </p:cNvSpPr>
          <p:nvPr/>
        </p:nvSpPr>
        <p:spPr bwMode="auto">
          <a:xfrm>
            <a:off x="0" y="4376664"/>
            <a:ext cx="9144000" cy="1116"/>
          </a:xfrm>
          <a:prstGeom prst="line">
            <a:avLst/>
          </a:prstGeom>
          <a:noFill/>
          <a:ln w="108373">
            <a:solidFill>
              <a:srgbClr val="FDC82F"/>
            </a:solidFill>
            <a:round/>
            <a:headEnd/>
            <a:tailEnd/>
          </a:ln>
        </p:spPr>
        <p:txBody>
          <a:bodyPr lIns="64267" tIns="32133" rIns="64267" bIns="32133"/>
          <a:lstStyle/>
          <a:p>
            <a:pPr algn="ctr" defTabSz="410604" fontAlgn="base" hangingPunct="0">
              <a:spcBef>
                <a:spcPct val="0"/>
              </a:spcBef>
              <a:spcAft>
                <a:spcPct val="0"/>
              </a:spcAft>
            </a:pPr>
            <a:endParaRPr lang="en-US" sz="2500" dirty="0" smtClean="0">
              <a:solidFill>
                <a:srgbClr val="000000"/>
              </a:solidFill>
              <a:sym typeface="Helvetica Light" charset="0"/>
            </a:endParaRPr>
          </a:p>
        </p:txBody>
      </p:sp>
      <p:pic>
        <p:nvPicPr>
          <p:cNvPr id="2052" name="Picture 3" descr="image1.png"/>
          <p:cNvPicPr>
            <a:picLocks noChangeAspect="1"/>
          </p:cNvPicPr>
          <p:nvPr/>
        </p:nvPicPr>
        <p:blipFill>
          <a:blip r:embed="rId3" cstate="print"/>
          <a:srcRect/>
          <a:stretch>
            <a:fillRect/>
          </a:stretch>
        </p:blipFill>
        <p:spPr bwMode="auto">
          <a:xfrm>
            <a:off x="456531" y="448717"/>
            <a:ext cx="2298278" cy="737816"/>
          </a:xfrm>
          <a:prstGeom prst="rect">
            <a:avLst/>
          </a:prstGeom>
          <a:noFill/>
          <a:ln w="12700">
            <a:noFill/>
            <a:miter lim="0"/>
            <a:headEnd/>
            <a:tailEnd/>
          </a:ln>
        </p:spPr>
      </p:pic>
      <p:sp>
        <p:nvSpPr>
          <p:cNvPr id="2053" name="Rectangle 4"/>
          <p:cNvSpPr>
            <a:spLocks/>
          </p:cNvSpPr>
          <p:nvPr/>
        </p:nvSpPr>
        <p:spPr bwMode="auto">
          <a:xfrm>
            <a:off x="7145982" y="6239626"/>
            <a:ext cx="1540371" cy="351607"/>
          </a:xfrm>
          <a:prstGeom prst="rect">
            <a:avLst/>
          </a:prstGeom>
          <a:noFill/>
          <a:ln w="12700">
            <a:noFill/>
            <a:miter lim="0"/>
            <a:headEnd/>
            <a:tailEnd/>
          </a:ln>
        </p:spPr>
        <p:txBody>
          <a:bodyPr lIns="88863" tIns="50781" rIns="88863" bIns="50781"/>
          <a:lstStyle/>
          <a:p>
            <a:pPr algn="r" defTabSz="913816" fontAlgn="base" hangingPunct="0">
              <a:spcBef>
                <a:spcPct val="0"/>
              </a:spcBef>
              <a:spcAft>
                <a:spcPct val="0"/>
              </a:spcAft>
            </a:pPr>
            <a:r>
              <a:rPr lang="en-US" sz="1500" b="1" dirty="0" smtClean="0">
                <a:solidFill>
                  <a:srgbClr val="00549F"/>
                </a:solidFill>
                <a:latin typeface="Helvetica" pitchFamily="34" charset="0"/>
                <a:ea typeface="Helvetica" pitchFamily="34" charset="0"/>
                <a:cs typeface="Helvetica" pitchFamily="34" charset="0"/>
                <a:sym typeface="Helvetica" pitchFamily="34" charset="0"/>
              </a:rPr>
              <a:t>cap.org</a:t>
            </a:r>
            <a:endParaRPr lang="en-US" sz="2500" dirty="0" smtClean="0">
              <a:solidFill>
                <a:srgbClr val="000000"/>
              </a:solidFill>
              <a:sym typeface="Helvetica Light" charset="0"/>
            </a:endParaRPr>
          </a:p>
        </p:txBody>
      </p:sp>
      <p:pic>
        <p:nvPicPr>
          <p:cNvPr id="2054" name="Picture 5" descr="image2.jpg"/>
          <p:cNvPicPr>
            <a:picLocks noChangeAspect="1"/>
          </p:cNvPicPr>
          <p:nvPr/>
        </p:nvPicPr>
        <p:blipFill>
          <a:blip r:embed="rId4" cstate="print"/>
          <a:srcRect/>
          <a:stretch>
            <a:fillRect/>
          </a:stretch>
        </p:blipFill>
        <p:spPr bwMode="auto">
          <a:xfrm>
            <a:off x="457200" y="1600200"/>
            <a:ext cx="7315646" cy="2743646"/>
          </a:xfrm>
          <a:prstGeom prst="rect">
            <a:avLst/>
          </a:prstGeom>
          <a:noFill/>
          <a:ln w="12700">
            <a:noFill/>
            <a:miter lim="0"/>
            <a:headEnd/>
            <a:tailEnd/>
          </a:ln>
        </p:spPr>
      </p:pic>
      <p:sp>
        <p:nvSpPr>
          <p:cNvPr id="2056" name="Rectangle 7"/>
          <p:cNvSpPr>
            <a:spLocks noGrp="1" noChangeArrowheads="1"/>
          </p:cNvSpPr>
          <p:nvPr>
            <p:ph type="title"/>
          </p:nvPr>
        </p:nvSpPr>
        <p:spPr>
          <a:xfrm>
            <a:off x="456538" y="4494989"/>
            <a:ext cx="8687469" cy="479971"/>
          </a:xfrm>
        </p:spPr>
        <p:txBody>
          <a:bodyPr lIns="88863" tIns="50781" rIns="88863" bIns="50781" anchor="b"/>
          <a:lstStyle/>
          <a:p>
            <a:pPr defTabSz="456348" eaLnBrk="1"/>
            <a:r>
              <a:rPr lang="en-US" sz="2400" b="1" dirty="0" smtClean="0">
                <a:solidFill>
                  <a:srgbClr val="00549F"/>
                </a:solidFill>
                <a:latin typeface="Helvetica" pitchFamily="34" charset="0"/>
                <a:ea typeface="Helvetica" pitchFamily="34" charset="0"/>
                <a:cs typeface="Helvetica" pitchFamily="34" charset="0"/>
                <a:sym typeface="Helvetica" pitchFamily="34" charset="0"/>
              </a:rPr>
              <a:t>CAP Innovates Accreditation for </a:t>
            </a:r>
            <a:r>
              <a:rPr lang="en-US" sz="2400" b="1" dirty="0" err="1" smtClean="0">
                <a:solidFill>
                  <a:srgbClr val="00549F"/>
                </a:solidFill>
                <a:latin typeface="Helvetica" pitchFamily="34" charset="0"/>
                <a:ea typeface="Helvetica" pitchFamily="34" charset="0"/>
                <a:cs typeface="Helvetica" pitchFamily="34" charset="0"/>
                <a:sym typeface="Helvetica" pitchFamily="34" charset="0"/>
              </a:rPr>
              <a:t>Biorepositories</a:t>
            </a:r>
            <a:endParaRPr lang="en-US" dirty="0" smtClean="0"/>
          </a:p>
        </p:txBody>
      </p:sp>
      <p:pic>
        <p:nvPicPr>
          <p:cNvPr id="2058" name="Picture 9" descr="image5-small.jpg"/>
          <p:cNvPicPr>
            <a:picLocks noChangeAspect="1"/>
          </p:cNvPicPr>
          <p:nvPr/>
        </p:nvPicPr>
        <p:blipFill>
          <a:blip r:embed="rId5" cstate="print"/>
          <a:srcRect/>
          <a:stretch>
            <a:fillRect/>
          </a:stretch>
        </p:blipFill>
        <p:spPr bwMode="auto">
          <a:xfrm>
            <a:off x="6780989" y="380628"/>
            <a:ext cx="1752451" cy="838274"/>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Summary</a:t>
            </a:r>
            <a:endParaRPr lang="en-US" sz="3600" b="1" dirty="0"/>
          </a:p>
        </p:txBody>
      </p:sp>
      <p:sp>
        <p:nvSpPr>
          <p:cNvPr id="3" name="Subtitle 2"/>
          <p:cNvSpPr>
            <a:spLocks noGrp="1"/>
          </p:cNvSpPr>
          <p:nvPr>
            <p:ph type="subTitle" idx="1"/>
          </p:nvPr>
        </p:nvSpPr>
        <p:spPr>
          <a:xfrm>
            <a:off x="0" y="2438400"/>
            <a:ext cx="9144000" cy="3200400"/>
          </a:xfrm>
        </p:spPr>
        <p:txBody>
          <a:bodyPr>
            <a:normAutofit/>
          </a:bodyPr>
          <a:lstStyle/>
          <a:p>
            <a:pPr algn="l">
              <a:buClr>
                <a:srgbClr val="00B0F0"/>
              </a:buClr>
              <a:buFont typeface="Wingdings" pitchFamily="2" charset="2"/>
              <a:buChar char="§"/>
            </a:pPr>
            <a:r>
              <a:rPr lang="en-US" altLang="en-US" sz="2800" b="1" dirty="0" smtClean="0">
                <a:solidFill>
                  <a:schemeClr val="tx1"/>
                </a:solidFill>
                <a:latin typeface="Helvetica" pitchFamily="34" charset="0"/>
              </a:rPr>
              <a:t> The Era of Precision Medicine</a:t>
            </a:r>
          </a:p>
          <a:p>
            <a:pPr algn="l">
              <a:buClr>
                <a:srgbClr val="00B0F0"/>
              </a:buClr>
              <a:buFont typeface="Wingdings" pitchFamily="2" charset="2"/>
              <a:buChar char="§"/>
            </a:pPr>
            <a:r>
              <a:rPr lang="en-US" altLang="en-US" sz="2800" b="1" dirty="0" smtClean="0">
                <a:solidFill>
                  <a:schemeClr val="tx1"/>
                </a:solidFill>
                <a:latin typeface="Helvetica" pitchFamily="34" charset="0"/>
              </a:rPr>
              <a:t> Transformative events - NGS</a:t>
            </a:r>
          </a:p>
          <a:p>
            <a:pPr algn="l">
              <a:buClr>
                <a:srgbClr val="00B0F0"/>
              </a:buClr>
              <a:buFont typeface="Wingdings" pitchFamily="2" charset="2"/>
              <a:buChar char="§"/>
            </a:pPr>
            <a:r>
              <a:rPr lang="en-US" altLang="en-US" sz="2800" b="1" dirty="0" smtClean="0">
                <a:solidFill>
                  <a:schemeClr val="tx1"/>
                </a:solidFill>
                <a:latin typeface="Helvetica" pitchFamily="34" charset="0"/>
              </a:rPr>
              <a:t> Translational research needs quality </a:t>
            </a:r>
            <a:r>
              <a:rPr lang="en-US" altLang="en-US" sz="2800" b="1" dirty="0" err="1" smtClean="0">
                <a:solidFill>
                  <a:schemeClr val="tx1"/>
                </a:solidFill>
                <a:latin typeface="Helvetica" pitchFamily="34" charset="0"/>
              </a:rPr>
              <a:t>biospecimens</a:t>
            </a:r>
            <a:r>
              <a:rPr lang="en-US" altLang="en-US" sz="2800" b="1" dirty="0" smtClean="0">
                <a:solidFill>
                  <a:schemeClr val="tx1"/>
                </a:solidFill>
                <a:latin typeface="Helvetica" pitchFamily="34" charset="0"/>
              </a:rPr>
              <a:t> </a:t>
            </a:r>
          </a:p>
          <a:p>
            <a:pPr algn="l">
              <a:buClr>
                <a:srgbClr val="00B0F0"/>
              </a:buClr>
              <a:buFont typeface="Wingdings" pitchFamily="2" charset="2"/>
              <a:buChar char="§"/>
            </a:pPr>
            <a:r>
              <a:rPr lang="en-US" altLang="en-US" sz="2800" b="1" dirty="0" smtClean="0">
                <a:solidFill>
                  <a:schemeClr val="tx1"/>
                </a:solidFill>
                <a:latin typeface="Helvetica" pitchFamily="34" charset="0"/>
              </a:rPr>
              <a:t> </a:t>
            </a:r>
            <a:r>
              <a:rPr lang="en-US" altLang="en-US" sz="2800" b="1" dirty="0" err="1" smtClean="0">
                <a:solidFill>
                  <a:schemeClr val="tx1"/>
                </a:solidFill>
                <a:latin typeface="Helvetica" pitchFamily="34" charset="0"/>
              </a:rPr>
              <a:t>Biospecimen</a:t>
            </a:r>
            <a:r>
              <a:rPr lang="en-US" altLang="en-US" sz="2800" b="1" dirty="0" smtClean="0">
                <a:solidFill>
                  <a:schemeClr val="tx1"/>
                </a:solidFill>
                <a:latin typeface="Helvetica" pitchFamily="34" charset="0"/>
              </a:rPr>
              <a:t> Science and Best Practices</a:t>
            </a:r>
          </a:p>
          <a:p>
            <a:pPr algn="l">
              <a:buClr>
                <a:srgbClr val="00B0F0"/>
              </a:buClr>
              <a:buFont typeface="Wingdings" pitchFamily="2" charset="2"/>
              <a:buChar char="§"/>
            </a:pPr>
            <a:r>
              <a:rPr lang="en-US" altLang="en-US" sz="2800" b="1" dirty="0" smtClean="0">
                <a:solidFill>
                  <a:schemeClr val="tx1"/>
                </a:solidFill>
                <a:latin typeface="Helvetica" pitchFamily="34" charset="0"/>
              </a:rPr>
              <a:t> Proficiency Testing and </a:t>
            </a:r>
            <a:r>
              <a:rPr lang="en-US" altLang="en-US" sz="2800" b="1" dirty="0" err="1" smtClean="0">
                <a:solidFill>
                  <a:schemeClr val="tx1"/>
                </a:solidFill>
                <a:latin typeface="Helvetica" pitchFamily="34" charset="0"/>
              </a:rPr>
              <a:t>Biobank</a:t>
            </a:r>
            <a:r>
              <a:rPr lang="en-US" altLang="en-US" sz="2800" b="1" dirty="0" smtClean="0">
                <a:solidFill>
                  <a:schemeClr val="tx1"/>
                </a:solidFill>
                <a:latin typeface="Helvetica" pitchFamily="34" charset="0"/>
              </a:rPr>
              <a:t> Accreditation</a:t>
            </a:r>
          </a:p>
          <a:p>
            <a:pPr algn="l">
              <a:buClr>
                <a:srgbClr val="00B0F0"/>
              </a:buClr>
              <a:buFont typeface="Wingdings" pitchFamily="2" charset="2"/>
              <a:buChar char="§"/>
            </a:pPr>
            <a:endParaRPr lang="en-US" altLang="en-US" sz="2800" b="1" dirty="0" smtClean="0">
              <a:solidFill>
                <a:srgbClr val="FF0066"/>
              </a:solidFill>
              <a:latin typeface="Helvetica" pitchFamily="34" charset="0"/>
            </a:endParaRPr>
          </a:p>
          <a:p>
            <a:pPr algn="l">
              <a:buClr>
                <a:srgbClr val="00B0F0"/>
              </a:buClr>
            </a:pPr>
            <a:endParaRPr lang="en-US" sz="2800" b="1" dirty="0" smtClean="0">
              <a:solidFill>
                <a:schemeClr val="tx1"/>
              </a:solidFill>
            </a:endParaRPr>
          </a:p>
        </p:txBody>
      </p:sp>
      <p:sp>
        <p:nvSpPr>
          <p:cNvPr id="4" name="Line 4"/>
          <p:cNvSpPr>
            <a:spLocks noChangeShapeType="1"/>
          </p:cNvSpPr>
          <p:nvPr/>
        </p:nvSpPr>
        <p:spPr bwMode="auto">
          <a:xfrm>
            <a:off x="533400" y="1981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1"/>
            <a:ext cx="8382000" cy="1384962"/>
          </a:xfrm>
          <a:prstGeom prst="rect">
            <a:avLst/>
          </a:prstGeom>
          <a:noFill/>
        </p:spPr>
        <p:txBody>
          <a:bodyPr wrap="square" lIns="91407" tIns="45704" rIns="91407" bIns="45704" rtlCol="0">
            <a:spAutoFit/>
          </a:bodyPr>
          <a:lstStyle/>
          <a:p>
            <a:pPr algn="ctr"/>
            <a:r>
              <a:rPr lang="en-US" sz="2800" b="1" dirty="0" smtClean="0"/>
              <a:t>NEXT-GENERATION SEQUENCING </a:t>
            </a:r>
          </a:p>
          <a:p>
            <a:pPr algn="ctr"/>
            <a:r>
              <a:rPr lang="en-US" sz="2800" b="1" dirty="0" smtClean="0"/>
              <a:t>FROM THE POINT OF VIEW OF</a:t>
            </a:r>
          </a:p>
          <a:p>
            <a:pPr algn="ctr"/>
            <a:r>
              <a:rPr lang="en-US" sz="2800" b="1" dirty="0" smtClean="0"/>
              <a:t>STAR TREK’S DOCTOR </a:t>
            </a:r>
            <a:r>
              <a:rPr lang="en-US" sz="2800" b="1" dirty="0" err="1" smtClean="0"/>
              <a:t>McCOY</a:t>
            </a:r>
            <a:r>
              <a:rPr lang="en-US" sz="2800" b="1" dirty="0" smtClean="0"/>
              <a:t> (“BONES”)</a:t>
            </a:r>
            <a:endParaRPr lang="en-US" sz="2800" b="1" dirty="0"/>
          </a:p>
        </p:txBody>
      </p:sp>
      <p:sp>
        <p:nvSpPr>
          <p:cNvPr id="3" name="TextBox 2"/>
          <p:cNvSpPr txBox="1"/>
          <p:nvPr/>
        </p:nvSpPr>
        <p:spPr>
          <a:xfrm>
            <a:off x="533401" y="2743204"/>
            <a:ext cx="8016425" cy="3970285"/>
          </a:xfrm>
          <a:prstGeom prst="rect">
            <a:avLst/>
          </a:prstGeom>
          <a:noFill/>
        </p:spPr>
        <p:txBody>
          <a:bodyPr wrap="square" lIns="91407" tIns="45704" rIns="91407" bIns="45704" rtlCol="0">
            <a:spAutoFit/>
          </a:bodyPr>
          <a:lstStyle/>
          <a:p>
            <a:r>
              <a:rPr lang="en-US" dirty="0" smtClean="0"/>
              <a:t>Dr. McCoy scanned the patient while Captain Kirk waited impatiently for a diagnosis.</a:t>
            </a:r>
          </a:p>
          <a:p>
            <a:endParaRPr lang="en-US" dirty="0" smtClean="0"/>
          </a:p>
          <a:p>
            <a:r>
              <a:rPr lang="en-US" dirty="0" smtClean="0"/>
              <a:t>“Damn it, Jim.  I’m a simple country doctor– this is </a:t>
            </a:r>
            <a:r>
              <a:rPr lang="en-US" dirty="0" err="1" smtClean="0"/>
              <a:t>gonna</a:t>
            </a:r>
            <a:r>
              <a:rPr lang="en-US" dirty="0" smtClean="0"/>
              <a:t> take a few seconds,” McCoy shouted.</a:t>
            </a:r>
          </a:p>
          <a:p>
            <a:endParaRPr lang="en-US" dirty="0" smtClean="0"/>
          </a:p>
          <a:p>
            <a:r>
              <a:rPr lang="en-US" dirty="0" smtClean="0"/>
              <a:t>“Doctor, I need to now if this </a:t>
            </a:r>
            <a:r>
              <a:rPr lang="en-US" dirty="0" err="1" smtClean="0"/>
              <a:t>Aleuvian</a:t>
            </a:r>
            <a:r>
              <a:rPr lang="en-US" dirty="0" smtClean="0"/>
              <a:t> Ambassador is going to live or not,” Kirk demanded.</a:t>
            </a:r>
          </a:p>
          <a:p>
            <a:endParaRPr lang="en-US" dirty="0" smtClean="0"/>
          </a:p>
          <a:p>
            <a:r>
              <a:rPr lang="en-US" dirty="0" smtClean="0"/>
              <a:t>“OK, OK, it’s coming together.  My </a:t>
            </a:r>
            <a:r>
              <a:rPr lang="en-US" dirty="0" err="1" smtClean="0"/>
              <a:t>tricorder’s</a:t>
            </a:r>
            <a:r>
              <a:rPr lang="en-US" dirty="0" smtClean="0"/>
              <a:t> on board DNA sequence scanner is detecting foreign DNA sequences in this patient’s genome.  Jim, this man has Vulcan Encephalopathy Viral Fever.  It’s fatal in </a:t>
            </a:r>
            <a:r>
              <a:rPr lang="en-US" dirty="0" err="1" smtClean="0"/>
              <a:t>Aleuvians</a:t>
            </a:r>
            <a:r>
              <a:rPr lang="en-US" dirty="0" smtClean="0"/>
              <a:t>.”</a:t>
            </a:r>
          </a:p>
          <a:p>
            <a:endParaRPr lang="en-US" dirty="0" smtClean="0"/>
          </a:p>
          <a:p>
            <a:r>
              <a:rPr lang="en-US" dirty="0" smtClean="0"/>
              <a:t>“</a:t>
            </a:r>
            <a:r>
              <a:rPr lang="en-US" dirty="0" err="1" smtClean="0"/>
              <a:t>Dammit</a:t>
            </a:r>
            <a:r>
              <a:rPr lang="en-US" dirty="0" smtClean="0"/>
              <a:t> Bones.  This man has to live or these negotiations will break down.”</a:t>
            </a:r>
          </a:p>
          <a:p>
            <a:endParaRPr lang="en-US" dirty="0"/>
          </a:p>
        </p:txBody>
      </p:sp>
      <p:sp>
        <p:nvSpPr>
          <p:cNvPr id="5" name="Line 4"/>
          <p:cNvSpPr>
            <a:spLocks noChangeShapeType="1"/>
          </p:cNvSpPr>
          <p:nvPr/>
        </p:nvSpPr>
        <p:spPr bwMode="auto">
          <a:xfrm>
            <a:off x="457207" y="22098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152401"/>
            <a:ext cx="8382000" cy="1384962"/>
          </a:xfrm>
          <a:prstGeom prst="rect">
            <a:avLst/>
          </a:prstGeom>
          <a:noFill/>
        </p:spPr>
        <p:txBody>
          <a:bodyPr wrap="square" lIns="91407" tIns="45704" rIns="91407" bIns="45704" rtlCol="0">
            <a:spAutoFit/>
          </a:bodyPr>
          <a:lstStyle/>
          <a:p>
            <a:pPr algn="ctr"/>
            <a:r>
              <a:rPr lang="en-US" sz="2800" b="1" dirty="0" smtClean="0"/>
              <a:t>NEXT-GENERATION SEQUENCING </a:t>
            </a:r>
          </a:p>
          <a:p>
            <a:pPr algn="ctr"/>
            <a:r>
              <a:rPr lang="en-US" sz="2800" b="1" dirty="0" smtClean="0"/>
              <a:t>FROM THE POINT OF VIEW OF</a:t>
            </a:r>
          </a:p>
          <a:p>
            <a:pPr algn="ctr"/>
            <a:r>
              <a:rPr lang="en-US" sz="2800" b="1" dirty="0" smtClean="0"/>
              <a:t>STAR TREK’S DOCTOR </a:t>
            </a:r>
            <a:r>
              <a:rPr lang="en-US" sz="2800" b="1" dirty="0" err="1" smtClean="0"/>
              <a:t>McCOY</a:t>
            </a:r>
            <a:r>
              <a:rPr lang="en-US" sz="2800" b="1" dirty="0" smtClean="0"/>
              <a:t> (“BONES”)</a:t>
            </a:r>
            <a:endParaRPr lang="en-US" sz="2800" b="1" dirty="0"/>
          </a:p>
        </p:txBody>
      </p:sp>
      <p:sp>
        <p:nvSpPr>
          <p:cNvPr id="3" name="TextBox 2"/>
          <p:cNvSpPr txBox="1"/>
          <p:nvPr/>
        </p:nvSpPr>
        <p:spPr>
          <a:xfrm>
            <a:off x="533401" y="1502689"/>
            <a:ext cx="8016425" cy="5156218"/>
          </a:xfrm>
          <a:prstGeom prst="rect">
            <a:avLst/>
          </a:prstGeom>
          <a:noFill/>
        </p:spPr>
        <p:txBody>
          <a:bodyPr wrap="square" lIns="91407" tIns="45704" rIns="91407" bIns="45704" rtlCol="0">
            <a:spAutoFit/>
          </a:bodyPr>
          <a:lstStyle/>
          <a:p>
            <a:endParaRPr lang="en-US" dirty="0" smtClean="0"/>
          </a:p>
          <a:p>
            <a:r>
              <a:rPr lang="en-US" dirty="0" smtClean="0"/>
              <a:t>“Hold on.  I’m running the sequence through the Medical Database.  It’ll compare the viral sequences with the </a:t>
            </a:r>
            <a:r>
              <a:rPr lang="en-US" dirty="0" err="1" smtClean="0"/>
              <a:t>proviral</a:t>
            </a:r>
            <a:r>
              <a:rPr lang="en-US" dirty="0" smtClean="0"/>
              <a:t> therapeutics in the Pharmacy.  Scotty’s still </a:t>
            </a:r>
            <a:r>
              <a:rPr lang="en-US" dirty="0" err="1" smtClean="0"/>
              <a:t>runing</a:t>
            </a:r>
            <a:r>
              <a:rPr lang="en-US" dirty="0" smtClean="0"/>
              <a:t> that damned Engineering diagnostic so it’s going to take a few minutes.  Great ship, Jim, but I’ve been after you for months now to upgrade my computers to keep up with all this data.  I may as well be working with catgut and floppy disc drives.”</a:t>
            </a:r>
          </a:p>
          <a:p>
            <a:endParaRPr lang="en-US" dirty="0" smtClean="0"/>
          </a:p>
          <a:p>
            <a:r>
              <a:rPr lang="en-US" dirty="0" smtClean="0"/>
              <a:t>“OK, it’s coming through now.  There’s one drug that can help him but I don’t dare give it to him.  I don’t dare, Jim!- without getting his consent. There are some strange sequences in his DNA.  I just don’t know the significance of this adenine track and can’t predict the outcome--- this nucleotide therapy will cure him or kill him.  This patient is going to have to decide.”</a:t>
            </a:r>
          </a:p>
          <a:p>
            <a:endParaRPr lang="en-US" dirty="0" smtClean="0"/>
          </a:p>
          <a:p>
            <a:r>
              <a:rPr lang="en-US" dirty="0" smtClean="0"/>
              <a:t>“</a:t>
            </a:r>
            <a:r>
              <a:rPr lang="en-US" dirty="0" err="1" smtClean="0"/>
              <a:t>Dammit</a:t>
            </a:r>
            <a:r>
              <a:rPr lang="en-US" dirty="0" smtClean="0"/>
              <a:t> Bones, you’re risking interstellar war here.”</a:t>
            </a:r>
          </a:p>
          <a:p>
            <a:endParaRPr lang="en-US" dirty="0" smtClean="0"/>
          </a:p>
          <a:p>
            <a:r>
              <a:rPr lang="en-US" dirty="0" smtClean="0"/>
              <a:t>“Captain, I am a doctor and I’ve taken an oath to do no harm.  I will not proceed without talking to this patient or at least doing some more genomic investigation.”</a:t>
            </a:r>
            <a:endParaRPr lang="en-US" dirty="0"/>
          </a:p>
        </p:txBody>
      </p:sp>
      <p:sp>
        <p:nvSpPr>
          <p:cNvPr id="4" name="Line 4"/>
          <p:cNvSpPr>
            <a:spLocks noChangeShapeType="1"/>
          </p:cNvSpPr>
          <p:nvPr/>
        </p:nvSpPr>
        <p:spPr bwMode="auto">
          <a:xfrm>
            <a:off x="533407" y="16002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470025"/>
          </a:xfrm>
        </p:spPr>
        <p:txBody>
          <a:bodyPr>
            <a:normAutofit/>
          </a:bodyPr>
          <a:lstStyle/>
          <a:p>
            <a:r>
              <a:rPr lang="en-US" sz="3600" b="1" dirty="0" smtClean="0"/>
              <a:t>Definitions</a:t>
            </a:r>
            <a:endParaRPr lang="en-US" sz="3600" b="1" dirty="0"/>
          </a:p>
        </p:txBody>
      </p:sp>
      <p:sp>
        <p:nvSpPr>
          <p:cNvPr id="3" name="Subtitle 2"/>
          <p:cNvSpPr>
            <a:spLocks noGrp="1"/>
          </p:cNvSpPr>
          <p:nvPr>
            <p:ph type="subTitle" idx="1"/>
          </p:nvPr>
        </p:nvSpPr>
        <p:spPr>
          <a:xfrm>
            <a:off x="1371600" y="1600200"/>
            <a:ext cx="6400800" cy="4572000"/>
          </a:xfrm>
        </p:spPr>
        <p:txBody>
          <a:bodyPr>
            <a:normAutofit fontScale="70000" lnSpcReduction="20000"/>
          </a:bodyPr>
          <a:lstStyle/>
          <a:p>
            <a:pPr algn="l">
              <a:buFont typeface="Arial" pitchFamily="34" charset="0"/>
              <a:buChar char="•"/>
            </a:pPr>
            <a:r>
              <a:rPr lang="en-US" sz="2800" b="1" dirty="0" smtClean="0">
                <a:solidFill>
                  <a:schemeClr val="tx1"/>
                </a:solidFill>
              </a:rPr>
              <a:t>Human genome- the “whole genome” of a human consists of 3 gigabytes of information</a:t>
            </a:r>
          </a:p>
          <a:p>
            <a:pPr lvl="1" algn="l">
              <a:buFont typeface="Arial" pitchFamily="34" charset="0"/>
              <a:buChar char="•"/>
            </a:pPr>
            <a:r>
              <a:rPr lang="en-US" sz="2400" b="1" dirty="0" smtClean="0">
                <a:solidFill>
                  <a:schemeClr val="tx1"/>
                </a:solidFill>
              </a:rPr>
              <a:t>3 billion base pairs of DNA</a:t>
            </a:r>
          </a:p>
          <a:p>
            <a:pPr lvl="1" algn="l">
              <a:buFont typeface="Arial" pitchFamily="34" charset="0"/>
              <a:buChar char="•"/>
            </a:pPr>
            <a:r>
              <a:rPr lang="en-US" sz="2400" b="1" dirty="0" smtClean="0">
                <a:solidFill>
                  <a:schemeClr val="tx1"/>
                </a:solidFill>
              </a:rPr>
              <a:t>46 chromosomes (diploid genome)</a:t>
            </a:r>
          </a:p>
          <a:p>
            <a:pPr lvl="1" algn="l">
              <a:buFont typeface="Arial" pitchFamily="34" charset="0"/>
              <a:buChar char="•"/>
            </a:pPr>
            <a:r>
              <a:rPr lang="en-US" sz="2400" b="1" dirty="0" smtClean="0">
                <a:solidFill>
                  <a:schemeClr val="tx1"/>
                </a:solidFill>
              </a:rPr>
              <a:t>Approximately 98% is “</a:t>
            </a:r>
            <a:r>
              <a:rPr lang="en-US" sz="2400" b="1" dirty="0" err="1" smtClean="0">
                <a:solidFill>
                  <a:schemeClr val="tx1"/>
                </a:solidFill>
              </a:rPr>
              <a:t>intergenic</a:t>
            </a:r>
            <a:r>
              <a:rPr lang="en-US" sz="2400" b="1" dirty="0" smtClean="0">
                <a:solidFill>
                  <a:schemeClr val="tx1"/>
                </a:solidFill>
              </a:rPr>
              <a:t>”</a:t>
            </a:r>
          </a:p>
          <a:p>
            <a:pPr lvl="2" algn="l">
              <a:buFont typeface="Arial" pitchFamily="34" charset="0"/>
              <a:buChar char="•"/>
            </a:pPr>
            <a:r>
              <a:rPr lang="en-US" sz="2000" b="1" dirty="0" smtClean="0">
                <a:solidFill>
                  <a:schemeClr val="tx1"/>
                </a:solidFill>
              </a:rPr>
              <a:t>“between genes”</a:t>
            </a:r>
          </a:p>
          <a:p>
            <a:pPr lvl="2" algn="l">
              <a:buFont typeface="Arial" pitchFamily="34" charset="0"/>
              <a:buChar char="•"/>
            </a:pPr>
            <a:r>
              <a:rPr lang="en-US" sz="2000" b="1" dirty="0" smtClean="0">
                <a:solidFill>
                  <a:schemeClr val="tx1"/>
                </a:solidFill>
              </a:rPr>
              <a:t>Junk DNA?</a:t>
            </a:r>
          </a:p>
          <a:p>
            <a:pPr lvl="2" algn="l">
              <a:buFont typeface="Arial" pitchFamily="34" charset="0"/>
              <a:buChar char="•"/>
            </a:pPr>
            <a:r>
              <a:rPr lang="en-US" sz="2000" b="1" dirty="0" smtClean="0">
                <a:solidFill>
                  <a:schemeClr val="tx1"/>
                </a:solidFill>
              </a:rPr>
              <a:t>Does not encode proteins</a:t>
            </a:r>
          </a:p>
          <a:p>
            <a:pPr algn="l">
              <a:buFont typeface="Arial" pitchFamily="34" charset="0"/>
              <a:buChar char="•"/>
            </a:pPr>
            <a:r>
              <a:rPr lang="en-US" b="1" dirty="0" smtClean="0">
                <a:solidFill>
                  <a:schemeClr val="tx1"/>
                </a:solidFill>
              </a:rPr>
              <a:t>Human </a:t>
            </a:r>
            <a:r>
              <a:rPr lang="en-US" b="1" dirty="0" err="1" smtClean="0">
                <a:solidFill>
                  <a:schemeClr val="tx1"/>
                </a:solidFill>
              </a:rPr>
              <a:t>exome</a:t>
            </a:r>
            <a:endParaRPr lang="en-US" b="1" dirty="0" smtClean="0">
              <a:solidFill>
                <a:schemeClr val="tx1"/>
              </a:solidFill>
            </a:endParaRPr>
          </a:p>
          <a:p>
            <a:pPr lvl="1" algn="l">
              <a:buFont typeface="Arial" pitchFamily="34" charset="0"/>
              <a:buChar char="•"/>
            </a:pPr>
            <a:r>
              <a:rPr lang="en-US" b="1" dirty="0" smtClean="0">
                <a:solidFill>
                  <a:schemeClr val="tx1"/>
                </a:solidFill>
              </a:rPr>
              <a:t>2% of the genome </a:t>
            </a:r>
          </a:p>
          <a:p>
            <a:pPr lvl="1" algn="l">
              <a:buFont typeface="Arial" pitchFamily="34" charset="0"/>
              <a:buChar char="•"/>
            </a:pPr>
            <a:r>
              <a:rPr lang="en-US" b="1" dirty="0" smtClean="0">
                <a:solidFill>
                  <a:schemeClr val="tx1"/>
                </a:solidFill>
              </a:rPr>
              <a:t>22,000 pairs of genes</a:t>
            </a:r>
          </a:p>
          <a:p>
            <a:pPr lvl="1" algn="l">
              <a:buFont typeface="Arial" pitchFamily="34" charset="0"/>
              <a:buChar char="•"/>
            </a:pPr>
            <a:r>
              <a:rPr lang="en-US" b="1" dirty="0" smtClean="0">
                <a:solidFill>
                  <a:schemeClr val="tx1"/>
                </a:solidFill>
              </a:rPr>
              <a:t>On average, there are 8 </a:t>
            </a:r>
            <a:r>
              <a:rPr lang="en-US" b="1" dirty="0" err="1" smtClean="0">
                <a:solidFill>
                  <a:schemeClr val="tx1"/>
                </a:solidFill>
              </a:rPr>
              <a:t>exons</a:t>
            </a:r>
            <a:r>
              <a:rPr lang="en-US" b="1" dirty="0" smtClean="0">
                <a:solidFill>
                  <a:schemeClr val="tx1"/>
                </a:solidFill>
              </a:rPr>
              <a:t> (protein-encoding segments) per gene = 176,000 </a:t>
            </a:r>
            <a:r>
              <a:rPr lang="en-US" b="1" dirty="0" err="1" smtClean="0">
                <a:solidFill>
                  <a:schemeClr val="tx1"/>
                </a:solidFill>
              </a:rPr>
              <a:t>exons</a:t>
            </a:r>
            <a:endParaRPr lang="en-US" b="1" dirty="0" smtClean="0">
              <a:solidFill>
                <a:schemeClr val="tx1"/>
              </a:solidFill>
            </a:endParaRPr>
          </a:p>
          <a:p>
            <a:pPr algn="l">
              <a:buFont typeface="Arial" pitchFamily="34" charset="0"/>
              <a:buChar char="•"/>
            </a:pPr>
            <a:r>
              <a:rPr lang="en-US" b="1" dirty="0" smtClean="0">
                <a:solidFill>
                  <a:schemeClr val="tx1"/>
                </a:solidFill>
              </a:rPr>
              <a:t>Human </a:t>
            </a:r>
            <a:r>
              <a:rPr lang="en-US" b="1" dirty="0" err="1" smtClean="0">
                <a:solidFill>
                  <a:schemeClr val="tx1"/>
                </a:solidFill>
              </a:rPr>
              <a:t>transcriptome</a:t>
            </a:r>
            <a:r>
              <a:rPr lang="en-US" b="1" dirty="0" smtClean="0">
                <a:solidFill>
                  <a:schemeClr val="tx1"/>
                </a:solidFill>
              </a:rPr>
              <a:t> (DNA&gt; RNA&gt; protein)</a:t>
            </a:r>
          </a:p>
          <a:p>
            <a:pPr lvl="1" algn="l">
              <a:buFont typeface="Arial" pitchFamily="34" charset="0"/>
              <a:buChar char="•"/>
            </a:pPr>
            <a:r>
              <a:rPr lang="en-US" b="1" dirty="0" smtClean="0">
                <a:solidFill>
                  <a:schemeClr val="tx1"/>
                </a:solidFill>
              </a:rPr>
              <a:t>The expressed RNA transcripts of genes</a:t>
            </a:r>
          </a:p>
          <a:p>
            <a:pPr lvl="1" algn="l">
              <a:buFont typeface="Arial" pitchFamily="34" charset="0"/>
              <a:buChar char="•"/>
            </a:pPr>
            <a:r>
              <a:rPr lang="en-US" b="1" dirty="0" smtClean="0">
                <a:solidFill>
                  <a:schemeClr val="tx1"/>
                </a:solidFill>
              </a:rPr>
              <a:t>What a cell is doing at a particular point in time</a:t>
            </a:r>
          </a:p>
        </p:txBody>
      </p:sp>
      <p:sp>
        <p:nvSpPr>
          <p:cNvPr id="4" name="Line 4"/>
          <p:cNvSpPr>
            <a:spLocks noChangeShapeType="1"/>
          </p:cNvSpPr>
          <p:nvPr/>
        </p:nvSpPr>
        <p:spPr bwMode="auto">
          <a:xfrm>
            <a:off x="6096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470025"/>
          </a:xfrm>
        </p:spPr>
        <p:txBody>
          <a:bodyPr>
            <a:normAutofit/>
          </a:bodyPr>
          <a:lstStyle/>
          <a:p>
            <a:r>
              <a:rPr lang="en-US" sz="3600" b="1" dirty="0" smtClean="0"/>
              <a:t>Definitions</a:t>
            </a:r>
            <a:endParaRPr lang="en-US" sz="3600" b="1" dirty="0"/>
          </a:p>
        </p:txBody>
      </p:sp>
      <p:sp>
        <p:nvSpPr>
          <p:cNvPr id="3" name="Subtitle 2"/>
          <p:cNvSpPr>
            <a:spLocks noGrp="1"/>
          </p:cNvSpPr>
          <p:nvPr>
            <p:ph type="subTitle" idx="1"/>
          </p:nvPr>
        </p:nvSpPr>
        <p:spPr>
          <a:xfrm>
            <a:off x="533400" y="1600200"/>
            <a:ext cx="8229600" cy="4572000"/>
          </a:xfrm>
        </p:spPr>
        <p:txBody>
          <a:bodyPr>
            <a:normAutofit fontScale="77500" lnSpcReduction="20000"/>
          </a:bodyPr>
          <a:lstStyle/>
          <a:p>
            <a:pPr algn="l">
              <a:buFont typeface="Arial" pitchFamily="34" charset="0"/>
              <a:buChar char="•"/>
            </a:pPr>
            <a:r>
              <a:rPr lang="en-US" b="1" dirty="0" smtClean="0">
                <a:solidFill>
                  <a:srgbClr val="FF0000"/>
                </a:solidFill>
              </a:rPr>
              <a:t>Genotype</a:t>
            </a:r>
            <a:r>
              <a:rPr lang="en-US" b="1" dirty="0" smtClean="0">
                <a:solidFill>
                  <a:schemeClr val="tx1"/>
                </a:solidFill>
              </a:rPr>
              <a:t> – what the cell is capable of doing</a:t>
            </a:r>
          </a:p>
          <a:p>
            <a:pPr lvl="1" algn="l">
              <a:buFont typeface="Arial" pitchFamily="34" charset="0"/>
              <a:buChar char="•"/>
            </a:pPr>
            <a:r>
              <a:rPr lang="en-US" b="1" dirty="0" smtClean="0">
                <a:solidFill>
                  <a:schemeClr val="tx1"/>
                </a:solidFill>
              </a:rPr>
              <a:t>Genome analysis</a:t>
            </a:r>
          </a:p>
          <a:p>
            <a:pPr algn="l">
              <a:buFont typeface="Arial" pitchFamily="34" charset="0"/>
              <a:buChar char="•"/>
            </a:pPr>
            <a:r>
              <a:rPr lang="en-US" b="1" dirty="0" smtClean="0">
                <a:solidFill>
                  <a:srgbClr val="FF0000"/>
                </a:solidFill>
              </a:rPr>
              <a:t>Phenotype</a:t>
            </a:r>
            <a:r>
              <a:rPr lang="en-US" b="1" dirty="0" smtClean="0">
                <a:solidFill>
                  <a:schemeClr val="tx1"/>
                </a:solidFill>
              </a:rPr>
              <a:t>- what the cell is doing</a:t>
            </a:r>
          </a:p>
          <a:p>
            <a:pPr lvl="1" algn="l">
              <a:buFont typeface="Arial" pitchFamily="34" charset="0"/>
              <a:buChar char="•"/>
            </a:pPr>
            <a:r>
              <a:rPr lang="en-US" b="1" dirty="0" smtClean="0">
                <a:solidFill>
                  <a:schemeClr val="tx1"/>
                </a:solidFill>
              </a:rPr>
              <a:t>Proteomic analysis (proteins)</a:t>
            </a:r>
          </a:p>
          <a:p>
            <a:pPr algn="l">
              <a:buFont typeface="Arial" pitchFamily="34" charset="0"/>
              <a:buChar char="•"/>
            </a:pPr>
            <a:r>
              <a:rPr lang="en-US" b="1" dirty="0" err="1" smtClean="0">
                <a:solidFill>
                  <a:schemeClr val="tx1"/>
                </a:solidFill>
              </a:rPr>
              <a:t>Germline</a:t>
            </a:r>
            <a:r>
              <a:rPr lang="en-US" b="1" dirty="0" smtClean="0">
                <a:solidFill>
                  <a:schemeClr val="tx1"/>
                </a:solidFill>
              </a:rPr>
              <a:t> or somatic?</a:t>
            </a:r>
          </a:p>
          <a:p>
            <a:pPr lvl="1" algn="l">
              <a:buFont typeface="Arial" pitchFamily="34" charset="0"/>
              <a:buChar char="•"/>
            </a:pPr>
            <a:r>
              <a:rPr lang="en-US" b="1" dirty="0" err="1" smtClean="0">
                <a:solidFill>
                  <a:srgbClr val="FF0000"/>
                </a:solidFill>
              </a:rPr>
              <a:t>Germline</a:t>
            </a:r>
            <a:r>
              <a:rPr lang="en-US" b="1" dirty="0" smtClean="0">
                <a:solidFill>
                  <a:schemeClr val="tx1"/>
                </a:solidFill>
              </a:rPr>
              <a:t>- </a:t>
            </a:r>
          </a:p>
          <a:p>
            <a:pPr lvl="2" algn="l">
              <a:buFont typeface="Arial" pitchFamily="34" charset="0"/>
              <a:buChar char="•"/>
            </a:pPr>
            <a:r>
              <a:rPr lang="en-US" b="1" dirty="0" smtClean="0">
                <a:solidFill>
                  <a:schemeClr val="tx1"/>
                </a:solidFill>
              </a:rPr>
              <a:t>Inheritability</a:t>
            </a:r>
          </a:p>
          <a:p>
            <a:pPr lvl="2" algn="l">
              <a:buFont typeface="Arial" pitchFamily="34" charset="0"/>
              <a:buChar char="•"/>
            </a:pPr>
            <a:r>
              <a:rPr lang="en-US" b="1" dirty="0" smtClean="0">
                <a:solidFill>
                  <a:schemeClr val="tx1"/>
                </a:solidFill>
              </a:rPr>
              <a:t>Implications for immediate and extended family</a:t>
            </a:r>
          </a:p>
          <a:p>
            <a:pPr lvl="2" algn="l">
              <a:buFont typeface="Arial" pitchFamily="34" charset="0"/>
              <a:buChar char="•"/>
            </a:pPr>
            <a:r>
              <a:rPr lang="en-US" b="1" dirty="0" smtClean="0">
                <a:solidFill>
                  <a:schemeClr val="tx1"/>
                </a:solidFill>
              </a:rPr>
              <a:t>Implications for ethnic group</a:t>
            </a:r>
          </a:p>
          <a:p>
            <a:pPr lvl="2" algn="l">
              <a:buFont typeface="Arial" pitchFamily="34" charset="0"/>
              <a:buChar char="•"/>
            </a:pPr>
            <a:r>
              <a:rPr lang="en-US" b="1" dirty="0" smtClean="0">
                <a:solidFill>
                  <a:schemeClr val="tx1"/>
                </a:solidFill>
              </a:rPr>
              <a:t>“Normal” tissues</a:t>
            </a:r>
          </a:p>
          <a:p>
            <a:pPr lvl="1" algn="l">
              <a:buFont typeface="Arial" pitchFamily="34" charset="0"/>
              <a:buChar char="•"/>
            </a:pPr>
            <a:r>
              <a:rPr lang="en-US" b="1" dirty="0" smtClean="0">
                <a:solidFill>
                  <a:srgbClr val="FF0000"/>
                </a:solidFill>
              </a:rPr>
              <a:t>Somatic</a:t>
            </a:r>
            <a:r>
              <a:rPr lang="en-US" b="1" dirty="0" smtClean="0">
                <a:solidFill>
                  <a:schemeClr val="tx1"/>
                </a:solidFill>
              </a:rPr>
              <a:t>-</a:t>
            </a:r>
          </a:p>
          <a:p>
            <a:pPr lvl="2" algn="l">
              <a:buFont typeface="Arial" pitchFamily="34" charset="0"/>
              <a:buChar char="•"/>
            </a:pPr>
            <a:r>
              <a:rPr lang="en-US" b="1" dirty="0" smtClean="0">
                <a:solidFill>
                  <a:schemeClr val="tx1"/>
                </a:solidFill>
              </a:rPr>
              <a:t>Acquired mutations</a:t>
            </a:r>
          </a:p>
          <a:p>
            <a:pPr lvl="2" algn="l">
              <a:buFont typeface="Arial" pitchFamily="34" charset="0"/>
              <a:buChar char="•"/>
            </a:pPr>
            <a:r>
              <a:rPr lang="en-US" b="1" dirty="0" smtClean="0">
                <a:solidFill>
                  <a:schemeClr val="tx1"/>
                </a:solidFill>
              </a:rPr>
              <a:t>Use of “diseased” tissues</a:t>
            </a:r>
          </a:p>
          <a:p>
            <a:pPr lvl="2" algn="l">
              <a:buFont typeface="Arial" pitchFamily="34" charset="0"/>
              <a:buChar char="•"/>
            </a:pPr>
            <a:r>
              <a:rPr lang="en-US" b="1" dirty="0" smtClean="0">
                <a:solidFill>
                  <a:schemeClr val="tx1"/>
                </a:solidFill>
              </a:rPr>
              <a:t>No heritable implications for family</a:t>
            </a:r>
          </a:p>
          <a:p>
            <a:pPr lvl="1" algn="l"/>
            <a:endParaRPr lang="en-US" b="1" dirty="0" smtClean="0">
              <a:solidFill>
                <a:schemeClr val="tx1"/>
              </a:solidFill>
            </a:endParaRPr>
          </a:p>
        </p:txBody>
      </p:sp>
      <p:sp>
        <p:nvSpPr>
          <p:cNvPr id="4" name="Line 4"/>
          <p:cNvSpPr>
            <a:spLocks noChangeShapeType="1"/>
          </p:cNvSpPr>
          <p:nvPr/>
        </p:nvSpPr>
        <p:spPr bwMode="auto">
          <a:xfrm>
            <a:off x="609607" y="1371600"/>
            <a:ext cx="8253413" cy="0"/>
          </a:xfrm>
          <a:prstGeom prst="line">
            <a:avLst/>
          </a:prstGeom>
          <a:noFill/>
          <a:ln w="50800">
            <a:solidFill>
              <a:srgbClr val="33CCCC"/>
            </a:solidFill>
            <a:round/>
            <a:headEnd/>
            <a:tailEnd/>
          </a:ln>
          <a:effectLst/>
        </p:spPr>
        <p:txBody>
          <a:bodyPr wrap="none" lIns="91407" tIns="45704" rIns="91407" bIns="45704" anchor="ctr"/>
          <a:lstStyle/>
          <a:p>
            <a:endParaRPr lang="en-US">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8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4113</Words>
  <Application>Microsoft Office PowerPoint</Application>
  <PresentationFormat>On-screen Show (4:3)</PresentationFormat>
  <Paragraphs>738</Paragraphs>
  <Slides>52</Slides>
  <Notes>12</Notes>
  <HiddenSlides>0</HiddenSlides>
  <MMClips>0</MMClips>
  <ScaleCrop>false</ScaleCrop>
  <HeadingPairs>
    <vt:vector size="6" baseType="variant">
      <vt:variant>
        <vt:lpstr>Theme</vt:lpstr>
      </vt:variant>
      <vt:variant>
        <vt:i4>39</vt:i4>
      </vt:variant>
      <vt:variant>
        <vt:lpstr>Embedded OLE Servers</vt:lpstr>
      </vt:variant>
      <vt:variant>
        <vt:i4>1</vt:i4>
      </vt:variant>
      <vt:variant>
        <vt:lpstr>Slide Titles</vt:lpstr>
      </vt:variant>
      <vt:variant>
        <vt:i4>52</vt:i4>
      </vt:variant>
    </vt:vector>
  </HeadingPairs>
  <TitlesOfParts>
    <vt:vector size="92" baseType="lpstr">
      <vt:lpstr>Office Theme</vt:lpstr>
      <vt:lpstr>1_Office Theme</vt:lpstr>
      <vt:lpstr>Blank Presentation</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14_Office Theme</vt:lpstr>
      <vt:lpstr>2_Blank Presentation</vt:lpstr>
      <vt:lpstr>16_Office Theme</vt:lpstr>
      <vt:lpstr>17_Office Theme</vt:lpstr>
      <vt:lpstr>Globe</vt:lpstr>
      <vt:lpstr>19_Office Theme</vt:lpstr>
      <vt:lpstr>28_Office Theme</vt:lpstr>
      <vt:lpstr>29_Office Theme</vt:lpstr>
      <vt:lpstr>30_Office Theme</vt:lpstr>
      <vt:lpstr>31_Office Theme</vt:lpstr>
      <vt:lpstr>32_Office Theme</vt:lpstr>
      <vt:lpstr>33_Office Theme</vt:lpstr>
      <vt:lpstr>34_Office Theme</vt:lpstr>
      <vt:lpstr>41_Office Theme</vt:lpstr>
      <vt:lpstr>42_Office Theme</vt:lpstr>
      <vt:lpstr>43_Office Theme</vt:lpstr>
      <vt:lpstr>44_Office Theme</vt:lpstr>
      <vt:lpstr>45_Office Theme</vt:lpstr>
      <vt:lpstr>46_Office Theme</vt:lpstr>
      <vt:lpstr>47_Office Theme</vt:lpstr>
      <vt:lpstr>48_Office Theme</vt:lpstr>
      <vt:lpstr>49_Office Theme</vt:lpstr>
      <vt:lpstr>50_Office Theme</vt:lpstr>
      <vt:lpstr>18_Office Theme</vt:lpstr>
      <vt:lpstr>22_Office Theme</vt:lpstr>
      <vt:lpstr>Acrobat Document</vt:lpstr>
      <vt:lpstr>Best Practices for Biobanking in the Era of Precision Medicine</vt:lpstr>
      <vt:lpstr>The Era of Molecular Medicine</vt:lpstr>
      <vt:lpstr>Every Era Has Transformative Events</vt:lpstr>
      <vt:lpstr>Slide 4</vt:lpstr>
      <vt:lpstr>Slide 5</vt:lpstr>
      <vt:lpstr>Slide 6</vt:lpstr>
      <vt:lpstr>Slide 7</vt:lpstr>
      <vt:lpstr>Definitions</vt:lpstr>
      <vt:lpstr>Definitions</vt:lpstr>
      <vt:lpstr>Slide 10</vt:lpstr>
      <vt:lpstr>Repository or Biobank?</vt:lpstr>
      <vt:lpstr>Biospecimens in a Human Biobank</vt:lpstr>
      <vt:lpstr>Biospecimens in a Human Biobank</vt:lpstr>
      <vt:lpstr>Types of Biobanks</vt:lpstr>
      <vt:lpstr>Who is Involved?</vt:lpstr>
      <vt:lpstr>Requirements of Biobanks</vt:lpstr>
      <vt:lpstr>Confidentiality and Privacy</vt:lpstr>
      <vt:lpstr>Identification of Specimens </vt:lpstr>
      <vt:lpstr>Personalized (Precision) Molecular Medicine</vt:lpstr>
      <vt:lpstr>Biomedical Research and Biobanks: Translational Research involves interactions between the laboratory bench and patient’s bed</vt:lpstr>
      <vt:lpstr>Biobanks and Clinical Research</vt:lpstr>
      <vt:lpstr>The Translational Research Cycle  The Biobank is Essential to Provide Solutions</vt:lpstr>
      <vt:lpstr>The Path to Clinical Implementation from Translational Research</vt:lpstr>
      <vt:lpstr>Slide 24</vt:lpstr>
      <vt:lpstr>Slide 25</vt:lpstr>
      <vt:lpstr>Coming to a clinic near you…</vt:lpstr>
      <vt:lpstr>The Potential of Tissue Based Analysis</vt:lpstr>
      <vt:lpstr>Slide 28</vt:lpstr>
      <vt:lpstr>Slide 29</vt:lpstr>
      <vt:lpstr>Slide 30</vt:lpstr>
      <vt:lpstr>Slide 31</vt:lpstr>
      <vt:lpstr>Slide 32</vt:lpstr>
      <vt:lpstr>Slide 33</vt:lpstr>
      <vt:lpstr>Slide 34</vt:lpstr>
      <vt:lpstr>Slide 35</vt:lpstr>
      <vt:lpstr>Slide 36</vt:lpstr>
      <vt:lpstr>Slide 37</vt:lpstr>
      <vt:lpstr>Slide 38</vt:lpstr>
      <vt:lpstr>Biospecimen Science</vt:lpstr>
      <vt:lpstr>Biospecimen Science</vt:lpstr>
      <vt:lpstr>International Society for Biological and Environmental Repositories </vt:lpstr>
      <vt:lpstr>Quality Control -  definition</vt:lpstr>
      <vt:lpstr>Integrated Quality Control Systems</vt:lpstr>
      <vt:lpstr>in vivo Preanalytical Variables</vt:lpstr>
      <vt:lpstr>in vitro Preanalytical Variables</vt:lpstr>
      <vt:lpstr>SPREC-01 Biospecimen preanalytical code</vt:lpstr>
      <vt:lpstr>Ideal QC Biomarkers</vt:lpstr>
      <vt:lpstr>Why validate QC methods ?</vt:lpstr>
      <vt:lpstr>How Can We Improve?</vt:lpstr>
      <vt:lpstr>ISBER Proficiency Testing Program: Interlaboratory comparisons to identify problems in laboratories and interlaboratory differences</vt:lpstr>
      <vt:lpstr>CAP Innovates Accreditation for Biorepositories</vt:lpstr>
      <vt:lpstr>Summary</vt:lpstr>
    </vt:vector>
  </TitlesOfParts>
  <Company>American Society for Investigative Pathology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Biobanking in the Era of Precision Medicine</dc:title>
  <dc:creator>Dr. Mark E. Sobel</dc:creator>
  <cp:lastModifiedBy>Dr. Mark E. Sobel</cp:lastModifiedBy>
  <cp:revision>18</cp:revision>
  <dcterms:created xsi:type="dcterms:W3CDTF">2012-10-21T20:30:41Z</dcterms:created>
  <dcterms:modified xsi:type="dcterms:W3CDTF">2012-10-26T21:35:44Z</dcterms:modified>
</cp:coreProperties>
</file>