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5" r:id="rId4"/>
    <p:sldMasterId id="2147483667" r:id="rId5"/>
  </p:sldMasterIdLst>
  <p:notesMasterIdLst>
    <p:notesMasterId r:id="rId42"/>
  </p:notesMasterIdLst>
  <p:handoutMasterIdLst>
    <p:handoutMasterId r:id="rId43"/>
  </p:handoutMasterIdLst>
  <p:sldIdLst>
    <p:sldId id="275" r:id="rId6"/>
    <p:sldId id="307" r:id="rId7"/>
    <p:sldId id="335" r:id="rId8"/>
    <p:sldId id="305" r:id="rId9"/>
    <p:sldId id="278" r:id="rId10"/>
    <p:sldId id="334" r:id="rId11"/>
    <p:sldId id="333" r:id="rId12"/>
    <p:sldId id="301" r:id="rId13"/>
    <p:sldId id="304" r:id="rId14"/>
    <p:sldId id="262" r:id="rId15"/>
    <p:sldId id="263" r:id="rId16"/>
    <p:sldId id="264" r:id="rId17"/>
    <p:sldId id="266" r:id="rId18"/>
    <p:sldId id="287" r:id="rId19"/>
    <p:sldId id="308" r:id="rId20"/>
    <p:sldId id="309" r:id="rId21"/>
    <p:sldId id="321" r:id="rId22"/>
    <p:sldId id="322" r:id="rId23"/>
    <p:sldId id="324" r:id="rId24"/>
    <p:sldId id="325" r:id="rId25"/>
    <p:sldId id="326" r:id="rId26"/>
    <p:sldId id="332" r:id="rId27"/>
    <p:sldId id="328" r:id="rId28"/>
    <p:sldId id="329" r:id="rId29"/>
    <p:sldId id="313" r:id="rId30"/>
    <p:sldId id="319" r:id="rId31"/>
    <p:sldId id="310" r:id="rId32"/>
    <p:sldId id="311" r:id="rId33"/>
    <p:sldId id="312" r:id="rId34"/>
    <p:sldId id="314" r:id="rId35"/>
    <p:sldId id="315" r:id="rId36"/>
    <p:sldId id="316" r:id="rId37"/>
    <p:sldId id="317" r:id="rId38"/>
    <p:sldId id="336" r:id="rId39"/>
    <p:sldId id="337" r:id="rId40"/>
    <p:sldId id="318" r:id="rId41"/>
  </p:sldIdLst>
  <p:sldSz cx="9144000" cy="6858000" type="screen4x3"/>
  <p:notesSz cx="9906000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8" autoAdjust="0"/>
    <p:restoredTop sz="91715" autoAdjust="0"/>
  </p:normalViewPr>
  <p:slideViewPr>
    <p:cSldViewPr>
      <p:cViewPr varScale="1">
        <p:scale>
          <a:sx n="68" d="100"/>
          <a:sy n="68" d="100"/>
        </p:scale>
        <p:origin x="-1170" y="-96"/>
      </p:cViewPr>
      <p:guideLst>
        <p:guide orient="horz" pos="19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2599" cy="3403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9" y="0"/>
            <a:ext cx="4292599" cy="3403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20C9161D-4A88-437E-8402-806ADD57552C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292599" cy="34036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9" y="6465659"/>
            <a:ext cx="4292599" cy="34036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D150285-F363-4FD3-AC6E-ADA671A3A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029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2599" cy="3403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599" cy="3403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14990ADB-DCE4-406A-B566-519960F8B76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1" y="3233420"/>
            <a:ext cx="7924800" cy="306324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292599" cy="34036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9" y="6465659"/>
            <a:ext cx="4292599" cy="34036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21DAC7E-61EB-4EA4-BC0A-6D385554F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260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B5F6A-6B0D-4ACA-847E-A62C0DFEE838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11364-F3AC-4B5C-94E3-35ACEE3E38C6}" type="slidenum">
              <a:rPr lang="en-US"/>
              <a:pPr/>
              <a:t>21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11175"/>
            <a:ext cx="3403600" cy="2552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233420"/>
            <a:ext cx="7264400" cy="306205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11364-F3AC-4B5C-94E3-35ACEE3E38C6}" type="slidenum">
              <a:rPr lang="en-US"/>
              <a:pPr/>
              <a:t>22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11175"/>
            <a:ext cx="3403600" cy="2552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233420"/>
            <a:ext cx="7264400" cy="306205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1E656-388F-4DE9-AC32-45BF0F920A3D}" type="slidenum">
              <a:rPr lang="en-US"/>
              <a:pPr/>
              <a:t>23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1000" y="511722"/>
            <a:ext cx="6604000" cy="25527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33420"/>
            <a:ext cx="7924800" cy="306205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8B33E-FFB0-4ACF-BFEE-3B95332C2DD7}" type="slidenum">
              <a:rPr lang="en-US"/>
              <a:pPr/>
              <a:t>24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11175"/>
            <a:ext cx="3403600" cy="25527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233420"/>
            <a:ext cx="7264400" cy="306205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2779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Click and type your text here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2779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Click and type your text here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7550" y="515938"/>
            <a:ext cx="3390900" cy="2543175"/>
          </a:xfrm>
          <a:solidFill>
            <a:srgbClr val="FFFFFF"/>
          </a:solidFill>
          <a:ln cap="flat"/>
        </p:spPr>
      </p:sp>
      <p:sp>
        <p:nvSpPr>
          <p:cNvPr id="30731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Click and type your text here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754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1755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Click and type your text here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802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7550" y="515938"/>
            <a:ext cx="3390900" cy="2543175"/>
          </a:xfrm>
          <a:solidFill>
            <a:srgbClr val="FFFFFF"/>
          </a:solidFill>
          <a:ln cap="flat"/>
        </p:spPr>
      </p:sp>
      <p:sp>
        <p:nvSpPr>
          <p:cNvPr id="33803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Click and type your text here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4826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7550" y="515938"/>
            <a:ext cx="3390900" cy="2543175"/>
          </a:xfrm>
          <a:solidFill>
            <a:srgbClr val="FFFFFF"/>
          </a:solidFill>
          <a:ln cap="flat"/>
        </p:spPr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Click and type your text here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AC95C-251D-41F0-BB5F-556A119C2027}" type="slidenum">
              <a:rPr lang="fr-FR"/>
              <a:pPr/>
              <a:t>13</a:t>
            </a:fld>
            <a:endParaRPr lang="fr-FR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11175"/>
            <a:ext cx="3403600" cy="25527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753" y="3233583"/>
            <a:ext cx="7924800" cy="3062482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585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7550" y="515938"/>
            <a:ext cx="3390900" cy="2543175"/>
          </a:xfrm>
          <a:solidFill>
            <a:srgbClr val="FFFFFF"/>
          </a:solidFill>
          <a:ln cap="flat"/>
        </p:spPr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Click and type your text here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61340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61340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646684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4292600" cy="3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6874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7550" y="515938"/>
            <a:ext cx="3390900" cy="2543175"/>
          </a:xfrm>
          <a:solidFill>
            <a:srgbClr val="FFFFFF"/>
          </a:solidFill>
          <a:ln cap="flat"/>
        </p:spPr>
      </p:sp>
      <p:sp>
        <p:nvSpPr>
          <p:cNvPr id="36875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Click and type your text here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DAC7E-61EB-4EA4-BC0A-6D385554FB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007EF-FE2E-4B28-B7B6-6804344E36B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1000" y="511722"/>
            <a:ext cx="6604000" cy="25527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33420"/>
            <a:ext cx="7924800" cy="306205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CC4D5-5D9C-42A5-A1DE-1A32371A46A3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1000" y="511722"/>
            <a:ext cx="6604000" cy="25527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33420"/>
            <a:ext cx="7924800" cy="306205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ED68B-75EC-431B-B6C6-BF42D4311280}" type="slidenum">
              <a:rPr lang="en-US"/>
              <a:pPr/>
              <a:t>17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1000" y="511722"/>
            <a:ext cx="6604000" cy="25527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33420"/>
            <a:ext cx="7924800" cy="3062059"/>
          </a:xfrm>
          <a:noFill/>
          <a:ln/>
        </p:spPr>
        <p:txBody>
          <a:bodyPr lIns="91414" tIns="45707" rIns="91414" bIns="4570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80713-F83D-4134-9550-8825E206C04D}" type="slidenum">
              <a:rPr lang="en-US"/>
              <a:pPr/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11175"/>
            <a:ext cx="3403600" cy="25527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33420"/>
            <a:ext cx="7924800" cy="306205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F8B38-CD8E-439D-A5AF-6188EAEE7A0C}" type="slidenum">
              <a:rPr lang="en-US"/>
              <a:pPr/>
              <a:t>19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11175"/>
            <a:ext cx="3403600" cy="25527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33420"/>
            <a:ext cx="7924800" cy="306205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766A6-A87E-4450-8B4E-F9FD9A8554A3}" type="slidenum">
              <a:rPr lang="en-US"/>
              <a:pPr/>
              <a:t>20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11175"/>
            <a:ext cx="3403600" cy="25527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233420"/>
            <a:ext cx="7264400" cy="306205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EB3-5F80-4040-AF59-F86CD3B42FFA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4D95-ECAA-4BA2-AA82-0B75A3CF1B51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7E7C-3694-41BB-81EC-613C89B2F026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BBR_template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4495800"/>
            <a:ext cx="9144000" cy="1066800"/>
          </a:xfrm>
        </p:spPr>
        <p:txBody>
          <a:bodyPr anchor="t"/>
          <a:lstStyle>
            <a:lvl1pPr algn="ctr">
              <a:defRPr sz="3200">
                <a:solidFill>
                  <a:srgbClr val="2E36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9144000" cy="762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7387A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AB99-CA7F-41F8-A667-995F708868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581B-819B-49E0-9673-1E3E1DC3F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B6-5BFF-41A4-B454-9166D9E65793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AF38-4C28-4C27-84EE-ACD4F01911A3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68FB-AB9B-45D1-844D-4066F0222EA4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4211-CCEE-41D7-8175-59FD49A24140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9AC-5066-4E6B-A30E-B70C971FA909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B3B-1E9D-44DB-B56F-77F3EED3ACBE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B549-D694-4EBD-AC6B-51CC0A7EFB53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92BE-5FDD-4BF6-BDCA-12E9D2F6D912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245D-77B0-48A4-B916-EFED0F8AA634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OBBR_template_insi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76200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1059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9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9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62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062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062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9533A-A0D3-400F-B57E-DD7D8CF7609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06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1059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9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9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62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062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062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9533A-A0D3-400F-B57E-DD7D8CF7609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06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320040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chemeClr val="accent2">
                    <a:lumMod val="50000"/>
                  </a:schemeClr>
                </a:solidFill>
              </a:rPr>
              <a:t>Best Practices of </a:t>
            </a:r>
            <a:r>
              <a:rPr lang="fr-CH" b="1" dirty="0" err="1" smtClean="0">
                <a:solidFill>
                  <a:schemeClr val="accent2">
                    <a:lumMod val="50000"/>
                  </a:schemeClr>
                </a:solidFill>
              </a:rPr>
              <a:t>Biobanking</a:t>
            </a:r>
            <a:r>
              <a:rPr lang="fr-CH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fr-CH" b="1" dirty="0" err="1" smtClean="0">
                <a:solidFill>
                  <a:schemeClr val="accent2">
                    <a:lumMod val="50000"/>
                  </a:schemeClr>
                </a:solidFill>
              </a:rPr>
              <a:t>Specimen</a:t>
            </a:r>
            <a:r>
              <a:rPr lang="fr-CH" b="1" dirty="0" smtClean="0">
                <a:solidFill>
                  <a:schemeClr val="accent2">
                    <a:lumMod val="50000"/>
                  </a:schemeClr>
                </a:solidFill>
              </a:rPr>
              <a:t> Collection: </a:t>
            </a:r>
            <a:br>
              <a:rPr lang="fr-CH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CH" sz="32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Quality</a:t>
            </a:r>
            <a:r>
              <a:rPr lang="fr-CH" sz="32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Control Systems in </a:t>
            </a:r>
            <a:r>
              <a:rPr lang="fr-CH" sz="32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Biobanking</a:t>
            </a:r>
            <a:r>
              <a:rPr lang="fr-CH" sz="32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and Impact </a:t>
            </a:r>
            <a:br>
              <a:rPr lang="fr-CH" sz="32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</a:br>
            <a:r>
              <a:rPr lang="fr-CH" sz="32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on </a:t>
            </a:r>
            <a:r>
              <a:rPr lang="fr-CH" sz="32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Validity</a:t>
            </a:r>
            <a:r>
              <a:rPr lang="fr-CH" sz="32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of </a:t>
            </a:r>
            <a:r>
              <a:rPr lang="fr-CH" sz="32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Research</a:t>
            </a:r>
            <a:r>
              <a:rPr lang="fr-CH" sz="32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CH" sz="32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Results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229600" cy="1752600"/>
          </a:xfrm>
        </p:spPr>
        <p:txBody>
          <a:bodyPr>
            <a:normAutofit fontScale="92500"/>
          </a:bodyPr>
          <a:lstStyle/>
          <a:p>
            <a:r>
              <a:rPr lang="fr-CH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Mark E. Sobel, MD, </a:t>
            </a:r>
            <a:r>
              <a:rPr lang="fr-CH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PhD</a:t>
            </a:r>
            <a:endParaRPr lang="fr-CH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r>
              <a:rPr lang="fr-CH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ASIP </a:t>
            </a:r>
            <a:r>
              <a:rPr lang="fr-CH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Executive</a:t>
            </a:r>
            <a:r>
              <a:rPr lang="fr-CH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fr-CH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Officer</a:t>
            </a:r>
            <a:endParaRPr lang="fr-CH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http://www.asip.org/about/executive_officer.cfm</a:t>
            </a:r>
            <a:endParaRPr lang="en-US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29718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04800" y="48006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3124200"/>
            <a:ext cx="77734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Lunch and Learn</a:t>
            </a:r>
          </a:p>
          <a:p>
            <a:pPr algn="ctr"/>
            <a:r>
              <a:rPr lang="en-US" sz="2800" b="1" dirty="0" smtClean="0"/>
              <a:t>ASIP Annual Meeting at Experimental Biology 2012</a:t>
            </a:r>
          </a:p>
          <a:p>
            <a:pPr algn="ctr"/>
            <a:r>
              <a:rPr lang="en-US" sz="2800" b="1" dirty="0" smtClean="0"/>
              <a:t>April 23, 2012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vivo</a:t>
            </a:r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Preanalytical</a:t>
            </a:r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Variables</a:t>
            </a:r>
            <a:endParaRPr lang="fr-FR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90500" y="1438275"/>
            <a:ext cx="30575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5000"/>
              </a:lnSpc>
              <a:buFontTx/>
              <a:buChar char="-"/>
            </a:pPr>
            <a:r>
              <a:rPr lang="fr-FR" sz="26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Position</a:t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Fasting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 Smoking</a:t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 Stress</a:t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Circadian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rhythms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Menstrual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cycle</a:t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Pregnancy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Physical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excercise</a:t>
            </a:r>
            <a:endParaRPr lang="fr-FR" sz="24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122613" y="1503363"/>
            <a:ext cx="5668962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-"/>
              <a:tabLst>
                <a:tab pos="542925" algn="l"/>
                <a:tab pos="1257300" algn="l"/>
              </a:tabLst>
            </a:pPr>
            <a:r>
              <a:rPr lang="fr-FR" sz="26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Caffeine</a:t>
            </a:r>
            <a:r>
              <a:rPr lang="fr-FR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fr-FR" sz="26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phosphodiesterase</a:t>
            </a:r>
            <a:r>
              <a:rPr lang="fr-FR" sz="2400" dirty="0">
                <a:solidFill>
                  <a:srgbClr val="FF99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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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cAMP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degradation</a:t>
            </a:r>
            <a:r>
              <a:rPr lang="fr-FR" sz="2400" dirty="0">
                <a:solidFill>
                  <a:srgbClr val="FF99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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adrenalin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secretion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solidFill>
                  <a:srgbClr val="9966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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triglycleride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lipase</a:t>
            </a:r>
            <a:r>
              <a:rPr lang="fr-FR" sz="2400" dirty="0">
                <a:solidFill>
                  <a:srgbClr val="9966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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</a:b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		 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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lipid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acids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linked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albumin</a:t>
            </a:r>
            <a:r>
              <a:rPr lang="fr-FR" sz="2400" dirty="0">
                <a:solidFill>
                  <a:srgbClr val="9966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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		 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 </a:t>
            </a:r>
            <a:r>
              <a:rPr lang="fr-FR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# of </a:t>
            </a:r>
            <a:r>
              <a:rPr lang="fr-FR" sz="24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albumin</a:t>
            </a:r>
            <a:r>
              <a:rPr lang="fr-FR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4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fr-FR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fr-FR" sz="2400" dirty="0">
                <a:solidFill>
                  <a:srgbClr val="FF9933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</a:t>
            </a:r>
          </a:p>
        </p:txBody>
      </p:sp>
      <p:pic>
        <p:nvPicPr>
          <p:cNvPr id="7" name="Picture 6" descr="imagesCA5F5N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5175" y="1492477"/>
            <a:ext cx="1676400" cy="125436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18" name="Picture 2" descr="H:\ISBER2010\Rotterdam ISBER presentation\LOST\Desmond Not Pushing The But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1403351" cy="754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ISBER2010\Rotterdam ISBER presentation\LOST\images (1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0600"/>
            <a:ext cx="1752600" cy="921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85800" y="9144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vitro</a:t>
            </a:r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Preanalytical</a:t>
            </a:r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Variables</a:t>
            </a:r>
            <a:endParaRPr lang="fr-FR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Collection tubes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shedding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of components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the tube</a:t>
            </a:r>
          </a:p>
          <a:p>
            <a:pPr marL="1082675" lvl="2" indent="-168275">
              <a:buFont typeface="Arial" pitchFamily="34" charset="0"/>
              <a:buChar char="•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silicones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polymeric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surfactants,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clot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inhibitors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or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activators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rubber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stoppers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and plastics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adsorption of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serum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proteins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, RNA, DNA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to the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tube</a:t>
            </a:r>
          </a:p>
          <a:p>
            <a:pPr lvl="1"/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Anticoagulants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citrate (dilution)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heparin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binding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EDTA (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platelet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clumping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Clotting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time and time of incubation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centrifugation</a:t>
            </a:r>
          </a:p>
          <a:p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Storage conditions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RT, changes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after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8h (m/z&lt;3000)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4°C, changes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after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48h</a:t>
            </a:r>
          </a:p>
          <a:p>
            <a:pPr marL="627063" lvl="1" indent="-163513">
              <a:buFont typeface="Arial" pitchFamily="34" charset="0"/>
              <a:buChar char="•"/>
            </a:pP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freeze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thaw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cycles,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controversy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(peptide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aggregation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precipitation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and adsorption)</a:t>
            </a:r>
          </a:p>
          <a:p>
            <a:pPr lvl="1"/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57200" y="9144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SPREC-01</a:t>
            </a:r>
            <a:r>
              <a:rPr lang="fr-FR" sz="3600" dirty="0" smtClean="0">
                <a:latin typeface="+mn-lt"/>
              </a:rPr>
              <a:t/>
            </a:r>
            <a:br>
              <a:rPr lang="fr-FR" sz="3600" dirty="0" smtClean="0">
                <a:latin typeface="+mn-lt"/>
              </a:rPr>
            </a:b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Biospecimen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preanalytical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code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S</a:t>
            </a:r>
            <a:r>
              <a:rPr lang="fr-FR" b="1" dirty="0" smtClean="0"/>
              <a:t>tandard </a:t>
            </a:r>
            <a:r>
              <a:rPr lang="fr-FR" b="1" u="sng" dirty="0" err="1" smtClean="0"/>
              <a:t>Pre</a:t>
            </a:r>
            <a:r>
              <a:rPr lang="fr-FR" b="1" dirty="0" err="1" smtClean="0"/>
              <a:t>analytical</a:t>
            </a:r>
            <a:r>
              <a:rPr lang="fr-FR" b="1" dirty="0" smtClean="0"/>
              <a:t> </a:t>
            </a:r>
            <a:r>
              <a:rPr lang="fr-FR" b="1" u="sng" dirty="0" err="1" smtClean="0"/>
              <a:t>C</a:t>
            </a:r>
            <a:r>
              <a:rPr lang="fr-FR" b="1" dirty="0" err="1" smtClean="0"/>
              <a:t>oding</a:t>
            </a:r>
            <a:r>
              <a:rPr lang="fr-FR" b="1" dirty="0" smtClean="0"/>
              <a:t> for </a:t>
            </a:r>
            <a:r>
              <a:rPr lang="fr-FR" b="1" dirty="0" err="1" smtClean="0"/>
              <a:t>Biospecimens</a:t>
            </a:r>
            <a:endParaRPr lang="fr-FR" b="1" dirty="0" smtClean="0"/>
          </a:p>
          <a:p>
            <a:pPr lvl="2">
              <a:buNone/>
            </a:pPr>
            <a:endParaRPr lang="fr-FR" dirty="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66800" y="621665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solidFill>
                <a:schemeClr val="accent2"/>
              </a:solidFill>
            </a:endParaRPr>
          </a:p>
          <a:p>
            <a:endParaRPr lang="fr-FR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" y="6488113"/>
            <a:ext cx="647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Cancer </a:t>
            </a:r>
            <a:r>
              <a:rPr lang="fr-FR" sz="1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Epidemiology</a:t>
            </a:r>
            <a:r>
              <a:rPr lang="fr-FR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Biomarkers</a:t>
            </a:r>
            <a:r>
              <a:rPr lang="fr-FR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1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Prevention</a:t>
            </a:r>
            <a:r>
              <a:rPr lang="fr-FR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2010;19:1004-11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3657600" y="2590800"/>
          <a:ext cx="2001838" cy="3003550"/>
        </p:xfrm>
        <a:graphic>
          <a:graphicData uri="http://schemas.openxmlformats.org/presentationml/2006/ole">
            <p:oleObj spid="_x0000_s7181" name="Acrobat Document" r:id="rId4" imgW="12603240" imgH="18925560" progId="AcroExch.Document.7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57200" y="12192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Ideal QC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Biomarkers</a:t>
            </a:r>
            <a:endParaRPr lang="fr-FR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8169275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100000"/>
              </a:spcBef>
              <a:buClr>
                <a:srgbClr val="3366FF"/>
              </a:buClr>
              <a:buSzPct val="80000"/>
              <a:buFont typeface="Wingdings" pitchFamily="2" charset="2"/>
              <a:buChar char="§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>
                <a:latin typeface="Arial" pitchFamily="34" charset="0"/>
                <a:cs typeface="Arial" pitchFamily="34" charset="0"/>
              </a:rPr>
              <a:t>Ubiquitous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spcBef>
                <a:spcPct val="100000"/>
              </a:spcBef>
              <a:buClr>
                <a:srgbClr val="3366FF"/>
              </a:buClr>
              <a:buSzPct val="80000"/>
              <a:buFont typeface="Wingdings" pitchFamily="2" charset="2"/>
              <a:buChar char="§"/>
            </a:pPr>
            <a:r>
              <a:rPr lang="fr-F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>
                <a:latin typeface="Arial" pitchFamily="34" charset="0"/>
                <a:cs typeface="Arial" pitchFamily="34" charset="0"/>
              </a:rPr>
              <a:t>Measurable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 by </a:t>
            </a:r>
            <a:r>
              <a:rPr lang="fr-FR" sz="2800" b="1" dirty="0" err="1">
                <a:latin typeface="Arial" pitchFamily="34" charset="0"/>
                <a:cs typeface="Arial" pitchFamily="34" charset="0"/>
              </a:rPr>
              <a:t>widely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 accessible  </a:t>
            </a:r>
            <a:r>
              <a:rPr lang="fr-FR" sz="2800" b="1" dirty="0" err="1">
                <a:latin typeface="Arial" pitchFamily="34" charset="0"/>
                <a:cs typeface="Arial" pitchFamily="34" charset="0"/>
              </a:rPr>
              <a:t>methods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100000"/>
              </a:spcBef>
              <a:buClr>
                <a:srgbClr val="3366FF"/>
              </a:buClr>
              <a:buSzPct val="80000"/>
              <a:buFont typeface="Wingdings" pitchFamily="2" charset="2"/>
              <a:buChar char="§"/>
            </a:pPr>
            <a:r>
              <a:rPr lang="fr-FR" sz="2800" b="1" dirty="0">
                <a:latin typeface="Arial" pitchFamily="34" charset="0"/>
                <a:cs typeface="Arial" pitchFamily="34" charset="0"/>
              </a:rPr>
              <a:t> On/Off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response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57200" y="3505200"/>
            <a:ext cx="83216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800" b="1" u="sng" dirty="0" err="1">
                <a:solidFill>
                  <a:srgbClr val="FF0000"/>
                </a:solidFill>
                <a:cs typeface="Arial" pitchFamily="34" charset="0"/>
              </a:rPr>
              <a:t>Stability</a:t>
            </a:r>
            <a:r>
              <a:rPr lang="fr-FR" sz="28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capability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of a sample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material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to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retain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the initial value of a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measured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cs typeface="Arial" pitchFamily="34" charset="0"/>
              </a:rPr>
              <a:t>quantity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cs typeface="Arial" pitchFamily="34" charset="0"/>
              </a:rPr>
              <a:t>for 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a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defined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period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of time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within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specific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limits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cs typeface="Arial" pitchFamily="34" charset="0"/>
              </a:rPr>
              <a:t>when</a:t>
            </a:r>
            <a:r>
              <a:rPr lang="fr-FR" sz="28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stored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under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cs typeface="Arial" pitchFamily="34" charset="0"/>
              </a:rPr>
              <a:t>defined</a:t>
            </a:r>
            <a:r>
              <a:rPr lang="fr-FR" sz="2800" b="1" dirty="0">
                <a:solidFill>
                  <a:srgbClr val="FF0000"/>
                </a:solidFill>
                <a:cs typeface="Arial" pitchFamily="34" charset="0"/>
              </a:rPr>
              <a:t> conditions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81000" y="6324600"/>
            <a:ext cx="614944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ISBER BS WG, Cancer </a:t>
            </a:r>
            <a:r>
              <a:rPr lang="en-GB" sz="1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Epidemiol</a:t>
            </a:r>
            <a:r>
              <a:rPr lang="en-GB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Biomarkers Prevention 2009;18:1017-25</a:t>
            </a:r>
            <a:endParaRPr lang="fr-FR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04800" y="9906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48599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Why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validate QC methods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?</a:t>
            </a:r>
            <a:endParaRPr lang="fr-FR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2471738"/>
            <a:ext cx="8629650" cy="2857500"/>
          </a:xfrm>
        </p:spPr>
        <p:txBody>
          <a:bodyPr/>
          <a:lstStyle/>
          <a:p>
            <a:pPr>
              <a:buClr>
                <a:srgbClr val="3366FF"/>
              </a:buClr>
              <a:buSzPct val="80000"/>
              <a:buFont typeface="Wingdings" pitchFamily="2" charset="2"/>
              <a:buNone/>
            </a:pPr>
            <a:endParaRPr lang="fr-FR" sz="3000"/>
          </a:p>
          <a:p>
            <a:pPr>
              <a:buClr>
                <a:srgbClr val="3366FF"/>
              </a:buClr>
              <a:buSzPct val="80000"/>
              <a:buFont typeface="Wingdings" pitchFamily="2" charset="2"/>
              <a:buNone/>
            </a:pPr>
            <a:endParaRPr lang="fr-FR" sz="3000"/>
          </a:p>
          <a:p>
            <a:pPr lvl="1">
              <a:buClr>
                <a:srgbClr val="3366FF"/>
              </a:buClr>
              <a:buSzPct val="80000"/>
              <a:buFont typeface="Wingdings" pitchFamily="2" charset="2"/>
              <a:buNone/>
            </a:pPr>
            <a:endParaRPr lang="fr-FR" sz="2600"/>
          </a:p>
          <a:p>
            <a:pPr>
              <a:buClr>
                <a:srgbClr val="3366FF"/>
              </a:buClr>
              <a:buSzPct val="80000"/>
              <a:buFont typeface="Wingdings" pitchFamily="2" charset="2"/>
              <a:buChar char="q"/>
            </a:pPr>
            <a:endParaRPr lang="fr-FR" sz="3000"/>
          </a:p>
          <a:p>
            <a:pPr>
              <a:buClr>
                <a:srgbClr val="3366FF"/>
              </a:buClr>
              <a:buSzPct val="80000"/>
              <a:buFont typeface="Wingdings" pitchFamily="2" charset="2"/>
              <a:buChar char="q"/>
            </a:pPr>
            <a:endParaRPr lang="fr-FR" sz="30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7200" y="1447800"/>
            <a:ext cx="838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buSzPct val="80000"/>
              <a:buFont typeface="Arial" pitchFamily="34" charset="0"/>
              <a:buChar char="•"/>
            </a:pP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full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confidence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in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sample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quality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SzPct val="80000"/>
              <a:buFont typeface="Arial" pitchFamily="34" charset="0"/>
              <a:buChar char="•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samples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 long time</a:t>
            </a: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SzPct val="80000"/>
              <a:buFont typeface="Arial" pitchFamily="34" charset="0"/>
              <a:buChar char="•"/>
            </a:pP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provide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« 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reference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materials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 »</a:t>
            </a: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SzPct val="80000"/>
              <a:buFont typeface="Arial" pitchFamily="34" charset="0"/>
              <a:buChar char="•"/>
            </a:pP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ensure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validity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results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SzPct val="80000"/>
              <a:buFont typeface="Wingdings" pitchFamily="2" charset="2"/>
              <a:buChar char="q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SzPct val="80000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SzPct val="80000"/>
              <a:buFont typeface="Wingdings" pitchFamily="2" charset="2"/>
              <a:buNone/>
            </a:pPr>
            <a:r>
              <a:rPr lang="fr-FR" sz="24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SzPct val="80000"/>
              <a:buFont typeface="Wingdings" pitchFamily="2" charset="2"/>
              <a:buNone/>
            </a:pPr>
            <a:endParaRPr lang="fr-FR" sz="24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66FF"/>
              </a:buClr>
              <a:buSzPct val="80000"/>
              <a:buFont typeface="Wingdings" pitchFamily="2" charset="2"/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SzPct val="80000"/>
              <a:buFont typeface="Wingdings" pitchFamily="2" charset="2"/>
              <a:buChar char="q"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04800" y="9906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32500" r="35001" b="50000"/>
          <a:stretch>
            <a:fillRect/>
          </a:stretch>
        </p:blipFill>
        <p:spPr bwMode="auto">
          <a:xfrm>
            <a:off x="6477000" y="5867400"/>
            <a:ext cx="2514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4191000"/>
            <a:ext cx="80930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66"/>
                </a:solidFill>
                <a:latin typeface="Arial" charset="0"/>
              </a:rPr>
              <a:t>NCI Best Practices for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</a:rPr>
              <a:t>Biospecimen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</a:rPr>
              <a:t> Resources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u="sng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Office of </a:t>
            </a:r>
            <a:r>
              <a:rPr lang="en-US" sz="1600" b="1" dirty="0" err="1">
                <a:solidFill>
                  <a:srgbClr val="000000"/>
                </a:solidFill>
                <a:latin typeface="Arial" charset="0"/>
              </a:rPr>
              <a:t>Biorepositories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600" b="1" dirty="0" err="1">
                <a:solidFill>
                  <a:srgbClr val="000000"/>
                </a:solidFill>
                <a:latin typeface="Arial" charset="0"/>
              </a:rPr>
              <a:t>Biospecimen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Research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National Cancer Institute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National Institutes of Health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U.S. Department of Health and Human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The Premise of Biospecimen Science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Arial" charset="0"/>
              </a:rPr>
              <a:t>Quality of human </a:t>
            </a:r>
            <a:r>
              <a:rPr lang="en-US" sz="2000" dirty="0" err="1" smtClean="0">
                <a:latin typeface="Arial" charset="0"/>
              </a:rPr>
              <a:t>biospecimens</a:t>
            </a:r>
            <a:r>
              <a:rPr lang="en-US" sz="2000" dirty="0" smtClean="0">
                <a:latin typeface="Arial" charset="0"/>
              </a:rPr>
              <a:t> is </a:t>
            </a:r>
            <a:r>
              <a:rPr lang="en-US" sz="2000" dirty="0" err="1" smtClean="0">
                <a:latin typeface="Arial" charset="0"/>
              </a:rPr>
              <a:t>multifactorial</a:t>
            </a:r>
            <a:r>
              <a:rPr lang="en-US" sz="2000" dirty="0" smtClean="0">
                <a:latin typeface="Arial" charset="0"/>
              </a:rPr>
              <a:t> and is determined by the:</a:t>
            </a:r>
          </a:p>
          <a:p>
            <a:pPr lvl="1" eaLnBrk="1" hangingPunct="1"/>
            <a:r>
              <a:rPr lang="en-US" b="1" dirty="0" smtClean="0">
                <a:latin typeface="Arial" charset="0"/>
              </a:rPr>
              <a:t>Type of specimen: Normal tissue, tumor tissue, serum, plasma</a:t>
            </a:r>
          </a:p>
          <a:p>
            <a:pPr lvl="1" eaLnBrk="1" hangingPunct="1"/>
            <a:r>
              <a:rPr lang="en-US" b="1" dirty="0" smtClean="0">
                <a:latin typeface="Arial" charset="0"/>
              </a:rPr>
              <a:t>Physical state of the specimen</a:t>
            </a:r>
          </a:p>
          <a:p>
            <a:pPr lvl="1" eaLnBrk="1" hangingPunct="1"/>
            <a:r>
              <a:rPr lang="en-US" b="1" dirty="0" smtClean="0">
                <a:latin typeface="Arial" charset="0"/>
              </a:rPr>
              <a:t>Amount and type of specimen characterization data</a:t>
            </a:r>
          </a:p>
          <a:p>
            <a:pPr lvl="1" eaLnBrk="1" hangingPunct="1"/>
            <a:r>
              <a:rPr lang="en-US" b="1" dirty="0" smtClean="0">
                <a:latin typeface="Arial" charset="0"/>
              </a:rPr>
              <a:t>Amount and type of quality control exercised</a:t>
            </a:r>
          </a:p>
          <a:p>
            <a:pPr lvl="1" eaLnBrk="1" hangingPunct="1"/>
            <a:r>
              <a:rPr lang="en-US" b="1" dirty="0" smtClean="0">
                <a:latin typeface="Arial" charset="0"/>
              </a:rPr>
              <a:t>Amount and type of clinical data</a:t>
            </a:r>
          </a:p>
          <a:p>
            <a:pPr lvl="1" eaLnBrk="1" hangingPunct="1"/>
            <a:r>
              <a:rPr lang="en-US" b="1" dirty="0" smtClean="0">
                <a:latin typeface="Arial" charset="0"/>
              </a:rPr>
              <a:t>Permitted use of the specimen</a:t>
            </a:r>
          </a:p>
          <a:p>
            <a:pPr lvl="1" eaLnBrk="1" hangingPunct="1"/>
            <a:r>
              <a:rPr lang="en-US" b="1" dirty="0" smtClean="0">
                <a:latin typeface="Arial" charset="0"/>
              </a:rPr>
              <a:t>The analysis to be performed and the </a:t>
            </a:r>
            <a:r>
              <a:rPr lang="en-US" b="1" dirty="0" err="1" smtClean="0">
                <a:latin typeface="Arial" charset="0"/>
              </a:rPr>
              <a:t>biomolecules</a:t>
            </a:r>
            <a:r>
              <a:rPr lang="en-US" b="1" dirty="0" smtClean="0">
                <a:latin typeface="Arial" charset="0"/>
              </a:rPr>
              <a:t> targeted by the analysis</a:t>
            </a:r>
          </a:p>
          <a:p>
            <a:pPr lvl="1" eaLnBrk="1" hangingPunct="1"/>
            <a:r>
              <a:rPr lang="en-US" b="1" dirty="0" smtClean="0">
                <a:latin typeface="Arial" charset="0"/>
              </a:rPr>
              <a:t>The goal of the research (application of the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81000" y="5715000"/>
            <a:ext cx="8382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C9EA">
                  <a:alpha val="29999"/>
                </a:srgbClr>
              </a:gs>
              <a:gs pos="100000">
                <a:srgbClr val="5A9CD8">
                  <a:alpha val="50000"/>
                </a:srgbClr>
              </a:gs>
            </a:gsLst>
            <a:lin ang="2700000" scaled="1"/>
          </a:gradFill>
          <a:ln w="19050" algn="ctr">
            <a:solidFill>
              <a:srgbClr val="3366CC"/>
            </a:solidFill>
            <a:round/>
            <a:headEnd/>
            <a:tailEnd/>
          </a:ln>
        </p:spPr>
        <p:txBody>
          <a:bodyPr lIns="45720" rIns="45720" anchor="ctr"/>
          <a:lstStyle/>
          <a:p>
            <a:pPr algn="ctr"/>
            <a:endParaRPr lang="en-US" sz="1600" b="1">
              <a:solidFill>
                <a:srgbClr val="0033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39624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 smtClean="0">
                <a:solidFill>
                  <a:schemeClr val="accent2"/>
                </a:solidFill>
                <a:latin typeface="Arial" charset="0"/>
              </a:rPr>
              <a:t>Biospecimen resources encompassing large quantities of high-quality, clinically annotated biospecimens are needed to:</a:t>
            </a:r>
            <a:r>
              <a:rPr lang="en-US" b="0" smtClean="0">
                <a:latin typeface="Arial" charset="0"/>
              </a:rPr>
              <a:t>	</a:t>
            </a:r>
          </a:p>
          <a:p>
            <a:pPr marL="706438" lvl="1" indent="-304800" eaLnBrk="1" hangingPunct="1"/>
            <a:r>
              <a:rPr lang="en-US" b="1" smtClean="0">
                <a:latin typeface="Arial" charset="0"/>
              </a:rPr>
              <a:t>Identify and validate targets for detection, diagnosis, treatment, </a:t>
            </a:r>
            <a:br>
              <a:rPr lang="en-US" b="1" smtClean="0">
                <a:latin typeface="Arial" charset="0"/>
              </a:rPr>
            </a:br>
            <a:r>
              <a:rPr lang="en-US" b="1" smtClean="0">
                <a:latin typeface="Arial" charset="0"/>
              </a:rPr>
              <a:t>and prevention </a:t>
            </a:r>
          </a:p>
          <a:p>
            <a:pPr marL="706438" lvl="1" indent="-304800" eaLnBrk="1" hangingPunct="1"/>
            <a:r>
              <a:rPr lang="en-US" b="1" smtClean="0">
                <a:latin typeface="Arial" charset="0"/>
              </a:rPr>
              <a:t>Identify disease mechanisms </a:t>
            </a:r>
          </a:p>
          <a:p>
            <a:pPr marL="706438" lvl="1" indent="-304800" eaLnBrk="1" hangingPunct="1"/>
            <a:r>
              <a:rPr lang="en-US" b="1" smtClean="0">
                <a:latin typeface="Arial" charset="0"/>
              </a:rPr>
              <a:t>Develop a molecular-based taxonomy of cancer</a:t>
            </a:r>
          </a:p>
          <a:p>
            <a:pPr marL="706438" lvl="1" indent="-304800" eaLnBrk="1" hangingPunct="1"/>
            <a:r>
              <a:rPr lang="en-US" b="1" smtClean="0">
                <a:latin typeface="Arial" charset="0"/>
              </a:rPr>
              <a:t>Develop screening tests for biomarkers associated with certain disease subtypes </a:t>
            </a:r>
          </a:p>
          <a:p>
            <a:pPr marL="706438" lvl="1" indent="-304800" eaLnBrk="1" hangingPunct="1"/>
            <a:r>
              <a:rPr lang="en-US" b="1" smtClean="0">
                <a:latin typeface="Arial" charset="0"/>
              </a:rPr>
              <a:t>Group patients for testing of new drugs based on their genetic characteristics and likelihood of positive response</a:t>
            </a:r>
          </a:p>
          <a:p>
            <a:pPr marL="706438" lvl="1" indent="-304800" eaLnBrk="1" hangingPunct="1"/>
            <a:r>
              <a:rPr lang="en-US" b="1" smtClean="0">
                <a:latin typeface="Arial" charset="0"/>
              </a:rPr>
              <a:t>Group patients based on the biomarkers of their disease to determine which treatment is appropriate </a:t>
            </a:r>
          </a:p>
          <a:p>
            <a:pPr marL="0" indent="0" eaLnBrk="1" hangingPunct="1">
              <a:buFontTx/>
              <a:buNone/>
            </a:pPr>
            <a:endParaRPr lang="en-US" b="0" smtClean="0">
              <a:latin typeface="Arial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mtClean="0">
                <a:latin typeface="Arial" charset="0"/>
              </a:rPr>
              <a:t>Biospecimen resources are critical to accelerate the development of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molecular-based diagnostics and therapeutics for personalized medicine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The Role of Biospecimen Resources in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21</a:t>
            </a:r>
            <a:r>
              <a:rPr lang="en-US" baseline="30000" smtClean="0">
                <a:latin typeface="Arial" charset="0"/>
              </a:rPr>
              <a:t>st</a:t>
            </a:r>
            <a:r>
              <a:rPr lang="en-US" smtClean="0">
                <a:latin typeface="Arial" charset="0"/>
              </a:rPr>
              <a:t> Century Medicine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6477000" cy="685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Key Requirements for Biospecimen Resources in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the Post-Genomic 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495800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en-US" sz="1800" dirty="0" smtClean="0">
                <a:latin typeface="Arial" charset="0"/>
              </a:rPr>
              <a:t>Diversity of cancer types and populations based on continual review of researcher needs</a:t>
            </a:r>
          </a:p>
          <a:p>
            <a:pPr eaLnBrk="1" hangingPunct="1">
              <a:spcBef>
                <a:spcPct val="45000"/>
              </a:spcBef>
            </a:pPr>
            <a:r>
              <a:rPr lang="en-US" sz="1800" dirty="0" smtClean="0">
                <a:latin typeface="Arial" charset="0"/>
              </a:rPr>
              <a:t>Access through a timely, centralized, peer-review process</a:t>
            </a:r>
          </a:p>
          <a:p>
            <a:pPr eaLnBrk="1" hangingPunct="1">
              <a:spcBef>
                <a:spcPct val="45000"/>
              </a:spcBef>
            </a:pPr>
            <a:r>
              <a:rPr lang="en-US" sz="1800" dirty="0" smtClean="0">
                <a:latin typeface="Arial" charset="0"/>
              </a:rPr>
              <a:t>Ethical and privacy compliance through a chain of trust</a:t>
            </a:r>
          </a:p>
          <a:p>
            <a:pPr eaLnBrk="1" hangingPunct="1">
              <a:spcBef>
                <a:spcPct val="45000"/>
              </a:spcBef>
            </a:pPr>
            <a:r>
              <a:rPr lang="en-US" sz="1800" dirty="0" smtClean="0">
                <a:latin typeface="Arial" charset="0"/>
              </a:rPr>
              <a:t>Resources provided without intellectual property restrictions</a:t>
            </a:r>
          </a:p>
          <a:p>
            <a:pPr eaLnBrk="1" hangingPunct="1">
              <a:spcBef>
                <a:spcPct val="45000"/>
              </a:spcBef>
            </a:pPr>
            <a:r>
              <a:rPr lang="en-US" sz="1800" dirty="0" smtClean="0">
                <a:latin typeface="Arial" charset="0"/>
              </a:rPr>
              <a:t>Pathology and clinical annotation (including longitudinal) </a:t>
            </a:r>
          </a:p>
          <a:p>
            <a:pPr eaLnBrk="1" hangingPunct="1">
              <a:spcBef>
                <a:spcPct val="45000"/>
              </a:spcBef>
            </a:pPr>
            <a:r>
              <a:rPr lang="en-US" sz="1800" dirty="0" smtClean="0">
                <a:latin typeface="Arial" charset="0"/>
              </a:rPr>
              <a:t>State-of-the-art informatics system to streamline the research production process and create </a:t>
            </a:r>
            <a:r>
              <a:rPr lang="en-US" sz="1800" i="1" dirty="0" smtClean="0">
                <a:latin typeface="Arial" charset="0"/>
              </a:rPr>
              <a:t>in </a:t>
            </a:r>
            <a:r>
              <a:rPr lang="en-US" sz="1800" i="1" dirty="0" err="1" smtClean="0">
                <a:latin typeface="Arial" charset="0"/>
              </a:rPr>
              <a:t>silico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research capabilities</a:t>
            </a:r>
          </a:p>
          <a:p>
            <a:pPr eaLnBrk="1" hangingPunct="1">
              <a:spcBef>
                <a:spcPct val="45000"/>
              </a:spcBef>
            </a:pPr>
            <a:r>
              <a:rPr lang="en-US" sz="1800" dirty="0" smtClean="0">
                <a:latin typeface="Arial" charset="0"/>
              </a:rPr>
              <a:t>Communication and outreach efforts</a:t>
            </a:r>
          </a:p>
          <a:p>
            <a:pPr eaLnBrk="1" hangingPunct="1">
              <a:spcBef>
                <a:spcPct val="45000"/>
              </a:spcBef>
            </a:pPr>
            <a:r>
              <a:rPr lang="en-US" sz="1800" dirty="0" smtClean="0">
                <a:latin typeface="Arial" charset="0"/>
              </a:rPr>
              <a:t>Best practice-based and data-driven SOPs to enable reproducible and comparable (additive) results</a:t>
            </a:r>
          </a:p>
          <a:p>
            <a:pPr eaLnBrk="1" hangingPunct="1"/>
            <a:endParaRPr lang="en-US" sz="1800" b="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6553200" cy="838200"/>
          </a:xfrm>
        </p:spPr>
        <p:txBody>
          <a:bodyPr/>
          <a:lstStyle/>
          <a:p>
            <a:pPr eaLnBrk="1" hangingPunct="1"/>
            <a:r>
              <a:rPr lang="en-US" smtClean="0"/>
              <a:t>Specimen Collection, Processing, Storage, Retrieval, and Dissemination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495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Handle specimens as appropriate for specimen type and study design.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Minimize collection/processing time as appropriate.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Develop a comprehensive quality management system to include SOPs to document all protocols and a training program for all appropriate personnel.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Annotate specimens with key collection, processing, and storage data.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Monitor specimen inventory with a tracking system.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Store specimens in a stabilized state without unnecessary thawing/refreezing. Dispose of specimens according to clear rules.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Review and document storage equipment performance on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 regular basis.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Follow specimen-appropriate </a:t>
            </a:r>
            <a:r>
              <a:rPr lang="en-US" dirty="0" err="1" smtClean="0">
                <a:latin typeface="Arial" charset="0"/>
              </a:rPr>
              <a:t>biosafety</a:t>
            </a:r>
            <a:r>
              <a:rPr lang="en-US" dirty="0" smtClean="0">
                <a:latin typeface="Arial" charset="0"/>
              </a:rPr>
              <a:t>, packaging, and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shipping procedures.  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Train personnel to adhere to specimen shipping regulations. Control and monitor required shipping temperature.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1524000"/>
          </a:xfrm>
        </p:spPr>
        <p:txBody>
          <a:bodyPr>
            <a:normAutofit/>
          </a:bodyPr>
          <a:lstStyle/>
          <a:p>
            <a:r>
              <a:rPr lang="fr-CH" b="1" dirty="0" err="1" smtClean="0">
                <a:solidFill>
                  <a:schemeClr val="accent2">
                    <a:lumMod val="50000"/>
                  </a:schemeClr>
                </a:solidFill>
              </a:rPr>
              <a:t>Outline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04800" y="18288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20574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207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b="1" dirty="0" smtClean="0"/>
              <a:t>ISBER Best Practices</a:t>
            </a:r>
          </a:p>
          <a:p>
            <a:pPr indent="5207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b="1" dirty="0" err="1" smtClean="0"/>
              <a:t>Biospecimen</a:t>
            </a:r>
            <a:r>
              <a:rPr lang="en-US" sz="2800" b="1" dirty="0" smtClean="0"/>
              <a:t> Science</a:t>
            </a:r>
          </a:p>
          <a:p>
            <a:pPr indent="5207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b="1" dirty="0" smtClean="0"/>
              <a:t>Quality Control and Proficiency Testing</a:t>
            </a:r>
          </a:p>
          <a:p>
            <a:pPr indent="5207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b="1" dirty="0" smtClean="0"/>
              <a:t>NCI Best Practices</a:t>
            </a:r>
          </a:p>
          <a:p>
            <a:pPr indent="5207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b="1" dirty="0" smtClean="0"/>
              <a:t>Human Biological Materials </a:t>
            </a:r>
          </a:p>
          <a:p>
            <a:pPr indent="5207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b="1" dirty="0" smtClean="0"/>
              <a:t>Special Ethical Considerations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7400" y="1920875"/>
            <a:ext cx="6705600" cy="1595438"/>
          </a:xfrm>
          <a:noFill/>
        </p:spPr>
        <p:txBody>
          <a:bodyPr anchor="ctr"/>
          <a:lstStyle/>
          <a:p>
            <a:pPr marL="231775" indent="-231775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Collect and store relevant clinical and epidemiologic data associated with a specimen, including longitudinal data, if applicable.</a:t>
            </a:r>
          </a:p>
          <a:p>
            <a:pPr marL="231775" indent="-231775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Use an informatics system that tracks all aspects of collection, 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processing, and distribution.</a:t>
            </a:r>
          </a:p>
          <a:p>
            <a:pPr marL="231775" indent="-231775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Comply with applicable privacy rules and human subjects regulations.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64008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Collecting/Managing Clinical Data/QA/QC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57400" y="3429000"/>
            <a:ext cx="6705600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Adhere to a written quality management system that describes QA and QC procedures.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Maintain QA/QC training records for personnel.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Adhere to and periodically review SOPs.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Have security systems in place, including alarms and backup power.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Include a computerized inventory tracking system in the data </a:t>
            </a:r>
            <a:br>
              <a:rPr lang="en-US" sz="1400" b="1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management plan.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Develop a facility disaster plan.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Maintain all equipment properly according to SOPs.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81000" y="1828800"/>
            <a:ext cx="1600200" cy="1447800"/>
          </a:xfrm>
          <a:prstGeom prst="roundRect">
            <a:avLst>
              <a:gd name="adj" fmla="val 16667"/>
            </a:avLst>
          </a:prstGeom>
          <a:solidFill>
            <a:srgbClr val="A4C9EA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US" sz="1600" b="1">
                <a:solidFill>
                  <a:srgbClr val="003399"/>
                </a:solidFill>
              </a:rPr>
              <a:t>Collecting and Managing </a:t>
            </a:r>
            <a:br>
              <a:rPr lang="en-US" sz="1600" b="1">
                <a:solidFill>
                  <a:srgbClr val="003399"/>
                </a:solidFill>
              </a:rPr>
            </a:br>
            <a:r>
              <a:rPr lang="en-US" sz="1600" b="1">
                <a:solidFill>
                  <a:srgbClr val="003399"/>
                </a:solidFill>
              </a:rPr>
              <a:t>Clinical Data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81000" y="3429000"/>
            <a:ext cx="1600200" cy="2514600"/>
          </a:xfrm>
          <a:prstGeom prst="roundRect">
            <a:avLst>
              <a:gd name="adj" fmla="val 16667"/>
            </a:avLst>
          </a:prstGeom>
          <a:solidFill>
            <a:srgbClr val="5A9CD8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003399"/>
                </a:solidFill>
              </a:rPr>
              <a:t>Quality Assurance/</a:t>
            </a:r>
            <a:br>
              <a:rPr lang="en-US" sz="1600" b="1">
                <a:solidFill>
                  <a:srgbClr val="003399"/>
                </a:solidFill>
              </a:rPr>
            </a:br>
            <a:r>
              <a:rPr lang="en-US" sz="1600" b="1">
                <a:solidFill>
                  <a:srgbClr val="003399"/>
                </a:solidFill>
              </a:rPr>
              <a:t>Quality Control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09600" y="1752600"/>
            <a:ext cx="815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09600" y="3352800"/>
            <a:ext cx="8153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609600" y="6019800"/>
            <a:ext cx="815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09600" y="3352800"/>
            <a:ext cx="815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04800" y="6324600"/>
            <a:ext cx="807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2286000"/>
            <a:ext cx="6705600" cy="2770188"/>
          </a:xfrm>
          <a:noFill/>
        </p:spPr>
        <p:txBody>
          <a:bodyPr anchor="ctr"/>
          <a:lstStyle/>
          <a:p>
            <a:pPr marL="231775" indent="-231775" eaLnBrk="1" hangingPunct="1"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Assume that all specimens are potentially infectious – provide appropriate vaccines, e.g., hepatitis. </a:t>
            </a:r>
          </a:p>
          <a:p>
            <a:pPr marL="231775" indent="-231775" eaLnBrk="1" hangingPunct="1"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Adhere to governmental and accrediting agency requirements.</a:t>
            </a:r>
          </a:p>
          <a:p>
            <a:pPr marL="231775" indent="-231775" eaLnBrk="1" hangingPunct="1"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Identify and address </a:t>
            </a:r>
            <a:r>
              <a:rPr lang="en-US" sz="1400" dirty="0" err="1" smtClean="0">
                <a:latin typeface="Arial" charset="0"/>
              </a:rPr>
              <a:t>biosafety</a:t>
            </a:r>
            <a:r>
              <a:rPr lang="en-US" sz="1400" dirty="0" smtClean="0">
                <a:latin typeface="Arial" charset="0"/>
              </a:rPr>
              <a:t> risks.</a:t>
            </a:r>
          </a:p>
          <a:p>
            <a:pPr marL="231775" indent="-231775" eaLnBrk="1" hangingPunct="1"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Record exposure incidents and provide personnel with 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appropriate treatment.</a:t>
            </a:r>
          </a:p>
          <a:p>
            <a:pPr marL="231775" indent="-231775" eaLnBrk="1" hangingPunct="1"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Establish indemnification agreements with users of </a:t>
            </a:r>
            <a:r>
              <a:rPr lang="en-US" sz="1400" dirty="0" err="1" smtClean="0">
                <a:latin typeface="Arial" charset="0"/>
              </a:rPr>
              <a:t>biospecimens</a:t>
            </a:r>
            <a:r>
              <a:rPr lang="en-US" sz="1400" dirty="0" smtClean="0">
                <a:latin typeface="Arial" charset="0"/>
              </a:rPr>
              <a:t> (except where prohibited by law).</a:t>
            </a:r>
          </a:p>
          <a:p>
            <a:pPr marL="231775" indent="-231775" eaLnBrk="1" hangingPunct="1"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Develop additional policies and procedures as appropriate for chemical, electrical, fire, occupational, and radiological safety.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6705600" cy="8382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Biosafety</a:t>
            </a:r>
            <a:endParaRPr lang="en-US" dirty="0" smtClean="0">
              <a:latin typeface="Arial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57200" y="2667000"/>
            <a:ext cx="1600200" cy="2133600"/>
          </a:xfrm>
          <a:prstGeom prst="roundRect">
            <a:avLst>
              <a:gd name="adj" fmla="val 16667"/>
            </a:avLst>
          </a:prstGeom>
          <a:solidFill>
            <a:srgbClr val="A4C9EA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US" sz="1600" b="1" dirty="0" err="1">
                <a:solidFill>
                  <a:srgbClr val="003399"/>
                </a:solidFill>
              </a:rPr>
              <a:t>Biosafety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62000" y="6858000"/>
            <a:ext cx="815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6705600" cy="8382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Biospecimen</a:t>
            </a:r>
            <a:r>
              <a:rPr lang="en-US" dirty="0" smtClean="0">
                <a:latin typeface="Arial" charset="0"/>
              </a:rPr>
              <a:t> Resource Informatics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2209800"/>
            <a:ext cx="6705600" cy="274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Assign a unique identifier (number and/or barcode) to each specimen.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Update the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biospecimen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resource database each time the specimen is moved or modified.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Use informatics systems that support the linking of specimens with associated data and protect the health information of patients.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Adhere to or initiate review of NCI Center for Bioinformatics guidelines and tools;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caBIG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™  “silver-level” compatibility is recommended.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04800" y="2514600"/>
            <a:ext cx="1828800" cy="2286000"/>
          </a:xfrm>
          <a:prstGeom prst="roundRect">
            <a:avLst>
              <a:gd name="adj" fmla="val 16667"/>
            </a:avLst>
          </a:prstGeom>
          <a:solidFill>
            <a:srgbClr val="5A9CD8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 lIns="45720" rIns="45720" anchor="ctr" anchorCtr="1"/>
          <a:lstStyle/>
          <a:p>
            <a:pPr algn="ctr"/>
            <a:r>
              <a:rPr lang="en-US" sz="1600" b="1" dirty="0" err="1">
                <a:solidFill>
                  <a:srgbClr val="003399"/>
                </a:solidFill>
              </a:rPr>
              <a:t>Biospecimen</a:t>
            </a:r>
            <a:r>
              <a:rPr lang="en-US" sz="1600" b="1" dirty="0">
                <a:solidFill>
                  <a:srgbClr val="003399"/>
                </a:solidFill>
              </a:rPr>
              <a:t> Resource Informatics: </a:t>
            </a:r>
            <a:br>
              <a:rPr lang="en-US" sz="1600" b="1" dirty="0">
                <a:solidFill>
                  <a:srgbClr val="003399"/>
                </a:solidFill>
              </a:rPr>
            </a:br>
            <a:r>
              <a:rPr lang="en-US" sz="1600" b="1" dirty="0">
                <a:solidFill>
                  <a:srgbClr val="003399"/>
                </a:solidFill>
              </a:rPr>
              <a:t>Data Management, Inventory Control, and Tracking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62000" y="6858000"/>
            <a:ext cx="815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Access to Biospecimens and Data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Develop clear policies for specimen and data access.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Develop clear guidelines for sample distribution and clinical data sharing (note: NCI Best Practices state that protocol-specific requirements should be met before other access is considered).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Ensure that investigators have timely, equitable, and appropriate access, without undue administrative burden.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Charge for samples only to recover costs.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If a </a:t>
            </a:r>
            <a:r>
              <a:rPr lang="en-US" dirty="0" err="1" smtClean="0">
                <a:latin typeface="Arial" charset="0"/>
              </a:rPr>
              <a:t>biospecimen</a:t>
            </a:r>
            <a:r>
              <a:rPr lang="en-US" dirty="0" smtClean="0">
                <a:latin typeface="Arial" charset="0"/>
              </a:rPr>
              <a:t> resource needs to close, announce the availability of specimens for transfer.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Restrict access to subjects’ identities and medical, genetic, social, and personal histories via data access system with defined privilege levels.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1920875"/>
            <a:ext cx="6629400" cy="1762125"/>
          </a:xfrm>
          <a:noFill/>
        </p:spPr>
        <p:txBody>
          <a:bodyPr anchor="ctr"/>
          <a:lstStyle/>
          <a:p>
            <a:pPr marL="231775" indent="-231775" eaLnBrk="1" hangingPunct="1"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Protect the privacy of information and follow applicable regulations.</a:t>
            </a:r>
          </a:p>
          <a:p>
            <a:pPr marL="231775" indent="-231775" eaLnBrk="1" hangingPunct="1"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Follow documented policies on employee access to data 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or specimens.</a:t>
            </a:r>
          </a:p>
          <a:p>
            <a:pPr marL="231775" indent="-231775" eaLnBrk="1" hangingPunct="1">
              <a:spcBef>
                <a:spcPct val="35000"/>
              </a:spcBef>
            </a:pPr>
            <a:r>
              <a:rPr lang="en-US" sz="1400" dirty="0" smtClean="0">
                <a:latin typeface="Arial" charset="0"/>
              </a:rPr>
              <a:t>Provide levels of security that are appropriate to the type </a:t>
            </a:r>
            <a:br>
              <a:rPr lang="en-US" sz="1400" dirty="0" smtClean="0">
                <a:latin typeface="Arial" charset="0"/>
              </a:rPr>
            </a:br>
            <a:r>
              <a:rPr lang="en-US" sz="1400" dirty="0" smtClean="0">
                <a:latin typeface="Arial" charset="0"/>
              </a:rPr>
              <a:t>of </a:t>
            </a:r>
            <a:r>
              <a:rPr lang="en-US" sz="1400" dirty="0" err="1" smtClean="0">
                <a:latin typeface="Arial" charset="0"/>
              </a:rPr>
              <a:t>biospecimen</a:t>
            </a:r>
            <a:r>
              <a:rPr lang="en-US" sz="1400" dirty="0" smtClean="0">
                <a:latin typeface="Arial" charset="0"/>
              </a:rPr>
              <a:t> resource.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64008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Privacy Protection/Custodianship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133600" y="4114800"/>
            <a:ext cx="66294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Include plans for custodianship of collected specimens and associated data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biospecimen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resource protocols. 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Develop plans to handle/dispose of specimens and associated data:</a:t>
            </a:r>
          </a:p>
          <a:p>
            <a:pPr marL="568325" lvl="1" indent="-222250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At end of the budget period of the grant</a:t>
            </a:r>
          </a:p>
          <a:p>
            <a:pPr marL="568325" lvl="1" indent="-222250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At completion of the specific research objectives of the study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Identify and disclose financial conflicts of interest.</a:t>
            </a:r>
          </a:p>
          <a:p>
            <a:pPr marL="231775" indent="-231775">
              <a:spcBef>
                <a:spcPct val="35000"/>
              </a:spcBef>
              <a:buClr>
                <a:srgbClr val="003399"/>
              </a:buClr>
              <a:buFontTx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In informed consent language, disclose that specimens may help to develop products, tests, or discoveries that may have commercial value.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81000" y="1828800"/>
            <a:ext cx="1676400" cy="1600200"/>
          </a:xfrm>
          <a:prstGeom prst="roundRect">
            <a:avLst>
              <a:gd name="adj" fmla="val 16667"/>
            </a:avLst>
          </a:prstGeom>
          <a:solidFill>
            <a:srgbClr val="A4C9EA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US" sz="1600" b="1">
                <a:solidFill>
                  <a:srgbClr val="003399"/>
                </a:solidFill>
              </a:rPr>
              <a:t>Privacy Protection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28600" y="4114800"/>
            <a:ext cx="1905000" cy="2286000"/>
          </a:xfrm>
          <a:prstGeom prst="roundRect">
            <a:avLst>
              <a:gd name="adj" fmla="val 16667"/>
            </a:avLst>
          </a:prstGeom>
          <a:solidFill>
            <a:srgbClr val="5A9CD8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 lIns="27432" rIns="27432" anchor="ctr" anchorCtr="1"/>
          <a:lstStyle/>
          <a:p>
            <a:r>
              <a:rPr lang="en-US" sz="1600" b="1">
                <a:solidFill>
                  <a:srgbClr val="003399"/>
                </a:solidFill>
              </a:rPr>
              <a:t>Custodianship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09600" y="1752600"/>
            <a:ext cx="815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09600" y="3505200"/>
            <a:ext cx="815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533400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latin typeface="Calibri" pitchFamily="34" charset="0"/>
              </a:rPr>
              <a:t>Types of Human Biological Materials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57200" y="914400"/>
            <a:ext cx="8329612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62000" y="1143000"/>
            <a:ext cx="78486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93700" lvl="1" indent="-3381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3200" b="1" dirty="0" err="1" smtClean="0">
                <a:latin typeface="Calibri" pitchFamily="34" charset="0"/>
              </a:rPr>
              <a:t>Germline</a:t>
            </a:r>
            <a:r>
              <a:rPr lang="en-US" sz="3200" b="1" dirty="0" smtClean="0">
                <a:latin typeface="Calibri" pitchFamily="34" charset="0"/>
              </a:rPr>
              <a:t> vs. Somatic cell</a:t>
            </a:r>
          </a:p>
          <a:p>
            <a:pPr marL="457200" indent="63500"/>
            <a:r>
              <a:rPr lang="en-US" sz="2400" b="1" u="sng" dirty="0" err="1" smtClean="0">
                <a:latin typeface="Calibri" pitchFamily="34" charset="0"/>
              </a:rPr>
              <a:t>Germline</a:t>
            </a:r>
            <a:endParaRPr lang="en-US" sz="2400" b="1" u="sng" dirty="0" smtClean="0">
              <a:latin typeface="Calibri" pitchFamily="34" charset="0"/>
            </a:endParaRPr>
          </a:p>
          <a:p>
            <a:pPr marL="688975" lvl="1" indent="169863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Inheritability</a:t>
            </a:r>
          </a:p>
          <a:p>
            <a:pPr marL="688975" lvl="1" indent="169863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Implications for immediate and extended family</a:t>
            </a:r>
          </a:p>
          <a:p>
            <a:pPr marL="688975" lvl="1" indent="169863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Implications for ethnic group</a:t>
            </a:r>
          </a:p>
          <a:p>
            <a:pPr marL="688975" lvl="1" indent="169863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Use of “normal” tissues</a:t>
            </a:r>
          </a:p>
          <a:p>
            <a:pPr marL="457200" indent="63500"/>
            <a:r>
              <a:rPr lang="en-US" sz="2400" b="1" u="sng" dirty="0" smtClean="0">
                <a:latin typeface="Calibri" pitchFamily="34" charset="0"/>
              </a:rPr>
              <a:t>Somatic cell</a:t>
            </a:r>
          </a:p>
          <a:p>
            <a:pPr marL="688975" lvl="1" indent="169863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Acquired mutations</a:t>
            </a:r>
          </a:p>
          <a:p>
            <a:pPr marL="688975" lvl="1" indent="169863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Use of diseased tissues</a:t>
            </a:r>
          </a:p>
          <a:p>
            <a:pPr marL="688975" lvl="1" indent="169863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No implications for family</a:t>
            </a:r>
            <a:endParaRPr lang="en-US" sz="3200" b="1" dirty="0" smtClean="0">
              <a:latin typeface="Calibri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533400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latin typeface="Calibri" pitchFamily="34" charset="0"/>
              </a:rPr>
              <a:t>Types of Human Biological Materials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57200" y="914400"/>
            <a:ext cx="8329612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62000" y="1143000"/>
            <a:ext cx="78486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576263" lvl="1" indent="-3508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Unidentifiable </a:t>
            </a:r>
            <a:r>
              <a:rPr lang="en-US" sz="3200" b="1" dirty="0" err="1" smtClean="0">
                <a:latin typeface="Calibri" pitchFamily="34" charset="0"/>
              </a:rPr>
              <a:t>vs</a:t>
            </a:r>
            <a:r>
              <a:rPr lang="en-US" sz="3200" b="1" dirty="0" smtClean="0">
                <a:latin typeface="Calibri" pitchFamily="34" charset="0"/>
              </a:rPr>
              <a:t> Identifiable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Unidentifiable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Anonymous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err="1" smtClean="0">
                <a:latin typeface="Calibri" pitchFamily="34" charset="0"/>
              </a:rPr>
              <a:t>Anonymized</a:t>
            </a:r>
            <a:endParaRPr lang="en-US" sz="3200" b="1" dirty="0" smtClean="0">
              <a:latin typeface="Calibri" pitchFamily="34" charset="0"/>
            </a:endParaRP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Identifiable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Coded (Linked)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Identified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Ethical Principles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The Belmont Report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Respect for persons (personal autonomy)</a:t>
            </a:r>
          </a:p>
          <a:p>
            <a:r>
              <a:rPr lang="en-US" b="1" dirty="0" smtClean="0">
                <a:latin typeface="Calibri" pitchFamily="34" charset="0"/>
              </a:rPr>
              <a:t>Beneficence</a:t>
            </a:r>
          </a:p>
          <a:p>
            <a:r>
              <a:rPr lang="en-US" b="1" dirty="0" smtClean="0">
                <a:latin typeface="Calibri" pitchFamily="34" charset="0"/>
              </a:rPr>
              <a:t>Justice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814388" y="2057400"/>
            <a:ext cx="8329612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latin typeface="Calibri" pitchFamily="34" charset="0"/>
              </a:rPr>
              <a:t>Federal Regulations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1200" y="1130300"/>
            <a:ext cx="8432800" cy="5118100"/>
          </a:xfrm>
          <a:noFill/>
        </p:spPr>
        <p:txBody>
          <a:bodyPr/>
          <a:lstStyle/>
          <a:p>
            <a:pPr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Department of Health and Human Services Common Rule, 45 CFR 46</a:t>
            </a:r>
          </a:p>
          <a:p>
            <a:pPr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Food and Drug Administration: 50 CFR 56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1066800"/>
            <a:ext cx="8329612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838200" y="2667000"/>
            <a:ext cx="83058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Institutional Review Boards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Informed consent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OHRP: Office of Human Research Protections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HIPAA- April, 2003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Inconsistencies between HIPAA and the Common Rule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latin typeface="Calibri" pitchFamily="34" charset="0"/>
              </a:rPr>
              <a:t>Human Subjects Protection:</a:t>
            </a:r>
            <a:br>
              <a:rPr lang="en-US" sz="4000" b="1" dirty="0" smtClean="0">
                <a:latin typeface="Calibri" pitchFamily="34" charset="0"/>
              </a:rPr>
            </a:br>
            <a:r>
              <a:rPr lang="en-US" sz="4000" b="1" dirty="0" smtClean="0">
                <a:latin typeface="Calibri" pitchFamily="34" charset="0"/>
              </a:rPr>
              <a:t>Use of Human Biological Materials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33400" y="1600200"/>
            <a:ext cx="83296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85800" y="1524000"/>
            <a:ext cx="84582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HBMs include: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Tissue samples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Blood, sputum, urine, bone marrow, etc.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Freshly obtained and archived materials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HBMs are subject to the same regulations as human subjects directly enrolled in studies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r>
              <a:rPr lang="en-US" sz="2800" b="1" dirty="0" smtClean="0">
                <a:latin typeface="Calibri" pitchFamily="34" charset="0"/>
              </a:rPr>
              <a:t>Therefore, informed consent and approval by an IRB may be required before using HBMs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1524000"/>
          </a:xfrm>
        </p:spPr>
        <p:txBody>
          <a:bodyPr>
            <a:normAutofit/>
          </a:bodyPr>
          <a:lstStyle/>
          <a:p>
            <a:r>
              <a:rPr lang="fr-CH" b="1" dirty="0" err="1" smtClean="0">
                <a:solidFill>
                  <a:schemeClr val="accent2">
                    <a:lumMod val="50000"/>
                  </a:schemeClr>
                </a:solidFill>
              </a:rPr>
              <a:t>Acknowledgments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229600" cy="2514600"/>
          </a:xfrm>
        </p:spPr>
        <p:txBody>
          <a:bodyPr>
            <a:noAutofit/>
          </a:bodyPr>
          <a:lstStyle/>
          <a:p>
            <a:r>
              <a:rPr lang="fr-CH" sz="2800" b="1" dirty="0" smtClean="0">
                <a:solidFill>
                  <a:schemeClr val="tx1"/>
                </a:solidFill>
                <a:cs typeface="Arial" pitchFamily="34" charset="0"/>
              </a:rPr>
              <a:t>Carolyn Compton, MD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Office of </a:t>
            </a:r>
            <a:r>
              <a:rPr lang="en-US" sz="2800" b="1" dirty="0" err="1" smtClean="0">
                <a:solidFill>
                  <a:srgbClr val="000000"/>
                </a:solidFill>
              </a:rPr>
              <a:t>Biorepositories</a:t>
            </a:r>
            <a:r>
              <a:rPr lang="en-US" sz="2800" b="1" dirty="0" smtClean="0">
                <a:solidFill>
                  <a:srgbClr val="000000"/>
                </a:solidFill>
              </a:rPr>
              <a:t> and </a:t>
            </a:r>
            <a:r>
              <a:rPr lang="en-US" sz="2800" b="1" dirty="0" err="1" smtClean="0">
                <a:solidFill>
                  <a:srgbClr val="000000"/>
                </a:solidFill>
              </a:rPr>
              <a:t>Biospecimen</a:t>
            </a:r>
            <a:r>
              <a:rPr lang="en-US" sz="2800" b="1" dirty="0" smtClean="0">
                <a:solidFill>
                  <a:srgbClr val="000000"/>
                </a:solidFill>
              </a:rPr>
              <a:t> Research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National Cancer Institute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National Institutes of Health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2800" b="1" dirty="0" smtClean="0">
                <a:solidFill>
                  <a:schemeClr val="tx1"/>
                </a:solidFill>
                <a:cs typeface="Arial" pitchFamily="34" charset="0"/>
              </a:rPr>
              <a:t>http://biospecimens.cancer.gov/default.asp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2400" b="1" dirty="0" smtClean="0">
                <a:solidFill>
                  <a:srgbClr val="FF0000"/>
                </a:solidFill>
                <a:cs typeface="Arial" pitchFamily="34" charset="0"/>
              </a:rPr>
              <a:t>OBBR </a:t>
            </a:r>
            <a:r>
              <a:rPr lang="fr-CH" sz="2400" b="1" dirty="0" err="1" smtClean="0">
                <a:solidFill>
                  <a:srgbClr val="FF0000"/>
                </a:solidFill>
                <a:cs typeface="Arial" pitchFamily="34" charset="0"/>
              </a:rPr>
              <a:t>slides</a:t>
            </a:r>
            <a:r>
              <a:rPr lang="fr-CH" sz="2400" b="1" dirty="0" smtClean="0">
                <a:solidFill>
                  <a:srgbClr val="FF0000"/>
                </a:solidFill>
                <a:cs typeface="Arial" pitchFamily="34" charset="0"/>
              </a:rPr>
              <a:t> in </a:t>
            </a:r>
            <a:r>
              <a:rPr lang="fr-CH" sz="2400" b="1" dirty="0" err="1" smtClean="0">
                <a:solidFill>
                  <a:srgbClr val="FF0000"/>
                </a:solidFill>
                <a:cs typeface="Arial" pitchFamily="34" charset="0"/>
              </a:rPr>
              <a:t>this</a:t>
            </a:r>
            <a:r>
              <a:rPr lang="fr-CH" sz="2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CH" sz="2400" b="1" dirty="0" err="1" smtClean="0">
                <a:solidFill>
                  <a:srgbClr val="FF0000"/>
                </a:solidFill>
                <a:cs typeface="Arial" pitchFamily="34" charset="0"/>
              </a:rPr>
              <a:t>presentation</a:t>
            </a:r>
            <a:r>
              <a:rPr lang="fr-CH" sz="2400" b="1" dirty="0" smtClean="0">
                <a:solidFill>
                  <a:srgbClr val="FF0000"/>
                </a:solidFill>
                <a:cs typeface="Arial" pitchFamily="34" charset="0"/>
              </a:rPr>
              <a:t> have been </a:t>
            </a:r>
            <a:r>
              <a:rPr lang="fr-CH" sz="2400" b="1" u="sng" dirty="0" err="1" smtClean="0">
                <a:solidFill>
                  <a:srgbClr val="FF0000"/>
                </a:solidFill>
                <a:cs typeface="Arial" pitchFamily="34" charset="0"/>
              </a:rPr>
              <a:t>revised</a:t>
            </a:r>
            <a:endParaRPr lang="fr-CH" sz="2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28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6764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04800" y="38100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828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Fay Betsou, PhD</a:t>
            </a:r>
          </a:p>
          <a:p>
            <a:pPr algn="ctr"/>
            <a:r>
              <a:rPr lang="en-US" sz="2800" b="1" dirty="0" smtClean="0"/>
              <a:t>Integrated </a:t>
            </a:r>
            <a:r>
              <a:rPr lang="en-US" sz="2800" b="1" dirty="0" err="1" smtClean="0"/>
              <a:t>Biobank</a:t>
            </a:r>
            <a:r>
              <a:rPr lang="en-US" sz="2800" b="1" dirty="0" smtClean="0"/>
              <a:t> of Luxembourg</a:t>
            </a:r>
          </a:p>
          <a:p>
            <a:pPr algn="ctr"/>
            <a:r>
              <a:rPr lang="en-US" sz="2800" b="1" dirty="0" smtClean="0"/>
              <a:t>Presentation at ASIP Annual Meeting at Experimental Biology 2011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algn="l">
              <a:defRPr/>
            </a:pPr>
            <a:r>
              <a:rPr lang="en-US" sz="3600" b="1" dirty="0" smtClean="0">
                <a:latin typeface="Calibri" pitchFamily="34" charset="0"/>
              </a:rPr>
              <a:t>Identifiable HBMs- The Common Rule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7244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33CCCC"/>
              </a:buClr>
              <a:buSzPct val="115000"/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Any HBM that can be identified by any one person, anywhere, is an identifiable sample</a:t>
            </a:r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</a:pPr>
            <a:endParaRPr lang="en-US" sz="28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If a sample is coded, and any investigator keeps a key to the code, the sample is identifiable</a:t>
            </a:r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</a:pPr>
            <a:endParaRPr lang="en-US" sz="28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Exception:  If the recipient of the HBMs signs an agreement that there is no intent to identify the samples, the sample may be considered unidentifiable.</a:t>
            </a:r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  <a:buFontTx/>
              <a:buNone/>
            </a:pPr>
            <a:endParaRPr lang="en-US" sz="2800" dirty="0" smtClean="0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788988" y="1066800"/>
            <a:ext cx="8329612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85800" y="2044700"/>
            <a:ext cx="8458200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5000"/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533400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latin typeface="Calibri" pitchFamily="34" charset="0"/>
              </a:rPr>
              <a:t>Definition of a Human Subject-The Common Rule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2895600"/>
          </a:xfrm>
          <a:noFill/>
        </p:spPr>
        <p:txBody>
          <a:bodyPr/>
          <a:lstStyle/>
          <a:p>
            <a:pPr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Does </a:t>
            </a:r>
            <a:r>
              <a:rPr lang="en-US" sz="2800" b="1" u="sng" dirty="0" smtClean="0">
                <a:latin typeface="Calibri" pitchFamily="34" charset="0"/>
              </a:rPr>
              <a:t>NOT</a:t>
            </a:r>
            <a:r>
              <a:rPr lang="en-US" sz="2800" b="1" dirty="0" smtClean="0">
                <a:latin typeface="Calibri" pitchFamily="34" charset="0"/>
              </a:rPr>
              <a:t> include:</a:t>
            </a:r>
          </a:p>
          <a:p>
            <a:pPr lvl="1">
              <a:buClr>
                <a:srgbClr val="33CCCC"/>
              </a:buClr>
              <a:buSzPct val="115000"/>
            </a:pPr>
            <a:r>
              <a:rPr lang="en-US" b="1" dirty="0" smtClean="0">
                <a:latin typeface="Calibri" pitchFamily="34" charset="0"/>
              </a:rPr>
              <a:t>Deceased persons (autopsy specimens)</a:t>
            </a:r>
          </a:p>
          <a:p>
            <a:pPr lvl="1">
              <a:buClr>
                <a:srgbClr val="33CCCC"/>
              </a:buClr>
              <a:buSzPct val="115000"/>
            </a:pPr>
            <a:r>
              <a:rPr lang="en-US" b="1" dirty="0" smtClean="0">
                <a:latin typeface="Calibri" pitchFamily="34" charset="0"/>
              </a:rPr>
              <a:t>Publicly available information</a:t>
            </a:r>
          </a:p>
          <a:p>
            <a:pPr lvl="1">
              <a:buClr>
                <a:srgbClr val="33CCCC"/>
              </a:buClr>
              <a:buSzPct val="115000"/>
            </a:pPr>
            <a:r>
              <a:rPr lang="en-US" b="1" dirty="0" smtClean="0">
                <a:latin typeface="Calibri" pitchFamily="34" charset="0"/>
              </a:rPr>
              <a:t>Unidentifiable (Anonymous, </a:t>
            </a:r>
            <a:r>
              <a:rPr lang="en-US" b="1" dirty="0" err="1" smtClean="0">
                <a:latin typeface="Calibri" pitchFamily="34" charset="0"/>
              </a:rPr>
              <a:t>Anonymized</a:t>
            </a:r>
            <a:r>
              <a:rPr lang="en-US" b="1" dirty="0" smtClean="0">
                <a:latin typeface="Calibri" pitchFamily="34" charset="0"/>
              </a:rPr>
              <a:t>) Samples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788988" y="1066800"/>
            <a:ext cx="8329612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686800" cy="533400"/>
          </a:xfrm>
        </p:spPr>
        <p:txBody>
          <a:bodyPr/>
          <a:lstStyle/>
          <a:p>
            <a:pPr algn="l">
              <a:defRPr/>
            </a:pPr>
            <a:r>
              <a:rPr lang="en-US" sz="3600" b="1" dirty="0" smtClean="0">
                <a:latin typeface="Calibri" pitchFamily="34" charset="0"/>
              </a:rPr>
              <a:t>Waivers of Informed Consent-Common Rule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2971800"/>
            <a:ext cx="8001000" cy="3048000"/>
          </a:xfrm>
          <a:noFill/>
        </p:spPr>
        <p:txBody>
          <a:bodyPr/>
          <a:lstStyle/>
          <a:p>
            <a:pPr marL="1195388" indent="-449263"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Minimal risk</a:t>
            </a:r>
          </a:p>
          <a:p>
            <a:pPr marL="1195388" indent="-449263"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Respect for autonomy and the rights of the individual</a:t>
            </a:r>
          </a:p>
          <a:p>
            <a:pPr marL="1195388" indent="-449263"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Impracticable</a:t>
            </a:r>
          </a:p>
          <a:p>
            <a:pPr marL="1195388" indent="-449263"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Notification </a:t>
            </a:r>
          </a:p>
          <a:p>
            <a:pPr lvl="2">
              <a:lnSpc>
                <a:spcPct val="90000"/>
              </a:lnSpc>
              <a:buClr>
                <a:srgbClr val="33CCCC"/>
              </a:buClr>
              <a:buSzPct val="115000"/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533400" y="1295400"/>
            <a:ext cx="8329612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93725" y="1314450"/>
            <a:ext cx="7198958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An IRB may grant a waiver of informed consent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under the Common Rule (not the FDA) if four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criteria are met: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15400" cy="5334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atin typeface="Calibri" pitchFamily="34" charset="0"/>
              </a:rPr>
              <a:t>Waivers of Informed Consent-Common Rule</a:t>
            </a:r>
            <a:endParaRPr lang="en-US" sz="1600" b="1" dirty="0" smtClean="0">
              <a:latin typeface="Calibri" pitchFamily="34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Waivers are rarely granted for identified samples </a:t>
            </a:r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Waivers are usually (but  not always) granted for collecting anonymous samples </a:t>
            </a:r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Waivers are usually (but not always) granted for using anonymous or </a:t>
            </a:r>
            <a:r>
              <a:rPr lang="en-US" sz="2800" b="1" dirty="0" err="1" smtClean="0">
                <a:latin typeface="Calibri" pitchFamily="34" charset="0"/>
              </a:rPr>
              <a:t>anonymized</a:t>
            </a:r>
            <a:r>
              <a:rPr lang="en-US" sz="2800" b="1" dirty="0" smtClean="0">
                <a:latin typeface="Calibri" pitchFamily="34" charset="0"/>
              </a:rPr>
              <a:t> samples</a:t>
            </a:r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Waivers are occasionally granted for coded (linked) samples:</a:t>
            </a:r>
          </a:p>
          <a:p>
            <a:pPr lvl="2"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err="1" smtClean="0">
                <a:latin typeface="Calibri" pitchFamily="34" charset="0"/>
              </a:rPr>
              <a:t>Germline</a:t>
            </a:r>
            <a:endParaRPr lang="en-US" sz="2800" b="1" dirty="0" smtClean="0">
              <a:latin typeface="Calibri" pitchFamily="34" charset="0"/>
            </a:endParaRPr>
          </a:p>
          <a:p>
            <a:pPr lvl="2">
              <a:lnSpc>
                <a:spcPct val="90000"/>
              </a:lnSpc>
              <a:buClr>
                <a:srgbClr val="33CCCC"/>
              </a:buClr>
              <a:buSzPct val="115000"/>
            </a:pPr>
            <a:r>
              <a:rPr lang="en-US" sz="2800" b="1" dirty="0" smtClean="0">
                <a:latin typeface="Calibri" pitchFamily="34" charset="0"/>
              </a:rPr>
              <a:t>Somatic cell</a:t>
            </a:r>
          </a:p>
          <a:p>
            <a:pPr lvl="2">
              <a:lnSpc>
                <a:spcPct val="90000"/>
              </a:lnSpc>
              <a:buClr>
                <a:srgbClr val="33CCCC"/>
              </a:buClr>
              <a:buSzPct val="115000"/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Clr>
                <a:srgbClr val="33CCCC"/>
              </a:buClr>
              <a:buSzPct val="115000"/>
              <a:buFontTx/>
              <a:buNone/>
            </a:pPr>
            <a:r>
              <a:rPr lang="en-US" dirty="0" smtClean="0"/>
              <a:t>	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04800" y="1066800"/>
            <a:ext cx="83296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FF00"/>
                </a:solidFill>
              </a:rPr>
              <a:t>OHRP Guidance: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Components of Repositories</a:t>
            </a:r>
          </a:p>
        </p:txBody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534400" cy="1219200"/>
          </a:xfrm>
        </p:spPr>
        <p:txBody>
          <a:bodyPr/>
          <a:lstStyle/>
          <a:p>
            <a:pPr marL="1127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FFFF00"/>
                </a:solidFill>
              </a:rPr>
              <a:t>Repository activities involve three components, each of which must satisfy certain requirements:</a:t>
            </a:r>
          </a:p>
          <a:p>
            <a:pPr marL="1127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smtClean="0">
              <a:solidFill>
                <a:srgbClr val="FFFF00"/>
              </a:solidFill>
            </a:endParaRPr>
          </a:p>
          <a:p>
            <a:pPr marL="112713" indent="0" eaLnBrk="1" hangingPunct="1">
              <a:lnSpc>
                <a:spcPct val="80000"/>
              </a:lnSpc>
              <a:buSzTx/>
              <a:buFontTx/>
              <a:buNone/>
              <a:defRPr/>
            </a:pPr>
            <a:endParaRPr lang="en-US" sz="800" smtClean="0"/>
          </a:p>
          <a:p>
            <a:pPr marL="1127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smtClean="0"/>
          </a:p>
          <a:p>
            <a:pPr marL="1127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800" smtClean="0">
                <a:solidFill>
                  <a:srgbClr val="FFFF00"/>
                </a:solidFill>
              </a:rPr>
              <a:t> </a:t>
            </a:r>
            <a:endParaRPr lang="en-US" sz="700" smtClean="0"/>
          </a:p>
        </p:txBody>
      </p:sp>
      <p:sp>
        <p:nvSpPr>
          <p:cNvPr id="13316" name="Line 1029"/>
          <p:cNvSpPr>
            <a:spLocks noChangeShapeType="1"/>
          </p:cNvSpPr>
          <p:nvPr/>
        </p:nvSpPr>
        <p:spPr bwMode="auto">
          <a:xfrm>
            <a:off x="457200" y="19812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Text Box 1030"/>
          <p:cNvSpPr txBox="1">
            <a:spLocks noChangeArrowheads="1"/>
          </p:cNvSpPr>
          <p:nvPr/>
        </p:nvSpPr>
        <p:spPr bwMode="auto">
          <a:xfrm>
            <a:off x="457200" y="3352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9575" name="Text Box 1031"/>
          <p:cNvSpPr txBox="1">
            <a:spLocks noChangeArrowheads="1"/>
          </p:cNvSpPr>
          <p:nvPr/>
        </p:nvSpPr>
        <p:spPr bwMode="auto">
          <a:xfrm>
            <a:off x="609600" y="3505200"/>
            <a:ext cx="7696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FontTx/>
              <a:buChar char="•"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collectors of tissue samples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FF00"/>
              </a:buClr>
              <a:buFontTx/>
              <a:buChar char="•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repository storage and data management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FF"/>
              </a:buClr>
              <a:buFontTx/>
              <a:buChar char="•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recipient investigators</a:t>
            </a:r>
            <a:endParaRPr lang="en-US" sz="2800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2286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28600" y="1766888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FF"/>
                </a:solidFill>
              </a:rPr>
              <a:t>Tissue collector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28600" y="2487613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FF"/>
                </a:solidFill>
              </a:rPr>
              <a:t>Tissue collector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28600" y="3249613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FF"/>
                </a:solidFill>
              </a:rPr>
              <a:t>Tissue collector</a:t>
            </a:r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2133600" y="19050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AutoShape 8"/>
          <p:cNvSpPr>
            <a:spLocks noChangeArrowheads="1"/>
          </p:cNvSpPr>
          <p:nvPr/>
        </p:nvSpPr>
        <p:spPr bwMode="auto">
          <a:xfrm>
            <a:off x="2133600" y="2590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AutoShape 9"/>
          <p:cNvSpPr>
            <a:spLocks noChangeArrowheads="1"/>
          </p:cNvSpPr>
          <p:nvPr/>
        </p:nvSpPr>
        <p:spPr bwMode="auto">
          <a:xfrm>
            <a:off x="2133600" y="3352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2743200" y="1828800"/>
            <a:ext cx="309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FF00"/>
                </a:solidFill>
              </a:rPr>
              <a:t>Repository Storage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FF00"/>
                </a:solidFill>
              </a:rPr>
              <a:t>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FF00"/>
                </a:solidFill>
              </a:rPr>
              <a:t>Data Management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FF00"/>
                </a:solidFill>
              </a:rPr>
              <a:t>Center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6500813" y="1766888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CC99FF"/>
                </a:solidFill>
              </a:rPr>
              <a:t>Recipient Investigator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6500813" y="2563813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CC99FF"/>
                </a:solidFill>
              </a:rPr>
              <a:t>Recipient Investigator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6500813" y="3249613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CC99FF"/>
                </a:solidFill>
              </a:rPr>
              <a:t>Recipient Investigator</a:t>
            </a:r>
          </a:p>
        </p:txBody>
      </p:sp>
      <p:sp>
        <p:nvSpPr>
          <p:cNvPr id="14349" name="AutoShape 14"/>
          <p:cNvSpPr>
            <a:spLocks noChangeArrowheads="1"/>
          </p:cNvSpPr>
          <p:nvPr/>
        </p:nvSpPr>
        <p:spPr bwMode="auto">
          <a:xfrm>
            <a:off x="5943600" y="19050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AutoShape 15"/>
          <p:cNvSpPr>
            <a:spLocks noChangeArrowheads="1"/>
          </p:cNvSpPr>
          <p:nvPr/>
        </p:nvSpPr>
        <p:spPr bwMode="auto">
          <a:xfrm>
            <a:off x="5943600" y="2590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AutoShape 16"/>
          <p:cNvSpPr>
            <a:spLocks noChangeArrowheads="1"/>
          </p:cNvSpPr>
          <p:nvPr/>
        </p:nvSpPr>
        <p:spPr bwMode="auto">
          <a:xfrm>
            <a:off x="5943600" y="3352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7"/>
          <p:cNvSpPr>
            <a:spLocks noChangeArrowheads="1"/>
          </p:cNvSpPr>
          <p:nvPr/>
        </p:nvSpPr>
        <p:spPr bwMode="auto">
          <a:xfrm>
            <a:off x="12954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FF00"/>
                </a:solidFill>
              </a:rPr>
              <a:t>OHRP Repository Guidance</a:t>
            </a:r>
          </a:p>
        </p:txBody>
      </p:sp>
      <p:sp>
        <p:nvSpPr>
          <p:cNvPr id="14353" name="AutoShape 18"/>
          <p:cNvSpPr>
            <a:spLocks noChangeArrowheads="1"/>
          </p:cNvSpPr>
          <p:nvPr/>
        </p:nvSpPr>
        <p:spPr bwMode="auto">
          <a:xfrm>
            <a:off x="1143000" y="40386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00"/>
              </a:solidFill>
            </a:endParaRP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479425" y="4668838"/>
            <a:ext cx="29479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FF"/>
                </a:solidFill>
              </a:rPr>
              <a:t>IRB Review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FF"/>
                </a:solidFill>
              </a:rPr>
              <a:t>Informed Consent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FF"/>
                </a:solidFill>
              </a:rPr>
              <a:t>Submittal Agreement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FF"/>
                </a:solidFill>
              </a:rPr>
              <a:t>Assurance of Compliance</a:t>
            </a:r>
          </a:p>
        </p:txBody>
      </p:sp>
      <p:sp>
        <p:nvSpPr>
          <p:cNvPr id="14355" name="AutoShape 22"/>
          <p:cNvSpPr>
            <a:spLocks noChangeArrowheads="1"/>
          </p:cNvSpPr>
          <p:nvPr/>
        </p:nvSpPr>
        <p:spPr bwMode="auto">
          <a:xfrm>
            <a:off x="4106863" y="4078288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00"/>
              </a:solidFill>
            </a:endParaRPr>
          </a:p>
        </p:txBody>
      </p:sp>
      <p:sp>
        <p:nvSpPr>
          <p:cNvPr id="14356" name="Text Box 23"/>
          <p:cNvSpPr txBox="1">
            <a:spLocks noChangeArrowheads="1"/>
          </p:cNvSpPr>
          <p:nvPr/>
        </p:nvSpPr>
        <p:spPr bwMode="auto">
          <a:xfrm>
            <a:off x="3443288" y="4708525"/>
            <a:ext cx="3309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00"/>
                </a:solidFill>
              </a:rPr>
              <a:t>IRB Review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00"/>
                </a:solidFill>
              </a:rPr>
              <a:t>Sample</a:t>
            </a:r>
            <a:r>
              <a:rPr lang="en-US" sz="2000" smtClean="0">
                <a:solidFill>
                  <a:srgbClr val="00FF00"/>
                </a:solidFill>
              </a:rPr>
              <a:t> </a:t>
            </a:r>
            <a:r>
              <a:rPr lang="en-US" sz="2000" b="1" smtClean="0">
                <a:solidFill>
                  <a:srgbClr val="00FF00"/>
                </a:solidFill>
              </a:rPr>
              <a:t>Informed</a:t>
            </a:r>
            <a:r>
              <a:rPr lang="en-US" sz="2000" smtClean="0">
                <a:solidFill>
                  <a:srgbClr val="00FF00"/>
                </a:solidFill>
              </a:rPr>
              <a:t> </a:t>
            </a:r>
            <a:r>
              <a:rPr lang="en-US" sz="2000" b="1" smtClean="0">
                <a:solidFill>
                  <a:srgbClr val="00FF00"/>
                </a:solidFill>
              </a:rPr>
              <a:t>Consent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00"/>
                </a:solidFill>
              </a:rPr>
              <a:t>Certificate of Confidentiality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FF00"/>
                </a:solidFill>
              </a:rPr>
              <a:t>Assurance of Compliance</a:t>
            </a:r>
          </a:p>
        </p:txBody>
      </p:sp>
      <p:sp>
        <p:nvSpPr>
          <p:cNvPr id="14357" name="AutoShape 24"/>
          <p:cNvSpPr>
            <a:spLocks noChangeArrowheads="1"/>
          </p:cNvSpPr>
          <p:nvPr/>
        </p:nvSpPr>
        <p:spPr bwMode="auto">
          <a:xfrm>
            <a:off x="7369175" y="4078288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00"/>
              </a:solidFill>
            </a:endParaRPr>
          </a:p>
        </p:txBody>
      </p:sp>
      <p:sp>
        <p:nvSpPr>
          <p:cNvPr id="14358" name="Text Box 25"/>
          <p:cNvSpPr txBox="1">
            <a:spLocks noChangeArrowheads="1"/>
          </p:cNvSpPr>
          <p:nvPr/>
        </p:nvSpPr>
        <p:spPr bwMode="auto">
          <a:xfrm>
            <a:off x="6705600" y="4708525"/>
            <a:ext cx="2474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CC99FF"/>
                </a:solidFill>
              </a:rPr>
              <a:t>Recipient</a:t>
            </a:r>
            <a:r>
              <a:rPr lang="en-US" sz="2000" smtClean="0">
                <a:solidFill>
                  <a:srgbClr val="CC99FF"/>
                </a:solidFill>
              </a:rPr>
              <a:t> </a:t>
            </a:r>
            <a:r>
              <a:rPr lang="en-US" sz="2000" b="1" smtClean="0">
                <a:solidFill>
                  <a:srgbClr val="CC99FF"/>
                </a:solidFill>
              </a:rPr>
              <a:t>Agreement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CC99FF"/>
                </a:solidFill>
              </a:rPr>
              <a:t>Local Policies</a:t>
            </a:r>
          </a:p>
        </p:txBody>
      </p:sp>
      <p:sp>
        <p:nvSpPr>
          <p:cNvPr id="14359" name="Line 27"/>
          <p:cNvSpPr>
            <a:spLocks noChangeShapeType="1"/>
          </p:cNvSpPr>
          <p:nvPr/>
        </p:nvSpPr>
        <p:spPr bwMode="auto">
          <a:xfrm>
            <a:off x="457200" y="13716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295400"/>
          </a:xfrm>
        </p:spPr>
        <p:txBody>
          <a:bodyPr/>
          <a:lstStyle/>
          <a:p>
            <a:r>
              <a:rPr lang="en-US" sz="4000" b="1" dirty="0" smtClean="0">
                <a:latin typeface="Calibri" pitchFamily="34" charset="0"/>
              </a:rPr>
              <a:t>Ethical Principles for the 21</a:t>
            </a:r>
            <a:r>
              <a:rPr lang="en-US" sz="4000" b="1" baseline="30000" dirty="0" smtClean="0">
                <a:latin typeface="Calibri" pitchFamily="34" charset="0"/>
              </a:rPr>
              <a:t>st</a:t>
            </a:r>
            <a:r>
              <a:rPr lang="en-US" sz="4000" b="1" dirty="0" smtClean="0">
                <a:latin typeface="Calibri" pitchFamily="34" charset="0"/>
              </a:rPr>
              <a:t> Century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42672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Respect for persons (personal autonomy):</a:t>
            </a:r>
          </a:p>
          <a:p>
            <a:pPr lvl="1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Informed consent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Respect for privacy and confidentiality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Beneficence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Justice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814388" y="1828800"/>
            <a:ext cx="8329612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686800" cy="1981200"/>
          </a:xfrm>
        </p:spPr>
        <p:txBody>
          <a:bodyPr>
            <a:normAutofit/>
          </a:bodyPr>
          <a:lstStyle/>
          <a:p>
            <a:r>
              <a:rPr lang="fr-CH" sz="3600" b="1" dirty="0" smtClean="0">
                <a:solidFill>
                  <a:schemeClr val="accent2">
                    <a:lumMod val="50000"/>
                  </a:schemeClr>
                </a:solidFill>
              </a:rPr>
              <a:t>International Society for </a:t>
            </a:r>
            <a:r>
              <a:rPr lang="fr-CH" sz="3600" b="1" dirty="0" err="1" smtClean="0">
                <a:solidFill>
                  <a:schemeClr val="accent2">
                    <a:lumMod val="50000"/>
                  </a:schemeClr>
                </a:solidFill>
              </a:rPr>
              <a:t>Biological</a:t>
            </a:r>
            <a:r>
              <a:rPr lang="fr-CH" sz="36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fr-CH" sz="3600" b="1" dirty="0" err="1" smtClean="0">
                <a:solidFill>
                  <a:schemeClr val="accent2">
                    <a:lumMod val="50000"/>
                  </a:schemeClr>
                </a:solidFill>
              </a:rPr>
              <a:t>Environmental</a:t>
            </a:r>
            <a:r>
              <a:rPr lang="fr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CH" sz="3600" b="1" dirty="0" err="1" smtClean="0">
                <a:solidFill>
                  <a:schemeClr val="accent2">
                    <a:lumMod val="50000"/>
                  </a:schemeClr>
                </a:solidFill>
              </a:rPr>
              <a:t>Repositories</a:t>
            </a:r>
            <a:r>
              <a:rPr lang="fr-CH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r-CH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Second Edition</a:t>
            </a:r>
            <a:r>
              <a:rPr lang="en-US" b="1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: Cell Preservation Technology</a:t>
            </a:r>
            <a:r>
              <a:rPr lang="en-US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, Volume 6, Number 1, 2008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Third Edition: </a:t>
            </a:r>
            <a:r>
              <a:rPr lang="en-US" b="1" i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Biopreservation</a:t>
            </a:r>
            <a:r>
              <a:rPr lang="en-US" b="1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and </a:t>
            </a:r>
            <a:r>
              <a:rPr lang="en-US" b="1" i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Biobanking</a:t>
            </a:r>
            <a:endParaRPr lang="en-US" b="1" i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Volume 10, Number 2, 2012</a:t>
            </a:r>
            <a:endParaRPr lang="en-US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23622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81000" y="43434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590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Best Practices for Repositories:</a:t>
            </a:r>
          </a:p>
          <a:p>
            <a:pPr algn="ctr"/>
            <a:r>
              <a:rPr lang="en-US" sz="3200" b="1" i="1" dirty="0" smtClean="0"/>
              <a:t>Collection, Storage, Retrieval and Distribution of Biological Materials for Research</a:t>
            </a:r>
            <a:endParaRPr lang="en-US" sz="3200" b="1" i="1" dirty="0"/>
          </a:p>
        </p:txBody>
      </p:sp>
      <p:pic>
        <p:nvPicPr>
          <p:cNvPr id="8" name="Picture 7" descr="C:\Users\hendersm\AppData\Local\Microsoft\Windows\Temporary Internet Files\Content.Outlook\MYLT6CA1\isberlogo(color72)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76400"/>
            <a:ext cx="1932047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Biospecimen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Science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1000" y="15240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charset="0"/>
              </a:rPr>
              <a:t>What is </a:t>
            </a:r>
            <a:r>
              <a:rPr lang="en-US" b="1" u="sng" dirty="0" err="1" smtClean="0">
                <a:latin typeface="Arial" charset="0"/>
              </a:rPr>
              <a:t>biospecimen</a:t>
            </a:r>
            <a:r>
              <a:rPr lang="en-US" b="1" u="sng" dirty="0" smtClean="0">
                <a:latin typeface="Arial" charset="0"/>
              </a:rPr>
              <a:t> science?</a:t>
            </a:r>
          </a:p>
          <a:p>
            <a:pPr lvl="1"/>
            <a:r>
              <a:rPr lang="en-US" b="1" dirty="0" err="1" smtClean="0">
                <a:latin typeface="Arial" charset="0"/>
              </a:rPr>
              <a:t>Biospecimen</a:t>
            </a:r>
            <a:r>
              <a:rPr lang="en-US" b="1" dirty="0" smtClean="0">
                <a:latin typeface="Arial" charset="0"/>
              </a:rPr>
              <a:t> Science is the multidisciplinary field of study responsible for establishing tested and proven </a:t>
            </a:r>
            <a:r>
              <a:rPr lang="en-US" b="1" dirty="0" err="1" smtClean="0">
                <a:latin typeface="Arial" charset="0"/>
              </a:rPr>
              <a:t>biospecimen</a:t>
            </a:r>
            <a:r>
              <a:rPr lang="en-US" b="1" dirty="0" smtClean="0">
                <a:latin typeface="Arial" charset="0"/>
              </a:rPr>
              <a:t> resource-related procedures based on experimentation in the areas of specimen collection, processing, shipping, and storage</a:t>
            </a:r>
          </a:p>
          <a:p>
            <a:pPr lvl="1"/>
            <a:endParaRPr lang="en-US" b="1" dirty="0" smtClean="0">
              <a:latin typeface="Arial" charset="0"/>
            </a:endParaRPr>
          </a:p>
          <a:p>
            <a:r>
              <a:rPr lang="en-US" b="1" u="sng" dirty="0" smtClean="0">
                <a:latin typeface="Arial" charset="0"/>
              </a:rPr>
              <a:t>Why is it needed?</a:t>
            </a:r>
          </a:p>
          <a:p>
            <a:pPr lvl="1"/>
            <a:r>
              <a:rPr lang="en-US" b="1" dirty="0" err="1" smtClean="0">
                <a:latin typeface="Arial" charset="0"/>
              </a:rPr>
              <a:t>Biospecimens</a:t>
            </a:r>
            <a:r>
              <a:rPr lang="en-US" b="1" dirty="0" smtClean="0">
                <a:latin typeface="Arial" charset="0"/>
              </a:rPr>
              <a:t> are composed of active and reactive living cells or cell products, making them highly complex. </a:t>
            </a:r>
          </a:p>
          <a:p>
            <a:pPr lvl="1"/>
            <a:r>
              <a:rPr lang="en-US" b="1" dirty="0" smtClean="0">
                <a:latin typeface="Arial" charset="0"/>
              </a:rPr>
              <a:t>The collection, handling, and storage process can profoundly alter the molecular profile and quality of </a:t>
            </a:r>
            <a:r>
              <a:rPr lang="en-US" b="1" dirty="0" err="1" smtClean="0">
                <a:latin typeface="Arial" charset="0"/>
              </a:rPr>
              <a:t>biospecimens</a:t>
            </a:r>
            <a:r>
              <a:rPr lang="en-US" b="1" dirty="0" smtClean="0">
                <a:latin typeface="Arial" charset="0"/>
              </a:rPr>
              <a:t>.</a:t>
            </a:r>
          </a:p>
          <a:p>
            <a:pPr lvl="1"/>
            <a:r>
              <a:rPr lang="en-US" b="1" dirty="0" smtClean="0">
                <a:latin typeface="Arial" charset="0"/>
              </a:rPr>
              <a:t>Such alterations, though artificial, can be misinterpreted as disease related or disease specific.</a:t>
            </a:r>
          </a:p>
          <a:p>
            <a:pPr lvl="1"/>
            <a:r>
              <a:rPr lang="en-US" b="1" dirty="0" smtClean="0">
                <a:latin typeface="Arial" charset="0"/>
              </a:rPr>
              <a:t>High degrees of sensitivity and specificity in new molecular techniques raise the bar for </a:t>
            </a:r>
            <a:r>
              <a:rPr lang="en-US" b="1" dirty="0" err="1" smtClean="0">
                <a:latin typeface="Arial" charset="0"/>
              </a:rPr>
              <a:t>analyte</a:t>
            </a:r>
            <a:r>
              <a:rPr lang="en-US" b="1" dirty="0" smtClean="0">
                <a:latin typeface="Arial" charset="0"/>
              </a:rPr>
              <a:t> (specimen) data and quality.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04800" y="9906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Biospecimen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Science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5240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charset="0"/>
              </a:rPr>
              <a:t>Quality of human </a:t>
            </a:r>
            <a:r>
              <a:rPr lang="en-US" sz="2000" b="1" dirty="0" err="1" smtClean="0">
                <a:latin typeface="Arial" charset="0"/>
              </a:rPr>
              <a:t>biospecimens</a:t>
            </a:r>
            <a:r>
              <a:rPr lang="en-US" sz="2000" b="1" dirty="0" smtClean="0">
                <a:latin typeface="Arial" charset="0"/>
              </a:rPr>
              <a:t> is </a:t>
            </a:r>
            <a:r>
              <a:rPr lang="en-US" sz="2000" b="1" dirty="0" err="1" smtClean="0">
                <a:latin typeface="Arial" charset="0"/>
              </a:rPr>
              <a:t>multifactorial</a:t>
            </a:r>
            <a:r>
              <a:rPr lang="en-US" sz="2000" b="1" dirty="0" smtClean="0">
                <a:latin typeface="Arial" charset="0"/>
              </a:rPr>
              <a:t> and is determined by:</a:t>
            </a:r>
          </a:p>
          <a:p>
            <a:endParaRPr lang="en-US" sz="2000" b="1" dirty="0" smtClean="0">
              <a:latin typeface="Arial" charset="0"/>
            </a:endParaRPr>
          </a:p>
          <a:p>
            <a:pPr marL="633413" indent="-176213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Type of specimen: Normal tissue, tumor tissue, serum, plasma</a:t>
            </a:r>
          </a:p>
          <a:p>
            <a:pPr marL="633413" lvl="1" indent="-176213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Physical state of the specimen</a:t>
            </a:r>
          </a:p>
          <a:p>
            <a:pPr marL="633413" lvl="1" indent="-176213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Amount and type of specimen characterization data</a:t>
            </a:r>
          </a:p>
          <a:p>
            <a:pPr marL="633413" lvl="1" indent="-176213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Amount and type of quality control exercised</a:t>
            </a:r>
          </a:p>
          <a:p>
            <a:pPr marL="633413" lvl="1" indent="-176213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Amount and type of clinical data</a:t>
            </a:r>
          </a:p>
          <a:p>
            <a:pPr marL="633413" lvl="1" indent="-176213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Permitted use of the specimen</a:t>
            </a:r>
          </a:p>
          <a:p>
            <a:pPr marL="633413" lvl="1" indent="-176213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The analysis to be performed and the </a:t>
            </a:r>
            <a:r>
              <a:rPr lang="en-US" sz="2000" b="1" dirty="0" err="1" smtClean="0">
                <a:latin typeface="Arial" charset="0"/>
              </a:rPr>
              <a:t>biomolecules</a:t>
            </a:r>
            <a:r>
              <a:rPr lang="en-US" sz="2000" b="1" dirty="0" smtClean="0">
                <a:latin typeface="Arial" charset="0"/>
              </a:rPr>
              <a:t> targeted by the analysis</a:t>
            </a:r>
          </a:p>
          <a:p>
            <a:pPr marL="633413" lvl="1" indent="-176213"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The goal of the research (application of the data)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04800" y="9906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Quality Control -  definition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2000" y="2362200"/>
            <a:ext cx="71935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Nestler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W.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Control programs on the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organizational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structure 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hospitals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. Bull. NY Acad. Med.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1976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;52:157-163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Glenn GC, Hathaway TK.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specimen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evaporation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control. 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Am. J. Clin.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Pathol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1976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;66:645-652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Calam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RR.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Reviewing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the importance of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specimen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collection. 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J. Am. Med. Tech.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1977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;39:297-302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200" y="1295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operational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techniques and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to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satisfy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requirements</a:t>
            </a: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», ISO9000:2000</a:t>
            </a:r>
            <a:endParaRPr lang="fr-FR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200" y="502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confirmation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provision of objective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evidence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requirements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a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intended</a:t>
            </a:r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use or application are </a:t>
            </a:r>
            <a:r>
              <a:rPr lang="fr-FR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fulfilled</a:t>
            </a: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», ISO9000:2000</a:t>
            </a:r>
            <a:endParaRPr lang="fr-FR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66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04800" y="9906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Integrated</a:t>
            </a:r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Control Systems</a:t>
            </a:r>
            <a:endParaRPr lang="fr-FR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381000" y="3733800"/>
            <a:ext cx="454483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Sample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Method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57800" y="3733800"/>
            <a:ext cx="360226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Control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Assay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courbée vers le bas 7"/>
          <p:cNvSpPr/>
          <p:nvPr/>
        </p:nvSpPr>
        <p:spPr>
          <a:xfrm>
            <a:off x="2286000" y="2514600"/>
            <a:ext cx="3962400" cy="609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courbée vers le bas 11"/>
          <p:cNvSpPr/>
          <p:nvPr/>
        </p:nvSpPr>
        <p:spPr>
          <a:xfrm rot="10800000">
            <a:off x="2286000" y="4648200"/>
            <a:ext cx="3657600" cy="609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52600" y="320040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Biobank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05400" y="3200400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Biobank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Lab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24200" y="1905000"/>
            <a:ext cx="2232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QC / Validation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33600" y="5410200"/>
            <a:ext cx="5445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Method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Validation /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Proficiency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Testing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33400" y="13716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ISBER </a:t>
            </a:r>
            <a:r>
              <a:rPr lang="fr-FR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Proficiency</a:t>
            </a:r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Testing</a:t>
            </a:r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Program:</a:t>
            </a:r>
            <a:br>
              <a:rPr lang="fr-F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Interlaboratory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comparisons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2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identify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2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laboratories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2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interlaboratory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differences</a:t>
            </a:r>
            <a:endParaRPr lang="fr-FR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685800" y="2209800"/>
            <a:ext cx="784860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u="sng" dirty="0" err="1" smtClean="0">
                <a:latin typeface="Arial" pitchFamily="34" charset="0"/>
                <a:cs typeface="Arial" pitchFamily="34" charset="0"/>
              </a:rPr>
              <a:t>Launched</a:t>
            </a:r>
            <a:r>
              <a:rPr lang="fr-FR" sz="2800" b="1" u="sng" dirty="0" smtClean="0">
                <a:latin typeface="Arial" pitchFamily="34" charset="0"/>
                <a:cs typeface="Arial" pitchFamily="34" charset="0"/>
              </a:rPr>
              <a:t> in 2011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DNA Quantification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RNA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Integrity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and Quantification</a:t>
            </a:r>
          </a:p>
          <a:p>
            <a:endParaRPr lang="fr-F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800" b="1" u="sng" dirty="0" smtClean="0">
                <a:latin typeface="Arial" pitchFamily="34" charset="0"/>
                <a:cs typeface="Arial" pitchFamily="34" charset="0"/>
              </a:rPr>
              <a:t>Plans for 2012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(to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confirmed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May 2012)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Cell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Viability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Tissue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Histology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Tissue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Antigenicity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457200" y="1905000"/>
            <a:ext cx="8253413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1941</Words>
  <Application>Microsoft Office PowerPoint</Application>
  <PresentationFormat>On-screen Show (4:3)</PresentationFormat>
  <Paragraphs>370</Paragraphs>
  <Slides>36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Office Theme</vt:lpstr>
      <vt:lpstr>Default Design</vt:lpstr>
      <vt:lpstr>1_Default Design</vt:lpstr>
      <vt:lpstr>Azure</vt:lpstr>
      <vt:lpstr>1_Azure</vt:lpstr>
      <vt:lpstr>Acrobat Document</vt:lpstr>
      <vt:lpstr>Best Practices of Biobanking and Specimen Collection:  Quality Control Systems in Biobanking and Impact  on Validity of Research Results</vt:lpstr>
      <vt:lpstr>Outline</vt:lpstr>
      <vt:lpstr>Acknowledgments</vt:lpstr>
      <vt:lpstr>International Society for Biological and Environmental Repositories </vt:lpstr>
      <vt:lpstr>Biospecimen Science</vt:lpstr>
      <vt:lpstr>Biospecimen Science</vt:lpstr>
      <vt:lpstr>Quality Control -  definition</vt:lpstr>
      <vt:lpstr>Integrated Quality Control Systems</vt:lpstr>
      <vt:lpstr>ISBER Proficiency Testing Program: Interlaboratory comparisons to identify problems in laboratories and interlaboratory differences</vt:lpstr>
      <vt:lpstr>in vivo Preanalytical Variables</vt:lpstr>
      <vt:lpstr>in vitro Preanalytical Variables</vt:lpstr>
      <vt:lpstr>SPREC-01 Biospecimen preanalytical code</vt:lpstr>
      <vt:lpstr>Ideal QC Biomarkers</vt:lpstr>
      <vt:lpstr>Why validate QC methods ?</vt:lpstr>
      <vt:lpstr>Slide 15</vt:lpstr>
      <vt:lpstr>The Premise of Biospecimen Science</vt:lpstr>
      <vt:lpstr>The Role of Biospecimen Resources in  21st Century Medicine</vt:lpstr>
      <vt:lpstr>Key Requirements for Biospecimen Resources in the Post-Genomic Age</vt:lpstr>
      <vt:lpstr>Specimen Collection, Processing, Storage, Retrieval, and Dissemination</vt:lpstr>
      <vt:lpstr>Collecting/Managing Clinical Data/QA/QC</vt:lpstr>
      <vt:lpstr>Biosafety</vt:lpstr>
      <vt:lpstr>Biospecimen Resource Informatics</vt:lpstr>
      <vt:lpstr>Access to Biospecimens and Data</vt:lpstr>
      <vt:lpstr>Privacy Protection/Custodianship</vt:lpstr>
      <vt:lpstr>Types of Human Biological Materials</vt:lpstr>
      <vt:lpstr>Types of Human Biological Materials</vt:lpstr>
      <vt:lpstr>Ethical Principles The Belmont Report</vt:lpstr>
      <vt:lpstr>Federal Regulations</vt:lpstr>
      <vt:lpstr>Human Subjects Protection: Use of Human Biological Materials</vt:lpstr>
      <vt:lpstr>Identifiable HBMs- The Common Rule</vt:lpstr>
      <vt:lpstr>Definition of a Human Subject-The Common Rule</vt:lpstr>
      <vt:lpstr>Waivers of Informed Consent-Common Rule</vt:lpstr>
      <vt:lpstr>Waivers of Informed Consent-Common Rule</vt:lpstr>
      <vt:lpstr>OHRP Guidance:  Components of Repositories</vt:lpstr>
      <vt:lpstr>Slide 35</vt:lpstr>
      <vt:lpstr>Ethical Principles for the 21st Century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process flow</dc:title>
  <dc:creator/>
  <cp:lastModifiedBy>Dr. Mark E. Sobel</cp:lastModifiedBy>
  <cp:revision>241</cp:revision>
  <cp:lastPrinted>2011-03-23T10:50:00Z</cp:lastPrinted>
  <dcterms:created xsi:type="dcterms:W3CDTF">2006-08-16T00:00:00Z</dcterms:created>
  <dcterms:modified xsi:type="dcterms:W3CDTF">2012-05-04T15:59:55Z</dcterms:modified>
</cp:coreProperties>
</file>